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147483645" r:id="rId2"/>
    <p:sldId id="2147483490" r:id="rId3"/>
    <p:sldId id="2147483644" r:id="rId4"/>
    <p:sldId id="2147483481" r:id="rId5"/>
    <p:sldId id="265" r:id="rId6"/>
    <p:sldId id="269" r:id="rId7"/>
    <p:sldId id="276" r:id="rId8"/>
    <p:sldId id="272" r:id="rId9"/>
    <p:sldId id="273" r:id="rId10"/>
    <p:sldId id="274" r:id="rId11"/>
    <p:sldId id="279" r:id="rId12"/>
    <p:sldId id="275" r:id="rId13"/>
    <p:sldId id="282" r:id="rId14"/>
    <p:sldId id="283"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FBAE40"/>
          </p15:clr>
        </p15:guide>
        <p15:guide id="2" orient="horz" pos="216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FF"/>
    <a:srgbClr val="A0153A"/>
    <a:srgbClr val="016F96"/>
    <a:srgbClr val="0064C8"/>
    <a:srgbClr val="C8E6E6"/>
    <a:srgbClr val="99D6EC"/>
    <a:srgbClr val="FFBE3C"/>
    <a:srgbClr val="E1BE3C"/>
    <a:srgbClr val="A0C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105F-97A8-4C9B-A7FE-B5F241571936}" v="50" dt="2025-04-23T02:46:55.853"/>
    <p1510:client id="{30F976A8-55E4-4971-800C-B2755CC26227}" v="119" dt="2025-04-23T02:52:27.254"/>
    <p1510:client id="{9A14D804-3789-42B4-A70B-5AA104112D01}" v="1942" dt="2025-04-23T02:38:05.802"/>
    <p1510:client id="{E22A26DA-CBC5-4ABC-BA25-A1C766DED6F0}" v="239" dt="2025-04-23T05:29:31.138"/>
  </p1510:revLst>
</p1510:revInfo>
</file>

<file path=ppt/tableStyles.xml><?xml version="1.0" encoding="utf-8"?>
<a:tblStyleLst xmlns:a="http://schemas.openxmlformats.org/drawingml/2006/main" def="{7DF18680-E054-41AD-8BC1-D1AEF772440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髙橋 正樹" userId="e29ae201-642e-4ae9-b8e3-7ed0aab6ae0f" providerId="ADAL" clId="{E22A26DA-CBC5-4ABC-BA25-A1C766DED6F0}"/>
    <pc:docChg chg="undo custSel modSld">
      <pc:chgData name="髙橋 正樹" userId="e29ae201-642e-4ae9-b8e3-7ed0aab6ae0f" providerId="ADAL" clId="{E22A26DA-CBC5-4ABC-BA25-A1C766DED6F0}" dt="2025-04-23T05:29:31.138" v="238" actId="20577"/>
      <pc:docMkLst>
        <pc:docMk/>
      </pc:docMkLst>
      <pc:sldChg chg="modSp mod">
        <pc:chgData name="髙橋 正樹" userId="e29ae201-642e-4ae9-b8e3-7ed0aab6ae0f" providerId="ADAL" clId="{E22A26DA-CBC5-4ABC-BA25-A1C766DED6F0}" dt="2025-04-23T05:29:31.138" v="238" actId="20577"/>
        <pc:sldMkLst>
          <pc:docMk/>
          <pc:sldMk cId="1921050704" sldId="258"/>
        </pc:sldMkLst>
        <pc:graphicFrameChg chg="mod modGraphic">
          <ac:chgData name="髙橋 正樹" userId="e29ae201-642e-4ae9-b8e3-7ed0aab6ae0f" providerId="ADAL" clId="{E22A26DA-CBC5-4ABC-BA25-A1C766DED6F0}" dt="2025-04-23T05:29:31.138" v="238" actId="20577"/>
          <ac:graphicFrameMkLst>
            <pc:docMk/>
            <pc:sldMk cId="1921050704" sldId="258"/>
            <ac:graphicFrameMk id="3" creationId="{3E51A6E6-17BC-F6A8-7E99-C16BBE1217F4}"/>
          </ac:graphicFrameMkLst>
        </pc:graphicFrameChg>
      </pc:sldChg>
    </pc:docChg>
  </pc:docChgLst>
  <pc:docChgLst>
    <pc:chgData name="片山 弘士" userId="6246c272-a8d9-4973-a95d-47d29c18d873" providerId="ADAL" clId="{9A14D804-3789-42B4-A70B-5AA104112D01}"/>
    <pc:docChg chg="undo custSel addSld modSld">
      <pc:chgData name="片山 弘士" userId="6246c272-a8d9-4973-a95d-47d29c18d873" providerId="ADAL" clId="{9A14D804-3789-42B4-A70B-5AA104112D01}" dt="2025-04-23T02:38:05.802" v="1940"/>
      <pc:docMkLst>
        <pc:docMk/>
      </pc:docMkLst>
      <pc:sldChg chg="addSp delSp modSp new mod">
        <pc:chgData name="片山 弘士" userId="6246c272-a8d9-4973-a95d-47d29c18d873" providerId="ADAL" clId="{9A14D804-3789-42B4-A70B-5AA104112D01}" dt="2025-04-22T13:43:51.860" v="502" actId="255"/>
        <pc:sldMkLst>
          <pc:docMk/>
          <pc:sldMk cId="1752968872" sldId="256"/>
        </pc:sldMkLst>
        <pc:spChg chg="del">
          <ac:chgData name="片山 弘士" userId="6246c272-a8d9-4973-a95d-47d29c18d873" providerId="ADAL" clId="{9A14D804-3789-42B4-A70B-5AA104112D01}" dt="2025-04-22T13:30:13.457" v="18" actId="478"/>
          <ac:spMkLst>
            <pc:docMk/>
            <pc:sldMk cId="1752968872" sldId="256"/>
            <ac:spMk id="2" creationId="{57C11938-08EB-905E-4677-1A091ADC15B7}"/>
          </ac:spMkLst>
        </pc:spChg>
        <pc:spChg chg="del">
          <ac:chgData name="片山 弘士" userId="6246c272-a8d9-4973-a95d-47d29c18d873" providerId="ADAL" clId="{9A14D804-3789-42B4-A70B-5AA104112D01}" dt="2025-04-22T13:30:13.457" v="18" actId="478"/>
          <ac:spMkLst>
            <pc:docMk/>
            <pc:sldMk cId="1752968872" sldId="256"/>
            <ac:spMk id="3" creationId="{4F24197C-0B5F-82F4-73E8-846A50943EC9}"/>
          </ac:spMkLst>
        </pc:spChg>
        <pc:spChg chg="del">
          <ac:chgData name="片山 弘士" userId="6246c272-a8d9-4973-a95d-47d29c18d873" providerId="ADAL" clId="{9A14D804-3789-42B4-A70B-5AA104112D01}" dt="2025-04-22T13:30:16.536" v="19" actId="478"/>
          <ac:spMkLst>
            <pc:docMk/>
            <pc:sldMk cId="1752968872" sldId="256"/>
            <ac:spMk id="5" creationId="{B3BCDCDD-86A2-B414-ADA4-DF5860AB6B1E}"/>
          </ac:spMkLst>
        </pc:spChg>
        <pc:spChg chg="del">
          <ac:chgData name="片山 弘士" userId="6246c272-a8d9-4973-a95d-47d29c18d873" providerId="ADAL" clId="{9A14D804-3789-42B4-A70B-5AA104112D01}" dt="2025-04-22T13:30:16.536" v="19" actId="478"/>
          <ac:spMkLst>
            <pc:docMk/>
            <pc:sldMk cId="1752968872" sldId="256"/>
            <ac:spMk id="6" creationId="{A706A599-0FE7-F8FA-88AE-236BD3307898}"/>
          </ac:spMkLst>
        </pc:spChg>
        <pc:spChg chg="del">
          <ac:chgData name="片山 弘士" userId="6246c272-a8d9-4973-a95d-47d29c18d873" providerId="ADAL" clId="{9A14D804-3789-42B4-A70B-5AA104112D01}" dt="2025-04-22T13:30:13.457" v="18" actId="478"/>
          <ac:spMkLst>
            <pc:docMk/>
            <pc:sldMk cId="1752968872" sldId="256"/>
            <ac:spMk id="7" creationId="{D01A708E-8C18-22A0-C0FE-041C22629772}"/>
          </ac:spMkLst>
        </pc:spChg>
        <pc:spChg chg="add mod">
          <ac:chgData name="片山 弘士" userId="6246c272-a8d9-4973-a95d-47d29c18d873" providerId="ADAL" clId="{9A14D804-3789-42B4-A70B-5AA104112D01}" dt="2025-04-22T13:30:16.865" v="20"/>
          <ac:spMkLst>
            <pc:docMk/>
            <pc:sldMk cId="1752968872" sldId="256"/>
            <ac:spMk id="8" creationId="{288842C0-D5D0-9F10-B523-85D1C3A3746E}"/>
          </ac:spMkLst>
        </pc:spChg>
        <pc:spChg chg="add mod">
          <ac:chgData name="片山 弘士" userId="6246c272-a8d9-4973-a95d-47d29c18d873" providerId="ADAL" clId="{9A14D804-3789-42B4-A70B-5AA104112D01}" dt="2025-04-22T13:42:40.507" v="439" actId="14100"/>
          <ac:spMkLst>
            <pc:docMk/>
            <pc:sldMk cId="1752968872" sldId="256"/>
            <ac:spMk id="10" creationId="{B10EEB4A-51E8-CB6E-C6B7-5D341ACFA361}"/>
          </ac:spMkLst>
        </pc:spChg>
        <pc:spChg chg="add mod">
          <ac:chgData name="片山 弘士" userId="6246c272-a8d9-4973-a95d-47d29c18d873" providerId="ADAL" clId="{9A14D804-3789-42B4-A70B-5AA104112D01}" dt="2025-04-22T13:42:47.317" v="441" actId="1076"/>
          <ac:spMkLst>
            <pc:docMk/>
            <pc:sldMk cId="1752968872" sldId="256"/>
            <ac:spMk id="11" creationId="{8EFF16CA-A793-7B83-8513-8EF1E028E3AF}"/>
          </ac:spMkLst>
        </pc:spChg>
        <pc:graphicFrameChg chg="add mod modGraphic">
          <ac:chgData name="片山 弘士" userId="6246c272-a8d9-4973-a95d-47d29c18d873" providerId="ADAL" clId="{9A14D804-3789-42B4-A70B-5AA104112D01}" dt="2025-04-22T13:42:50.645" v="442" actId="14100"/>
          <ac:graphicFrameMkLst>
            <pc:docMk/>
            <pc:sldMk cId="1752968872" sldId="256"/>
            <ac:graphicFrameMk id="9" creationId="{275157DA-DC31-B0AF-AF51-A4A1F26C36E1}"/>
          </ac:graphicFrameMkLst>
        </pc:graphicFrameChg>
        <pc:graphicFrameChg chg="add mod modGraphic">
          <ac:chgData name="片山 弘士" userId="6246c272-a8d9-4973-a95d-47d29c18d873" providerId="ADAL" clId="{9A14D804-3789-42B4-A70B-5AA104112D01}" dt="2025-04-22T13:43:51.860" v="502" actId="255"/>
          <ac:graphicFrameMkLst>
            <pc:docMk/>
            <pc:sldMk cId="1752968872" sldId="256"/>
            <ac:graphicFrameMk id="12" creationId="{BFC4449B-197F-E1A4-35AF-84AC47D1C2D4}"/>
          </ac:graphicFrameMkLst>
        </pc:graphicFrameChg>
      </pc:sldChg>
      <pc:sldChg chg="addSp delSp modSp new mod">
        <pc:chgData name="片山 弘士" userId="6246c272-a8d9-4973-a95d-47d29c18d873" providerId="ADAL" clId="{9A14D804-3789-42B4-A70B-5AA104112D01}" dt="2025-04-22T13:52:45.838" v="1939" actId="20577"/>
        <pc:sldMkLst>
          <pc:docMk/>
          <pc:sldMk cId="480436083" sldId="257"/>
        </pc:sldMkLst>
        <pc:spChg chg="del">
          <ac:chgData name="片山 弘士" userId="6246c272-a8d9-4973-a95d-47d29c18d873" providerId="ADAL" clId="{9A14D804-3789-42B4-A70B-5AA104112D01}" dt="2025-04-22T13:44:27.969" v="504" actId="478"/>
          <ac:spMkLst>
            <pc:docMk/>
            <pc:sldMk cId="480436083" sldId="257"/>
            <ac:spMk id="2" creationId="{1982600A-78A3-4596-855C-EFADDE1B46E0}"/>
          </ac:spMkLst>
        </pc:spChg>
        <pc:spChg chg="del">
          <ac:chgData name="片山 弘士" userId="6246c272-a8d9-4973-a95d-47d29c18d873" providerId="ADAL" clId="{9A14D804-3789-42B4-A70B-5AA104112D01}" dt="2025-04-22T13:44:27.969" v="504" actId="478"/>
          <ac:spMkLst>
            <pc:docMk/>
            <pc:sldMk cId="480436083" sldId="257"/>
            <ac:spMk id="3" creationId="{CD05C09C-3729-F626-DD07-402218E40A34}"/>
          </ac:spMkLst>
        </pc:spChg>
        <pc:spChg chg="del">
          <ac:chgData name="片山 弘士" userId="6246c272-a8d9-4973-a95d-47d29c18d873" providerId="ADAL" clId="{9A14D804-3789-42B4-A70B-5AA104112D01}" dt="2025-04-22T13:44:36.728" v="506" actId="478"/>
          <ac:spMkLst>
            <pc:docMk/>
            <pc:sldMk cId="480436083" sldId="257"/>
            <ac:spMk id="5" creationId="{095740C0-87FB-59A7-5EBB-3C66194227DC}"/>
          </ac:spMkLst>
        </pc:spChg>
        <pc:spChg chg="del">
          <ac:chgData name="片山 弘士" userId="6246c272-a8d9-4973-a95d-47d29c18d873" providerId="ADAL" clId="{9A14D804-3789-42B4-A70B-5AA104112D01}" dt="2025-04-22T13:44:30.186" v="505" actId="478"/>
          <ac:spMkLst>
            <pc:docMk/>
            <pc:sldMk cId="480436083" sldId="257"/>
            <ac:spMk id="6" creationId="{D1B6AE91-BAAB-46A7-C703-C24CFFFD02A0}"/>
          </ac:spMkLst>
        </pc:spChg>
        <pc:spChg chg="del">
          <ac:chgData name="片山 弘士" userId="6246c272-a8d9-4973-a95d-47d29c18d873" providerId="ADAL" clId="{9A14D804-3789-42B4-A70B-5AA104112D01}" dt="2025-04-22T13:44:27.969" v="504" actId="478"/>
          <ac:spMkLst>
            <pc:docMk/>
            <pc:sldMk cId="480436083" sldId="257"/>
            <ac:spMk id="7" creationId="{DBD635E8-8268-81A4-A48E-98C78E51D35C}"/>
          </ac:spMkLst>
        </pc:spChg>
        <pc:spChg chg="add mod">
          <ac:chgData name="片山 弘士" userId="6246c272-a8d9-4973-a95d-47d29c18d873" providerId="ADAL" clId="{9A14D804-3789-42B4-A70B-5AA104112D01}" dt="2025-04-22T13:44:36.995" v="507"/>
          <ac:spMkLst>
            <pc:docMk/>
            <pc:sldMk cId="480436083" sldId="257"/>
            <ac:spMk id="8" creationId="{FC0B3FC7-C801-7735-8E54-0790129714E6}"/>
          </ac:spMkLst>
        </pc:spChg>
        <pc:spChg chg="add mod">
          <ac:chgData name="片山 弘士" userId="6246c272-a8d9-4973-a95d-47d29c18d873" providerId="ADAL" clId="{9A14D804-3789-42B4-A70B-5AA104112D01}" dt="2025-04-22T13:51:38.200" v="1753" actId="14100"/>
          <ac:spMkLst>
            <pc:docMk/>
            <pc:sldMk cId="480436083" sldId="257"/>
            <ac:spMk id="9" creationId="{63B957B9-71CD-93A9-BDCA-142E590DA741}"/>
          </ac:spMkLst>
        </pc:spChg>
        <pc:spChg chg="add mod">
          <ac:chgData name="片山 弘士" userId="6246c272-a8d9-4973-a95d-47d29c18d873" providerId="ADAL" clId="{9A14D804-3789-42B4-A70B-5AA104112D01}" dt="2025-04-22T13:52:45.838" v="1939" actId="20577"/>
          <ac:spMkLst>
            <pc:docMk/>
            <pc:sldMk cId="480436083" sldId="257"/>
            <ac:spMk id="10" creationId="{25BA1D6C-3D97-90E2-FA1D-86E10591250C}"/>
          </ac:spMkLst>
        </pc:spChg>
      </pc:sldChg>
      <pc:sldChg chg="add">
        <pc:chgData name="片山 弘士" userId="6246c272-a8d9-4973-a95d-47d29c18d873" providerId="ADAL" clId="{9A14D804-3789-42B4-A70B-5AA104112D01}" dt="2025-04-23T02:38:05.802" v="1940"/>
        <pc:sldMkLst>
          <pc:docMk/>
          <pc:sldMk cId="1921050704" sldId="258"/>
        </pc:sldMkLst>
      </pc:sldChg>
      <pc:sldChg chg="modSp add mod">
        <pc:chgData name="片山 弘士" userId="6246c272-a8d9-4973-a95d-47d29c18d873" providerId="ADAL" clId="{9A14D804-3789-42B4-A70B-5AA104112D01}" dt="2025-04-21T06:38:25.930" v="16"/>
        <pc:sldMkLst>
          <pc:docMk/>
          <pc:sldMk cId="638231452" sldId="2147483184"/>
        </pc:sldMkLst>
        <pc:spChg chg="mod">
          <ac:chgData name="片山 弘士" userId="6246c272-a8d9-4973-a95d-47d29c18d873" providerId="ADAL" clId="{9A14D804-3789-42B4-A70B-5AA104112D01}" dt="2025-04-21T06:38:25.930" v="16"/>
          <ac:spMkLst>
            <pc:docMk/>
            <pc:sldMk cId="638231452" sldId="2147483184"/>
            <ac:spMk id="6" creationId="{2018ABE7-F968-6CB7-FCCE-891B89E79282}"/>
          </ac:spMkLst>
        </pc:spChg>
      </pc:sldChg>
    </pc:docChg>
  </pc:docChgLst>
  <pc:docChgLst>
    <pc:chgData name="石原 啓晶" userId="45ec83fb-8aa9-4ee5-ba3a-a5bb6a61a72c" providerId="ADAL" clId="{30F976A8-55E4-4971-800C-B2755CC26227}"/>
    <pc:docChg chg="undo custSel modSld">
      <pc:chgData name="石原 啓晶" userId="45ec83fb-8aa9-4ee5-ba3a-a5bb6a61a72c" providerId="ADAL" clId="{30F976A8-55E4-4971-800C-B2755CC26227}" dt="2025-04-23T02:52:27.254" v="116" actId="6549"/>
      <pc:docMkLst>
        <pc:docMk/>
      </pc:docMkLst>
      <pc:sldChg chg="modSp mod">
        <pc:chgData name="石原 啓晶" userId="45ec83fb-8aa9-4ee5-ba3a-a5bb6a61a72c" providerId="ADAL" clId="{30F976A8-55E4-4971-800C-B2755CC26227}" dt="2025-04-23T02:52:27.254" v="116" actId="6549"/>
        <pc:sldMkLst>
          <pc:docMk/>
          <pc:sldMk cId="1921050704" sldId="258"/>
        </pc:sldMkLst>
        <pc:graphicFrameChg chg="mod modGraphic">
          <ac:chgData name="石原 啓晶" userId="45ec83fb-8aa9-4ee5-ba3a-a5bb6a61a72c" providerId="ADAL" clId="{30F976A8-55E4-4971-800C-B2755CC26227}" dt="2025-04-23T02:52:27.254" v="116" actId="6549"/>
          <ac:graphicFrameMkLst>
            <pc:docMk/>
            <pc:sldMk cId="1921050704" sldId="258"/>
            <ac:graphicFrameMk id="3" creationId="{3E51A6E6-17BC-F6A8-7E99-C16BBE1217F4}"/>
          </ac:graphicFrameMkLst>
        </pc:graphicFrameChg>
      </pc:sldChg>
    </pc:docChg>
  </pc:docChgLst>
  <pc:docChgLst>
    <pc:chgData name="今福 幸一" userId="908aa807-e9fa-4c89-9bb3-edaa77de0c29" providerId="ADAL" clId="{07CC105F-97A8-4C9B-A7FE-B5F241571936}"/>
    <pc:docChg chg="modSld">
      <pc:chgData name="今福 幸一" userId="908aa807-e9fa-4c89-9bb3-edaa77de0c29" providerId="ADAL" clId="{07CC105F-97A8-4C9B-A7FE-B5F241571936}" dt="2025-04-23T02:46:55.853" v="49"/>
      <pc:docMkLst>
        <pc:docMk/>
      </pc:docMkLst>
      <pc:sldChg chg="modSp mod">
        <pc:chgData name="今福 幸一" userId="908aa807-e9fa-4c89-9bb3-edaa77de0c29" providerId="ADAL" clId="{07CC105F-97A8-4C9B-A7FE-B5F241571936}" dt="2025-04-23T02:46:55.853" v="49"/>
        <pc:sldMkLst>
          <pc:docMk/>
          <pc:sldMk cId="1921050704" sldId="258"/>
        </pc:sldMkLst>
        <pc:graphicFrameChg chg="mod modGraphic">
          <ac:chgData name="今福 幸一" userId="908aa807-e9fa-4c89-9bb3-edaa77de0c29" providerId="ADAL" clId="{07CC105F-97A8-4C9B-A7FE-B5F241571936}" dt="2025-04-23T02:46:55.853" v="49"/>
          <ac:graphicFrameMkLst>
            <pc:docMk/>
            <pc:sldMk cId="1921050704" sldId="258"/>
            <ac:graphicFrameMk id="3" creationId="{3E51A6E6-17BC-F6A8-7E99-C16BBE1217F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7pffs99013v\00personal1100\Ddrive\KHAC7292\&#30465;&#20869;&#29992;&#12501;&#12457;&#12523;&#12480;\15_&#25919;&#31574;&#23529;&#35696;&#23460;\91_&#12488;&#12521;&#12531;&#12503;&#38306;&#31246;&#23550;&#24540;\250404_&#26989;&#30028;&#24433;&#38911;&#9733;\&#31859;&#22269;&#36664;&#20837;&#32113;&#35336;&#65288;2024&#65289;_0408.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E:\Users\AKAB9215\Downloads\&#31859;&#22269;&#36664;&#20837;&#32113;&#35336;&#65288;2024&#65289;_90&#3900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m7pffs99013v\00personal1100\Ddrive\KHAC7292\&#30465;&#20869;&#29992;&#12501;&#12457;&#12523;&#12480;\15_&#25919;&#31574;&#23529;&#35696;&#23460;\91_&#12488;&#12521;&#12531;&#12503;&#38306;&#31246;&#23550;&#24540;\250404_&#26989;&#30028;&#24433;&#38911;&#9733;\&#31859;&#22269;&#36664;&#20837;&#32113;&#35336;&#65288;2024&#65289;_0410.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m7pffs99013v\00personal1100\Ddrive\KHAC7292\&#30465;&#20869;&#29992;&#12501;&#12457;&#12523;&#12480;\15_&#25919;&#31574;&#23529;&#35696;&#23460;\91_&#12488;&#12521;&#12531;&#12503;&#38306;&#31246;&#23550;&#24540;\250404_&#26989;&#30028;&#24433;&#38911;&#9733;\&#31859;&#22269;&#36664;&#20837;&#32113;&#35336;&#65288;2024&#65289;_041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etijapan-my.sharepoint.com/personal/aoki-kazuyo_meti_go_jp/Documents/Microsoft%20Teams%20&#12481;&#12515;&#12483;&#12488;%20&#12501;&#12449;&#12452;&#12523;/&#31859;&#22269;&#36664;&#20837;&#32113;&#35336;%200415%20.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etijapan-my.sharepoint.com/personal/aoki-kazuyo_meti_go_jp/Documents/Microsoft%20Teams%20&#12481;&#12515;&#12483;&#12488;%20&#12501;&#12449;&#12452;&#12523;/&#31859;&#22269;&#36664;&#20837;&#32113;&#35336;%200415%20.xlsx" TargetMode="External"/></Relationships>
</file>

<file path=ppt/charts/_rels/chart4.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metijapan-my.sharepoint.com/personal/aoki-kazuyo_meti_go_jp/Documents/Microsoft%20Teams%20&#12481;&#12515;&#12483;&#12488;%20&#12501;&#12449;&#12452;&#12523;/&#31859;&#22269;&#36664;&#20837;&#32113;&#35336;%200415%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metijapan-my.sharepoint.com/personal/aoki-kazuyo_meti_go_jp/Documents/Microsoft%20Teams%20&#12481;&#12515;&#12483;&#12488;%20&#12501;&#12449;&#12452;&#12523;/&#31859;&#22269;&#36664;&#20837;&#32113;&#35336;&#65288;2024&#65289;_90&#3900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w="12700">
              <a:solidFill>
                <a:schemeClr val="bg1"/>
              </a:solidFill>
            </a:ln>
          </c:spPr>
          <c:dPt>
            <c:idx val="0"/>
            <c:bubble3D val="0"/>
            <c:spPr>
              <a:solidFill>
                <a:schemeClr val="accent2">
                  <a:lumMod val="75000"/>
                </a:schemeClr>
              </a:solidFill>
              <a:ln w="12700">
                <a:solidFill>
                  <a:schemeClr val="bg1">
                    <a:lumMod val="95000"/>
                  </a:schemeClr>
                </a:solidFill>
              </a:ln>
              <a:effectLst/>
            </c:spPr>
            <c:extLst>
              <c:ext xmlns:c16="http://schemas.microsoft.com/office/drawing/2014/chart" uri="{C3380CC4-5D6E-409C-BE32-E72D297353CC}">
                <c16:uniqueId val="{00000001-E2DD-46A0-9C45-C9DC88C9C480}"/>
              </c:ext>
            </c:extLst>
          </c:dPt>
          <c:dPt>
            <c:idx val="1"/>
            <c:bubble3D val="0"/>
            <c:spPr>
              <a:solidFill>
                <a:schemeClr val="accent1"/>
              </a:solidFill>
              <a:ln w="12700">
                <a:solidFill>
                  <a:schemeClr val="bg1"/>
                </a:solidFill>
              </a:ln>
              <a:effectLst/>
            </c:spPr>
            <c:extLst>
              <c:ext xmlns:c16="http://schemas.microsoft.com/office/drawing/2014/chart" uri="{C3380CC4-5D6E-409C-BE32-E72D297353CC}">
                <c16:uniqueId val="{00000003-E2DD-46A0-9C45-C9DC88C9C480}"/>
              </c:ext>
            </c:extLst>
          </c:dPt>
          <c:dPt>
            <c:idx val="2"/>
            <c:bubble3D val="0"/>
            <c:spPr>
              <a:solidFill>
                <a:schemeClr val="accent1"/>
              </a:solidFill>
              <a:ln w="12700">
                <a:solidFill>
                  <a:schemeClr val="bg1"/>
                </a:solidFill>
              </a:ln>
              <a:effectLst/>
            </c:spPr>
            <c:extLst>
              <c:ext xmlns:c16="http://schemas.microsoft.com/office/drawing/2014/chart" uri="{C3380CC4-5D6E-409C-BE32-E72D297353CC}">
                <c16:uniqueId val="{00000005-E2DD-46A0-9C45-C9DC88C9C480}"/>
              </c:ext>
            </c:extLst>
          </c:dPt>
          <c:dPt>
            <c:idx val="3"/>
            <c:bubble3D val="0"/>
            <c:spPr>
              <a:solidFill>
                <a:schemeClr val="accent1"/>
              </a:solidFill>
              <a:ln w="12700">
                <a:solidFill>
                  <a:schemeClr val="bg1"/>
                </a:solidFill>
              </a:ln>
              <a:effectLst/>
            </c:spPr>
            <c:extLst>
              <c:ext xmlns:c16="http://schemas.microsoft.com/office/drawing/2014/chart" uri="{C3380CC4-5D6E-409C-BE32-E72D297353CC}">
                <c16:uniqueId val="{00000007-E2DD-46A0-9C45-C9DC88C9C480}"/>
              </c:ext>
            </c:extLst>
          </c:dPt>
          <c:dPt>
            <c:idx val="4"/>
            <c:bubble3D val="0"/>
            <c:spPr>
              <a:solidFill>
                <a:schemeClr val="accent1"/>
              </a:solidFill>
              <a:ln w="12700">
                <a:solidFill>
                  <a:schemeClr val="bg1"/>
                </a:solidFill>
              </a:ln>
              <a:effectLst/>
            </c:spPr>
            <c:extLst>
              <c:ext xmlns:c16="http://schemas.microsoft.com/office/drawing/2014/chart" uri="{C3380CC4-5D6E-409C-BE32-E72D297353CC}">
                <c16:uniqueId val="{00000009-E2DD-46A0-9C45-C9DC88C9C480}"/>
              </c:ext>
            </c:extLst>
          </c:dPt>
          <c:dPt>
            <c:idx val="5"/>
            <c:bubble3D val="0"/>
            <c:spPr>
              <a:solidFill>
                <a:schemeClr val="accent1"/>
              </a:solidFill>
              <a:ln w="12700">
                <a:solidFill>
                  <a:schemeClr val="bg1"/>
                </a:solidFill>
              </a:ln>
              <a:effectLst/>
            </c:spPr>
            <c:extLst>
              <c:ext xmlns:c16="http://schemas.microsoft.com/office/drawing/2014/chart" uri="{C3380CC4-5D6E-409C-BE32-E72D297353CC}">
                <c16:uniqueId val="{0000000B-E2DD-46A0-9C45-C9DC88C9C480}"/>
              </c:ext>
            </c:extLst>
          </c:dPt>
          <c:dPt>
            <c:idx val="6"/>
            <c:bubble3D val="0"/>
            <c:spPr>
              <a:solidFill>
                <a:srgbClr val="00B0F0"/>
              </a:solidFill>
              <a:ln w="12700">
                <a:solidFill>
                  <a:schemeClr val="bg1"/>
                </a:solidFill>
              </a:ln>
              <a:effectLst/>
            </c:spPr>
            <c:extLst>
              <c:ext xmlns:c16="http://schemas.microsoft.com/office/drawing/2014/chart" uri="{C3380CC4-5D6E-409C-BE32-E72D297353CC}">
                <c16:uniqueId val="{0000000D-E2DD-46A0-9C45-C9DC88C9C480}"/>
              </c:ext>
            </c:extLst>
          </c:dPt>
          <c:dPt>
            <c:idx val="7"/>
            <c:bubble3D val="0"/>
            <c:spPr>
              <a:solidFill>
                <a:schemeClr val="accent1"/>
              </a:solidFill>
              <a:ln w="12700">
                <a:solidFill>
                  <a:schemeClr val="bg1"/>
                </a:solidFill>
              </a:ln>
              <a:effectLst/>
            </c:spPr>
            <c:extLst>
              <c:ext xmlns:c16="http://schemas.microsoft.com/office/drawing/2014/chart" uri="{C3380CC4-5D6E-409C-BE32-E72D297353CC}">
                <c16:uniqueId val="{0000000F-E2DD-46A0-9C45-C9DC88C9C480}"/>
              </c:ext>
            </c:extLst>
          </c:dPt>
          <c:dPt>
            <c:idx val="8"/>
            <c:bubble3D val="0"/>
            <c:spPr>
              <a:solidFill>
                <a:schemeClr val="accent1"/>
              </a:solidFill>
              <a:ln w="12700">
                <a:solidFill>
                  <a:schemeClr val="bg1"/>
                </a:solidFill>
              </a:ln>
              <a:effectLst/>
            </c:spPr>
            <c:extLst>
              <c:ext xmlns:c16="http://schemas.microsoft.com/office/drawing/2014/chart" uri="{C3380CC4-5D6E-409C-BE32-E72D297353CC}">
                <c16:uniqueId val="{00000011-E2DD-46A0-9C45-C9DC88C9C480}"/>
              </c:ext>
            </c:extLst>
          </c:dPt>
          <c:dLbls>
            <c:delete val="1"/>
          </c:dLbls>
          <c:val>
            <c:numRef>
              <c:f>円グラフ!$C$18:$C$26</c:f>
              <c:numCache>
                <c:formatCode>#,##0_);[Red]\(#,##0\)</c:formatCode>
                <c:ptCount val="9"/>
                <c:pt idx="0">
                  <c:v>51266.127202000018</c:v>
                </c:pt>
                <c:pt idx="1">
                  <c:v>36051.633780000018</c:v>
                </c:pt>
                <c:pt idx="2">
                  <c:v>19170.633669999963</c:v>
                </c:pt>
                <c:pt idx="3">
                  <c:v>10026.390656000003</c:v>
                </c:pt>
                <c:pt idx="4">
                  <c:v>7423.3567500000026</c:v>
                </c:pt>
                <c:pt idx="5">
                  <c:v>7175.0715280000004</c:v>
                </c:pt>
                <c:pt idx="6">
                  <c:v>3098.5654450000011</c:v>
                </c:pt>
                <c:pt idx="7">
                  <c:v>1842.6804999999997</c:v>
                </c:pt>
                <c:pt idx="8">
                  <c:v>12002.694567999977</c:v>
                </c:pt>
              </c:numCache>
            </c:numRef>
          </c:val>
          <c:extLst>
            <c:ext xmlns:c16="http://schemas.microsoft.com/office/drawing/2014/chart" uri="{C3380CC4-5D6E-409C-BE32-E72D297353CC}">
              <c16:uniqueId val="{00000012-E2DD-46A0-9C45-C9DC88C9C48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00597200684537E-2"/>
          <c:y val="0"/>
          <c:w val="0.95206596307392743"/>
          <c:h val="0.99780985177765436"/>
        </c:manualLayout>
      </c:layout>
      <c:pieChart>
        <c:varyColors val="1"/>
        <c:ser>
          <c:idx val="0"/>
          <c:order val="0"/>
          <c:explosion val="1"/>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1-841F-48E7-B5AE-096A28C793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1F-48E7-B5AE-096A28C793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1F-48E7-B5AE-096A28C793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1F-48E7-B5AE-096A28C793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1F-48E7-B5AE-096A28C7935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41F-48E7-B5AE-096A28C79350}"/>
              </c:ext>
            </c:extLst>
          </c:dPt>
          <c:cat>
            <c:multiLvlStrRef>
              <c:f>'88類４桁テーブル'!$B$6:$C$11</c:f>
              <c:multiLvlStrCache>
                <c:ptCount val="6"/>
                <c:lvl>
                  <c:pt idx="0">
                    <c:v>航空機部品</c:v>
                  </c:pt>
                  <c:pt idx="1">
                    <c:v>気球及び飛行船並びにグライダー、ハンググライダーその他の原動機を有しない航空機</c:v>
                  </c:pt>
                  <c:pt idx="2">
                    <c:v>その他の航空機(例えば、ヘリコプター及び飛行機。第88.06項の無人航空機を除く。)並びに宇宙飛行体(人工衛星を含む。)及び打上げ用ロケット</c:v>
                  </c:pt>
                  <c:pt idx="3">
                    <c:v>航空機射出装置、着艦拘束制動装置その他これに類する装置及び航空用地上訓練装置並びにこれらの部分品</c:v>
                  </c:pt>
                  <c:pt idx="4">
                    <c:v>無人航空機</c:v>
                  </c:pt>
                  <c:pt idx="5">
                    <c:v>落下傘(可導式落下傘及びパラグライダーを含む。)及びロートシュート並びにこれらの部分品及び附属品</c:v>
                  </c:pt>
                </c:lvl>
                <c:lvl>
                  <c:pt idx="0">
                    <c:v>8807</c:v>
                  </c:pt>
                  <c:pt idx="1">
                    <c:v>8801</c:v>
                  </c:pt>
                  <c:pt idx="2">
                    <c:v>8802</c:v>
                  </c:pt>
                  <c:pt idx="3">
                    <c:v>8805</c:v>
                  </c:pt>
                  <c:pt idx="4">
                    <c:v>8806</c:v>
                  </c:pt>
                  <c:pt idx="5">
                    <c:v>8804</c:v>
                  </c:pt>
                </c:lvl>
              </c:multiLvlStrCache>
            </c:multiLvlStrRef>
          </c:cat>
          <c:val>
            <c:numRef>
              <c:f>'88類４桁テーブル'!$D$6:$D$11</c:f>
              <c:numCache>
                <c:formatCode>#,##0_);[Red]\(#,##0\)</c:formatCode>
                <c:ptCount val="6"/>
                <c:pt idx="0">
                  <c:v>1840.0697439999997</c:v>
                </c:pt>
                <c:pt idx="1">
                  <c:v>1.4898199999999999</c:v>
                </c:pt>
                <c:pt idx="2">
                  <c:v>0.57002900000000001</c:v>
                </c:pt>
                <c:pt idx="3">
                  <c:v>0.39865200000000001</c:v>
                </c:pt>
                <c:pt idx="4">
                  <c:v>0.14327499999999999</c:v>
                </c:pt>
                <c:pt idx="5">
                  <c:v>8.9800000000000001E-3</c:v>
                </c:pt>
              </c:numCache>
            </c:numRef>
          </c:val>
          <c:extLst>
            <c:ext xmlns:c16="http://schemas.microsoft.com/office/drawing/2014/chart" uri="{C3380CC4-5D6E-409C-BE32-E72D297353CC}">
              <c16:uniqueId val="{0000000C-841F-48E7-B5AE-096A28C793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2">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2194-435B-BFD0-98CF0764BDE1}"/>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2194-435B-BFD0-98CF0764BDE1}"/>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2194-435B-BFD0-98CF0764BDE1}"/>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2194-435B-BFD0-98CF0764BDE1}"/>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9-2194-435B-BFD0-98CF0764BDE1}"/>
              </c:ext>
            </c:extLst>
          </c:dPt>
          <c:dPt>
            <c:idx val="5"/>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B-2194-435B-BFD0-98CF0764BDE1}"/>
              </c:ext>
            </c:extLst>
          </c:dPt>
          <c:dPt>
            <c:idx val="6"/>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D-2194-435B-BFD0-98CF0764BDE1}"/>
              </c:ext>
            </c:extLst>
          </c:dPt>
          <c:dPt>
            <c:idx val="7"/>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F-2194-435B-BFD0-98CF0764BDE1}"/>
              </c:ext>
            </c:extLst>
          </c:dPt>
          <c:dPt>
            <c:idx val="8"/>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1-2194-435B-BFD0-98CF0764BDE1}"/>
              </c:ext>
            </c:extLst>
          </c:dPt>
          <c:dPt>
            <c:idx val="9"/>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3-2194-435B-BFD0-98CF0764BDE1}"/>
              </c:ext>
            </c:extLst>
          </c:dPt>
          <c:dPt>
            <c:idx val="1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5-2194-435B-BFD0-98CF0764BDE1}"/>
              </c:ext>
            </c:extLst>
          </c:dPt>
          <c:dPt>
            <c:idx val="1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7-2194-435B-BFD0-98CF0764BDE1}"/>
              </c:ext>
            </c:extLst>
          </c:dPt>
          <c:val>
            <c:numRef>
              <c:f>自動車・自動車部品関税!$G$2:$G$13</c:f>
              <c:numCache>
                <c:formatCode>#,##0_);[Red]\(#,##0\)</c:formatCode>
                <c:ptCount val="12"/>
                <c:pt idx="0">
                  <c:v>12499.344544</c:v>
                </c:pt>
                <c:pt idx="1">
                  <c:v>8186.1363890000002</c:v>
                </c:pt>
                <c:pt idx="2">
                  <c:v>3896.9894570000001</c:v>
                </c:pt>
                <c:pt idx="3">
                  <c:v>3320.9635309999999</c:v>
                </c:pt>
                <c:pt idx="4">
                  <c:v>3154.86175</c:v>
                </c:pt>
                <c:pt idx="5">
                  <c:v>2748.676532</c:v>
                </c:pt>
                <c:pt idx="6">
                  <c:v>2121.0457980000001</c:v>
                </c:pt>
                <c:pt idx="7">
                  <c:v>2088.3032229999999</c:v>
                </c:pt>
                <c:pt idx="8">
                  <c:v>2018.696126</c:v>
                </c:pt>
                <c:pt idx="9">
                  <c:v>1824.0271110000001</c:v>
                </c:pt>
                <c:pt idx="10" formatCode="#,##0_ ">
                  <c:v>1048.11285</c:v>
                </c:pt>
                <c:pt idx="11" formatCode="#,##0_ ">
                  <c:v>14493.675174999998</c:v>
                </c:pt>
              </c:numCache>
            </c:numRef>
          </c:val>
          <c:extLst>
            <c:ext xmlns:c16="http://schemas.microsoft.com/office/drawing/2014/chart" uri="{C3380CC4-5D6E-409C-BE32-E72D297353CC}">
              <c16:uniqueId val="{00000018-2194-435B-BFD0-98CF0764BD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chemeClr val="accent4"/>
            </a:solidFill>
          </c:spPr>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7725-44B0-B10E-1294B7DF9C27}"/>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7725-44B0-B10E-1294B7DF9C27}"/>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7725-44B0-B10E-1294B7DF9C27}"/>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7-7725-44B0-B10E-1294B7DF9C27}"/>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7725-44B0-B10E-1294B7DF9C27}"/>
              </c:ext>
            </c:extLst>
          </c:dPt>
          <c:dPt>
            <c:idx val="5"/>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B-7725-44B0-B10E-1294B7DF9C27}"/>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7725-44B0-B10E-1294B7DF9C27}"/>
              </c:ext>
            </c:extLst>
          </c:dPt>
          <c:dPt>
            <c:idx val="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F-7725-44B0-B10E-1294B7DF9C27}"/>
              </c:ext>
            </c:extLst>
          </c:dPt>
          <c:dPt>
            <c:idx val="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1-7725-44B0-B10E-1294B7DF9C27}"/>
              </c:ext>
            </c:extLst>
          </c:dPt>
          <c:dPt>
            <c:idx val="9"/>
            <c:bubble3D val="0"/>
            <c:spPr>
              <a:solidFill>
                <a:schemeClr val="accent4"/>
              </a:solidFill>
              <a:ln w="19050">
                <a:solidFill>
                  <a:schemeClr val="lt1"/>
                </a:solidFill>
              </a:ln>
              <a:effectLst/>
            </c:spPr>
            <c:extLst>
              <c:ext xmlns:c16="http://schemas.microsoft.com/office/drawing/2014/chart" uri="{C3380CC4-5D6E-409C-BE32-E72D297353CC}">
                <c16:uniqueId val="{00000013-7725-44B0-B10E-1294B7DF9C27}"/>
              </c:ext>
            </c:extLst>
          </c:dPt>
          <c:dPt>
            <c:idx val="10"/>
            <c:bubble3D val="0"/>
            <c:spPr>
              <a:solidFill>
                <a:schemeClr val="accent4"/>
              </a:solidFill>
              <a:ln w="19050">
                <a:solidFill>
                  <a:schemeClr val="lt1"/>
                </a:solidFill>
              </a:ln>
              <a:effectLst/>
            </c:spPr>
            <c:extLst>
              <c:ext xmlns:c16="http://schemas.microsoft.com/office/drawing/2014/chart" uri="{C3380CC4-5D6E-409C-BE32-E72D297353CC}">
                <c16:uniqueId val="{00000015-7725-44B0-B10E-1294B7DF9C27}"/>
              </c:ext>
            </c:extLst>
          </c:dPt>
          <c:dPt>
            <c:idx val="11"/>
            <c:bubble3D val="0"/>
            <c:spPr>
              <a:solidFill>
                <a:schemeClr val="accent4"/>
              </a:solidFill>
              <a:ln w="19050">
                <a:solidFill>
                  <a:schemeClr val="lt1"/>
                </a:solidFill>
              </a:ln>
              <a:effectLst/>
            </c:spPr>
            <c:extLst>
              <c:ext xmlns:c16="http://schemas.microsoft.com/office/drawing/2014/chart" uri="{C3380CC4-5D6E-409C-BE32-E72D297353CC}">
                <c16:uniqueId val="{00000017-7725-44B0-B10E-1294B7DF9C27}"/>
              </c:ext>
            </c:extLst>
          </c:dPt>
          <c:dPt>
            <c:idx val="1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9-7725-44B0-B10E-1294B7DF9C27}"/>
              </c:ext>
            </c:extLst>
          </c:dPt>
          <c:dPt>
            <c:idx val="1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B-7725-44B0-B10E-1294B7DF9C27}"/>
              </c:ext>
            </c:extLst>
          </c:dPt>
          <c:dPt>
            <c:idx val="14"/>
            <c:bubble3D val="0"/>
            <c:spPr>
              <a:solidFill>
                <a:schemeClr val="accent4"/>
              </a:solidFill>
              <a:ln w="19050">
                <a:solidFill>
                  <a:schemeClr val="lt1"/>
                </a:solidFill>
              </a:ln>
              <a:effectLst/>
            </c:spPr>
            <c:extLst>
              <c:ext xmlns:c16="http://schemas.microsoft.com/office/drawing/2014/chart" uri="{C3380CC4-5D6E-409C-BE32-E72D297353CC}">
                <c16:uniqueId val="{0000001D-7725-44B0-B10E-1294B7DF9C27}"/>
              </c:ext>
            </c:extLst>
          </c:dPt>
          <c:dPt>
            <c:idx val="15"/>
            <c:bubble3D val="0"/>
            <c:spPr>
              <a:solidFill>
                <a:schemeClr val="accent4"/>
              </a:solidFill>
              <a:ln w="19050">
                <a:solidFill>
                  <a:schemeClr val="lt1"/>
                </a:solidFill>
              </a:ln>
              <a:effectLst/>
            </c:spPr>
            <c:extLst>
              <c:ext xmlns:c16="http://schemas.microsoft.com/office/drawing/2014/chart" uri="{C3380CC4-5D6E-409C-BE32-E72D297353CC}">
                <c16:uniqueId val="{0000001F-7725-44B0-B10E-1294B7DF9C27}"/>
              </c:ext>
            </c:extLst>
          </c:dPt>
          <c:dPt>
            <c:idx val="16"/>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1-7725-44B0-B10E-1294B7DF9C27}"/>
              </c:ext>
            </c:extLst>
          </c:dPt>
          <c:dPt>
            <c:idx val="17"/>
            <c:bubble3D val="0"/>
            <c:spPr>
              <a:solidFill>
                <a:schemeClr val="accent4"/>
              </a:solidFill>
              <a:ln w="19050">
                <a:solidFill>
                  <a:schemeClr val="lt1"/>
                </a:solidFill>
              </a:ln>
              <a:effectLst/>
            </c:spPr>
            <c:extLst>
              <c:ext xmlns:c16="http://schemas.microsoft.com/office/drawing/2014/chart" uri="{C3380CC4-5D6E-409C-BE32-E72D297353CC}">
                <c16:uniqueId val="{00000023-7725-44B0-B10E-1294B7DF9C27}"/>
              </c:ext>
            </c:extLst>
          </c:dPt>
          <c:dPt>
            <c:idx val="18"/>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25-7725-44B0-B10E-1294B7DF9C27}"/>
              </c:ext>
            </c:extLst>
          </c:dPt>
          <c:val>
            <c:numRef>
              <c:f>鉄鋼・アルミ関税!$G$2:$G$20</c:f>
              <c:numCache>
                <c:formatCode>#,##0_);[Red]\(#,##0\)</c:formatCode>
                <c:ptCount val="19"/>
                <c:pt idx="0">
                  <c:v>1469.6671309999999</c:v>
                </c:pt>
                <c:pt idx="1">
                  <c:v>639.69237699999996</c:v>
                </c:pt>
                <c:pt idx="2">
                  <c:v>536.33170500000006</c:v>
                </c:pt>
                <c:pt idx="3">
                  <c:v>375.209543</c:v>
                </c:pt>
                <c:pt idx="4">
                  <c:v>343.35324400000002</c:v>
                </c:pt>
                <c:pt idx="5">
                  <c:v>319.94099199999999</c:v>
                </c:pt>
                <c:pt idx="6">
                  <c:v>288.64861400000001</c:v>
                </c:pt>
                <c:pt idx="7">
                  <c:v>249.01182900000001</c:v>
                </c:pt>
                <c:pt idx="8">
                  <c:v>247.796122</c:v>
                </c:pt>
                <c:pt idx="9">
                  <c:v>185.58076</c:v>
                </c:pt>
                <c:pt idx="10">
                  <c:v>173.750326</c:v>
                </c:pt>
                <c:pt idx="11">
                  <c:v>157.51818299999999</c:v>
                </c:pt>
                <c:pt idx="12">
                  <c:v>156.396278</c:v>
                </c:pt>
                <c:pt idx="13">
                  <c:v>141.52895000000001</c:v>
                </c:pt>
                <c:pt idx="14">
                  <c:v>133.83175600000001</c:v>
                </c:pt>
                <c:pt idx="15">
                  <c:v>116.34187300000001</c:v>
                </c:pt>
                <c:pt idx="16">
                  <c:v>104.16165100000001</c:v>
                </c:pt>
                <c:pt idx="17" formatCode="#,##0_ ">
                  <c:v>2517.5154529999945</c:v>
                </c:pt>
                <c:pt idx="18" formatCode="#,##0_ ">
                  <c:v>1123.8927119999987</c:v>
                </c:pt>
              </c:numCache>
            </c:numRef>
          </c:val>
          <c:extLst>
            <c:ext xmlns:c16="http://schemas.microsoft.com/office/drawing/2014/chart" uri="{C3380CC4-5D6E-409C-BE32-E72D297353CC}">
              <c16:uniqueId val="{00000026-7725-44B0-B10E-1294B7DF9C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198634177446736E-2"/>
          <c:y val="2.8352799752719749E-2"/>
          <c:w val="0.85360291530239907"/>
          <c:h val="0.94329440049456048"/>
        </c:manualLayout>
      </c:layout>
      <c:doughnut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F50A-4C78-82CB-D76A28DA8914}"/>
              </c:ext>
            </c:extLst>
          </c:dPt>
          <c:dPt>
            <c:idx val="1"/>
            <c:bubble3D val="0"/>
            <c:spPr>
              <a:solidFill>
                <a:srgbClr val="C04F15"/>
              </a:solidFill>
              <a:ln w="19050">
                <a:solidFill>
                  <a:schemeClr val="lt1"/>
                </a:solidFill>
              </a:ln>
              <a:effectLst/>
            </c:spPr>
            <c:extLst>
              <c:ext xmlns:c16="http://schemas.microsoft.com/office/drawing/2014/chart" uri="{C3380CC4-5D6E-409C-BE32-E72D297353CC}">
                <c16:uniqueId val="{00000003-F50A-4C78-82CB-D76A28DA8914}"/>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50A-4C78-82CB-D76A28DA8914}"/>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F50A-4C78-82CB-D76A28DA8914}"/>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9-F50A-4C78-82CB-D76A28DA8914}"/>
              </c:ext>
            </c:extLst>
          </c:dPt>
          <c:dPt>
            <c:idx val="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B-F50A-4C78-82CB-D76A28DA8914}"/>
              </c:ext>
            </c:extLst>
          </c:dPt>
          <c:dPt>
            <c:idx val="6"/>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D-F50A-4C78-82CB-D76A28DA8914}"/>
              </c:ext>
            </c:extLst>
          </c:dPt>
          <c:dPt>
            <c:idx val="7"/>
            <c:bubble3D val="0"/>
            <c:spPr>
              <a:solidFill>
                <a:schemeClr val="accent1"/>
              </a:solidFill>
              <a:ln w="19050">
                <a:solidFill>
                  <a:schemeClr val="lt1"/>
                </a:solidFill>
              </a:ln>
              <a:effectLst/>
            </c:spPr>
            <c:extLst>
              <c:ext xmlns:c16="http://schemas.microsoft.com/office/drawing/2014/chart" uri="{C3380CC4-5D6E-409C-BE32-E72D297353CC}">
                <c16:uniqueId val="{0000000F-F50A-4C78-82CB-D76A28DA8914}"/>
              </c:ext>
            </c:extLst>
          </c:dPt>
          <c:dPt>
            <c:idx val="8"/>
            <c:bubble3D val="0"/>
            <c:spPr>
              <a:solidFill>
                <a:schemeClr val="accent1"/>
              </a:solidFill>
              <a:ln w="19050">
                <a:solidFill>
                  <a:schemeClr val="lt1"/>
                </a:solidFill>
              </a:ln>
              <a:effectLst/>
            </c:spPr>
            <c:extLst>
              <c:ext xmlns:c16="http://schemas.microsoft.com/office/drawing/2014/chart" uri="{C3380CC4-5D6E-409C-BE32-E72D297353CC}">
                <c16:uniqueId val="{00000011-F50A-4C78-82CB-D76A28DA8914}"/>
              </c:ext>
            </c:extLst>
          </c:dPt>
          <c:dPt>
            <c:idx val="9"/>
            <c:bubble3D val="0"/>
            <c:spPr>
              <a:solidFill>
                <a:schemeClr val="accent1"/>
              </a:solidFill>
              <a:ln w="19050">
                <a:solidFill>
                  <a:schemeClr val="lt1"/>
                </a:solidFill>
              </a:ln>
              <a:effectLst/>
            </c:spPr>
            <c:extLst>
              <c:ext xmlns:c16="http://schemas.microsoft.com/office/drawing/2014/chart" uri="{C3380CC4-5D6E-409C-BE32-E72D297353CC}">
                <c16:uniqueId val="{00000013-F50A-4C78-82CB-D76A28DA8914}"/>
              </c:ext>
            </c:extLst>
          </c:dPt>
          <c:dPt>
            <c:idx val="10"/>
            <c:bubble3D val="0"/>
            <c:spPr>
              <a:solidFill>
                <a:schemeClr val="accent1">
                  <a:shade val="91000"/>
                </a:schemeClr>
              </a:solidFill>
              <a:ln w="19050">
                <a:solidFill>
                  <a:schemeClr val="lt1"/>
                </a:solidFill>
              </a:ln>
              <a:effectLst/>
            </c:spPr>
            <c:extLst>
              <c:ext xmlns:c16="http://schemas.microsoft.com/office/drawing/2014/chart" uri="{C3380CC4-5D6E-409C-BE32-E72D297353CC}">
                <c16:uniqueId val="{00000015-F50A-4C78-82CB-D76A28DA8914}"/>
              </c:ext>
            </c:extLst>
          </c:dPt>
          <c:dPt>
            <c:idx val="11"/>
            <c:bubble3D val="0"/>
            <c:spPr>
              <a:solidFill>
                <a:schemeClr val="accent1">
                  <a:shade val="97000"/>
                </a:schemeClr>
              </a:solidFill>
              <a:ln w="19050">
                <a:solidFill>
                  <a:schemeClr val="lt1"/>
                </a:solidFill>
              </a:ln>
              <a:effectLst/>
            </c:spPr>
            <c:extLst>
              <c:ext xmlns:c16="http://schemas.microsoft.com/office/drawing/2014/chart" uri="{C3380CC4-5D6E-409C-BE32-E72D297353CC}">
                <c16:uniqueId val="{00000017-F50A-4C78-82CB-D76A28DA8914}"/>
              </c:ext>
            </c:extLst>
          </c:dPt>
          <c:dPt>
            <c:idx val="12"/>
            <c:bubble3D val="0"/>
            <c:spPr>
              <a:solidFill>
                <a:schemeClr val="accent1"/>
              </a:solidFill>
              <a:ln w="19050">
                <a:solidFill>
                  <a:schemeClr val="lt1"/>
                </a:solidFill>
              </a:ln>
              <a:effectLst/>
            </c:spPr>
            <c:extLst>
              <c:ext xmlns:c16="http://schemas.microsoft.com/office/drawing/2014/chart" uri="{C3380CC4-5D6E-409C-BE32-E72D297353CC}">
                <c16:uniqueId val="{00000019-F50A-4C78-82CB-D76A28DA8914}"/>
              </c:ext>
            </c:extLst>
          </c:dPt>
          <c:dPt>
            <c:idx val="13"/>
            <c:bubble3D val="0"/>
            <c:spPr>
              <a:solidFill>
                <a:schemeClr val="accent1"/>
              </a:solidFill>
              <a:ln w="19050">
                <a:solidFill>
                  <a:schemeClr val="lt1"/>
                </a:solidFill>
              </a:ln>
              <a:effectLst/>
            </c:spPr>
            <c:extLst>
              <c:ext xmlns:c16="http://schemas.microsoft.com/office/drawing/2014/chart" uri="{C3380CC4-5D6E-409C-BE32-E72D297353CC}">
                <c16:uniqueId val="{0000001B-F50A-4C78-82CB-D76A28DA8914}"/>
              </c:ext>
            </c:extLst>
          </c:dPt>
          <c:dPt>
            <c:idx val="14"/>
            <c:bubble3D val="0"/>
            <c:spPr>
              <a:solidFill>
                <a:schemeClr val="accent1"/>
              </a:solidFill>
              <a:ln w="19050">
                <a:solidFill>
                  <a:schemeClr val="lt1"/>
                </a:solidFill>
              </a:ln>
              <a:effectLst/>
            </c:spPr>
            <c:extLst>
              <c:ext xmlns:c16="http://schemas.microsoft.com/office/drawing/2014/chart" uri="{C3380CC4-5D6E-409C-BE32-E72D297353CC}">
                <c16:uniqueId val="{0000001D-F50A-4C78-82CB-D76A28DA8914}"/>
              </c:ext>
            </c:extLst>
          </c:dPt>
          <c:dPt>
            <c:idx val="1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1F-F50A-4C78-82CB-D76A28DA8914}"/>
              </c:ext>
            </c:extLst>
          </c:dPt>
          <c:dPt>
            <c:idx val="16"/>
            <c:bubble3D val="0"/>
            <c:spPr>
              <a:solidFill>
                <a:schemeClr val="accent1"/>
              </a:solidFill>
              <a:ln w="19050">
                <a:solidFill>
                  <a:schemeClr val="lt1"/>
                </a:solidFill>
              </a:ln>
              <a:effectLst/>
            </c:spPr>
            <c:extLst>
              <c:ext xmlns:c16="http://schemas.microsoft.com/office/drawing/2014/chart" uri="{C3380CC4-5D6E-409C-BE32-E72D297353CC}">
                <c16:uniqueId val="{00000021-F50A-4C78-82CB-D76A28DA8914}"/>
              </c:ext>
            </c:extLst>
          </c:dPt>
          <c:dPt>
            <c:idx val="17"/>
            <c:bubble3D val="0"/>
            <c:spPr>
              <a:solidFill>
                <a:schemeClr val="accent1"/>
              </a:solidFill>
              <a:ln w="19050">
                <a:solidFill>
                  <a:schemeClr val="lt1"/>
                </a:solidFill>
              </a:ln>
              <a:effectLst/>
            </c:spPr>
            <c:extLst>
              <c:ext xmlns:c16="http://schemas.microsoft.com/office/drawing/2014/chart" uri="{C3380CC4-5D6E-409C-BE32-E72D297353CC}">
                <c16:uniqueId val="{00000023-F50A-4C78-82CB-D76A28DA8914}"/>
              </c:ext>
            </c:extLst>
          </c:dPt>
          <c:dPt>
            <c:idx val="18"/>
            <c:bubble3D val="0"/>
            <c:spPr>
              <a:solidFill>
                <a:schemeClr val="accent1"/>
              </a:solidFill>
              <a:ln w="19050">
                <a:solidFill>
                  <a:schemeClr val="lt1"/>
                </a:solidFill>
              </a:ln>
              <a:effectLst/>
            </c:spPr>
            <c:extLst>
              <c:ext xmlns:c16="http://schemas.microsoft.com/office/drawing/2014/chart" uri="{C3380CC4-5D6E-409C-BE32-E72D297353CC}">
                <c16:uniqueId val="{00000025-F50A-4C78-82CB-D76A28DA8914}"/>
              </c:ext>
            </c:extLst>
          </c:dPt>
          <c:dPt>
            <c:idx val="19"/>
            <c:bubble3D val="0"/>
            <c:spPr>
              <a:solidFill>
                <a:schemeClr val="accent1"/>
              </a:solidFill>
              <a:ln w="19050">
                <a:solidFill>
                  <a:schemeClr val="lt1"/>
                </a:solidFill>
              </a:ln>
              <a:effectLst/>
            </c:spPr>
            <c:extLst>
              <c:ext xmlns:c16="http://schemas.microsoft.com/office/drawing/2014/chart" uri="{C3380CC4-5D6E-409C-BE32-E72D297353CC}">
                <c16:uniqueId val="{00000027-F50A-4C78-82CB-D76A28DA8914}"/>
              </c:ext>
            </c:extLst>
          </c:dPt>
          <c:dPt>
            <c:idx val="20"/>
            <c:bubble3D val="0"/>
            <c:spPr>
              <a:solidFill>
                <a:schemeClr val="accent1">
                  <a:tint val="53000"/>
                </a:schemeClr>
              </a:solidFill>
              <a:ln w="19050">
                <a:solidFill>
                  <a:schemeClr val="lt1"/>
                </a:solidFill>
              </a:ln>
              <a:effectLst/>
            </c:spPr>
            <c:extLst>
              <c:ext xmlns:c16="http://schemas.microsoft.com/office/drawing/2014/chart" uri="{C3380CC4-5D6E-409C-BE32-E72D297353CC}">
                <c16:uniqueId val="{00000029-F50A-4C78-82CB-D76A28DA8914}"/>
              </c:ext>
            </c:extLst>
          </c:dPt>
          <c:dPt>
            <c:idx val="21"/>
            <c:bubble3D val="0"/>
            <c:spPr>
              <a:solidFill>
                <a:schemeClr val="accent1">
                  <a:tint val="47000"/>
                </a:schemeClr>
              </a:solidFill>
              <a:ln w="19050">
                <a:solidFill>
                  <a:schemeClr val="lt1"/>
                </a:solidFill>
              </a:ln>
              <a:effectLst/>
            </c:spPr>
            <c:extLst>
              <c:ext xmlns:c16="http://schemas.microsoft.com/office/drawing/2014/chart" uri="{C3380CC4-5D6E-409C-BE32-E72D297353CC}">
                <c16:uniqueId val="{0000002B-F50A-4C78-82CB-D76A28DA8914}"/>
              </c:ext>
            </c:extLst>
          </c:dPt>
          <c:dPt>
            <c:idx val="22"/>
            <c:bubble3D val="0"/>
            <c:spPr>
              <a:solidFill>
                <a:schemeClr val="accent4"/>
              </a:solidFill>
              <a:ln w="19050">
                <a:solidFill>
                  <a:schemeClr val="lt1"/>
                </a:solidFill>
              </a:ln>
              <a:effectLst/>
            </c:spPr>
            <c:extLst>
              <c:ext xmlns:c16="http://schemas.microsoft.com/office/drawing/2014/chart" uri="{C3380CC4-5D6E-409C-BE32-E72D297353CC}">
                <c16:uniqueId val="{0000002D-F50A-4C78-82CB-D76A28DA8914}"/>
              </c:ext>
            </c:extLst>
          </c:dPt>
          <c:dPt>
            <c:idx val="23"/>
            <c:bubble3D val="0"/>
            <c:spPr>
              <a:solidFill>
                <a:schemeClr val="accent1">
                  <a:tint val="36000"/>
                </a:schemeClr>
              </a:solidFill>
              <a:ln w="19050">
                <a:solidFill>
                  <a:schemeClr val="lt1"/>
                </a:solidFill>
              </a:ln>
              <a:effectLst/>
            </c:spPr>
            <c:extLst>
              <c:ext xmlns:c16="http://schemas.microsoft.com/office/drawing/2014/chart" uri="{C3380CC4-5D6E-409C-BE32-E72D297353CC}">
                <c16:uniqueId val="{0000002F-F50A-4C78-82CB-D76A28DA8914}"/>
              </c:ext>
            </c:extLst>
          </c:dPt>
          <c:val>
            <c:numRef>
              <c:f>'全部で一つ　４桁円'!$L$4:$L$27</c:f>
              <c:numCache>
                <c:formatCode>#,##0_);[Red]\(#,##0\)</c:formatCode>
                <c:ptCount val="24"/>
                <c:pt idx="0">
                  <c:v>40765.669517000002</c:v>
                </c:pt>
                <c:pt idx="1">
                  <c:v>7426.3156989999998</c:v>
                </c:pt>
                <c:pt idx="2">
                  <c:v>1620.9779129999999</c:v>
                </c:pt>
                <c:pt idx="3">
                  <c:v>1537.5056039999997</c:v>
                </c:pt>
                <c:pt idx="4">
                  <c:v>1296.970039</c:v>
                </c:pt>
                <c:pt idx="5">
                  <c:v>5337.3635110000014</c:v>
                </c:pt>
                <c:pt idx="6">
                  <c:v>1931.4453269999999</c:v>
                </c:pt>
                <c:pt idx="7">
                  <c:v>5346.3581840000006</c:v>
                </c:pt>
                <c:pt idx="8">
                  <c:v>1414.4023380000001</c:v>
                </c:pt>
                <c:pt idx="9">
                  <c:v>1411.4659599999998</c:v>
                </c:pt>
                <c:pt idx="10">
                  <c:v>1357.7619969999998</c:v>
                </c:pt>
                <c:pt idx="11">
                  <c:v>1481.1061260000001</c:v>
                </c:pt>
                <c:pt idx="12">
                  <c:v>1310.3508179999997</c:v>
                </c:pt>
                <c:pt idx="13">
                  <c:v>1268.405428</c:v>
                </c:pt>
                <c:pt idx="14">
                  <c:v>4022.6381589999996</c:v>
                </c:pt>
                <c:pt idx="15">
                  <c:v>3895.7229389999998</c:v>
                </c:pt>
                <c:pt idx="16">
                  <c:v>3232.1338649999998</c:v>
                </c:pt>
                <c:pt idx="17">
                  <c:v>3027.146487</c:v>
                </c:pt>
                <c:pt idx="18">
                  <c:v>2134.3780000000002</c:v>
                </c:pt>
                <c:pt idx="19">
                  <c:v>2014.7672279999999</c:v>
                </c:pt>
                <c:pt idx="20">
                  <c:v>89.036059999999992</c:v>
                </c:pt>
                <c:pt idx="21">
                  <c:v>39.250973999999999</c:v>
                </c:pt>
                <c:pt idx="22">
                  <c:v>1735</c:v>
                </c:pt>
                <c:pt idx="23">
                  <c:v>54360.981925999804</c:v>
                </c:pt>
              </c:numCache>
            </c:numRef>
          </c:val>
          <c:extLst>
            <c:ext xmlns:c15="http://schemas.microsoft.com/office/drawing/2012/chart" uri="{02D57815-91ED-43cb-92C2-25804820EDAC}">
              <c15:filteredCategoryTitle>
                <c15:cat>
                  <c:multiLvlStrRef>
                    <c:extLst>
                      <c:ext uri="{02D57815-91ED-43cb-92C2-25804820EDAC}">
                        <c15:formulaRef>
                          <c15:sqref>'全部で一つ　４桁円'!$J$4:$K$27</c15:sqref>
                        </c15:formulaRef>
                      </c:ext>
                    </c:extLst>
                    <c:multiLvlStrCache>
                      <c:ptCount val="24"/>
                      <c:lvl>
                        <c:pt idx="0">
                          <c:v>自動車</c:v>
                        </c:pt>
                        <c:pt idx="1">
                          <c:v>ギヤボックス車体他自動車部品</c:v>
                        </c:pt>
                        <c:pt idx="2">
                          <c:v>エンジン部品</c:v>
                        </c:pt>
                        <c:pt idx="3">
                          <c:v>空気タイヤ</c:v>
                        </c:pt>
                        <c:pt idx="4">
                          <c:v>ベアリング、電動軸他</c:v>
                        </c:pt>
                        <c:pt idx="5">
                          <c:v>医療品免疫製剤</c:v>
                        </c:pt>
                        <c:pt idx="6">
                          <c:v>医薬品</c:v>
                        </c:pt>
                        <c:pt idx="7">
                          <c:v>ブルドーザー他</c:v>
                        </c:pt>
                        <c:pt idx="8">
                          <c:v>コック・弁</c:v>
                        </c:pt>
                        <c:pt idx="9">
                          <c:v>液体ポンプ</c:v>
                        </c:pt>
                        <c:pt idx="10">
                          <c:v>気体ポンプ</c:v>
                        </c:pt>
                        <c:pt idx="11">
                          <c:v>コンバーター</c:v>
                        </c:pt>
                        <c:pt idx="12">
                          <c:v>電動機、発電機</c:v>
                        </c:pt>
                        <c:pt idx="13">
                          <c:v>電気機器部品</c:v>
                        </c:pt>
                        <c:pt idx="14">
                          <c:v>航空機部品</c:v>
                        </c:pt>
                        <c:pt idx="15">
                          <c:v>半導体製造装置</c:v>
                        </c:pt>
                        <c:pt idx="16">
                          <c:v>印刷機</c:v>
                        </c:pt>
                        <c:pt idx="17">
                          <c:v>蓄電池</c:v>
                        </c:pt>
                        <c:pt idx="18">
                          <c:v>医療用機器</c:v>
                        </c:pt>
                        <c:pt idx="19">
                          <c:v>化学工業において生産される化学品及び調製品</c:v>
                        </c:pt>
                        <c:pt idx="20">
                          <c:v>メタクリル酸メチル</c:v>
                        </c:pt>
                        <c:pt idx="21">
                          <c:v>半導体製造用洗浄剤他</c:v>
                        </c:pt>
                        <c:pt idx="22">
                          <c:v>鉄鋼</c:v>
                        </c:pt>
                        <c:pt idx="23">
                          <c:v>その他</c:v>
                        </c:pt>
                      </c:lvl>
                      <c:lvl>
                        <c:pt idx="0">
                          <c:v>自動車・自動車部品</c:v>
                        </c:pt>
                        <c:pt idx="1">
                          <c:v>自動車・自動車部品</c:v>
                        </c:pt>
                        <c:pt idx="2">
                          <c:v>自動車・自動車部品</c:v>
                        </c:pt>
                        <c:pt idx="3">
                          <c:v>自動車・自動車部品</c:v>
                        </c:pt>
                        <c:pt idx="4">
                          <c:v>自動車・自動車部品</c:v>
                        </c:pt>
                        <c:pt idx="5">
                          <c:v>医療品・医薬品</c:v>
                        </c:pt>
                        <c:pt idx="6">
                          <c:v>医療品・医薬品</c:v>
                        </c:pt>
                        <c:pt idx="7">
                          <c:v>建機</c:v>
                        </c:pt>
                        <c:pt idx="8">
                          <c:v>ポンプ・バルブ</c:v>
                        </c:pt>
                        <c:pt idx="9">
                          <c:v>ポンプ・バルブ</c:v>
                        </c:pt>
                        <c:pt idx="10">
                          <c:v>ポンプ・バルブ</c:v>
                        </c:pt>
                        <c:pt idx="11">
                          <c:v>電気機器：電力機器、発電機・電動機等</c:v>
                        </c:pt>
                        <c:pt idx="12">
                          <c:v>電気機器：電力機器、発電機・電動機等</c:v>
                        </c:pt>
                        <c:pt idx="13">
                          <c:v>電気機器：電力機器、発電機・電動機等</c:v>
                        </c:pt>
                        <c:pt idx="14">
                          <c:v>航空機部品</c:v>
                        </c:pt>
                        <c:pt idx="15">
                          <c:v>半導体製造装置</c:v>
                        </c:pt>
                        <c:pt idx="16">
                          <c:v>印刷機</c:v>
                        </c:pt>
                        <c:pt idx="17">
                          <c:v>蓄電池</c:v>
                        </c:pt>
                        <c:pt idx="18">
                          <c:v>医療機器</c:v>
                        </c:pt>
                        <c:pt idx="19">
                          <c:v>化学品及び調整品</c:v>
                        </c:pt>
                        <c:pt idx="20">
                          <c:v>化学品及び調整品</c:v>
                        </c:pt>
                        <c:pt idx="21">
                          <c:v>化学品及び調整品</c:v>
                        </c:pt>
                        <c:pt idx="22">
                          <c:v>鉄鋼</c:v>
                        </c:pt>
                        <c:pt idx="23">
                          <c:v>その他</c:v>
                        </c:pt>
                      </c:lvl>
                    </c:multiLvlStrCache>
                  </c:multiLvlStrRef>
                </c15:cat>
              </c15:filteredCategoryTitle>
            </c:ext>
            <c:ext xmlns:c16="http://schemas.microsoft.com/office/drawing/2014/chart" uri="{C3380CC4-5D6E-409C-BE32-E72D297353CC}">
              <c16:uniqueId val="{00000030-350A-4C11-80D5-E4E140489CD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877777777777776E-3"/>
          <c:y val="2.9063888888888889E-3"/>
          <c:w val="0.99601222222222219"/>
          <c:h val="0.99601222222222219"/>
        </c:manualLayout>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EB71-401F-85E8-646B8D9A575D}"/>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EB71-401F-85E8-646B8D9A575D}"/>
              </c:ext>
            </c:extLst>
          </c:dPt>
          <c:dPt>
            <c:idx val="2"/>
            <c:bubble3D val="0"/>
            <c:spPr>
              <a:solidFill>
                <a:schemeClr val="accent1">
                  <a:shade val="46000"/>
                </a:schemeClr>
              </a:solidFill>
              <a:ln w="19050">
                <a:solidFill>
                  <a:schemeClr val="lt1"/>
                </a:solidFill>
              </a:ln>
              <a:effectLst/>
            </c:spPr>
            <c:extLst>
              <c:ext xmlns:c16="http://schemas.microsoft.com/office/drawing/2014/chart" uri="{C3380CC4-5D6E-409C-BE32-E72D297353CC}">
                <c16:uniqueId val="{00000005-EB71-401F-85E8-646B8D9A575D}"/>
              </c:ext>
            </c:extLst>
          </c:dPt>
          <c:dPt>
            <c:idx val="3"/>
            <c:bubble3D val="0"/>
            <c:spPr>
              <a:solidFill>
                <a:schemeClr val="accent1">
                  <a:shade val="52000"/>
                </a:schemeClr>
              </a:solidFill>
              <a:ln w="19050">
                <a:solidFill>
                  <a:schemeClr val="lt1"/>
                </a:solidFill>
              </a:ln>
              <a:effectLst/>
            </c:spPr>
            <c:extLst>
              <c:ext xmlns:c16="http://schemas.microsoft.com/office/drawing/2014/chart" uri="{C3380CC4-5D6E-409C-BE32-E72D297353CC}">
                <c16:uniqueId val="{00000007-EB71-401F-85E8-646B8D9A575D}"/>
              </c:ext>
            </c:extLst>
          </c:dPt>
          <c:dPt>
            <c:idx val="4"/>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9-EB71-401F-85E8-646B8D9A575D}"/>
              </c:ext>
            </c:extLst>
          </c:dPt>
          <c:dPt>
            <c:idx val="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B-EB71-401F-85E8-646B8D9A575D}"/>
              </c:ext>
            </c:extLst>
          </c:dPt>
          <c:dPt>
            <c:idx val="6"/>
            <c:bubble3D val="0"/>
            <c:spPr>
              <a:solidFill>
                <a:schemeClr val="accent1">
                  <a:shade val="69000"/>
                </a:schemeClr>
              </a:solidFill>
              <a:ln w="19050">
                <a:solidFill>
                  <a:schemeClr val="lt1"/>
                </a:solidFill>
              </a:ln>
              <a:effectLst/>
            </c:spPr>
            <c:extLst>
              <c:ext xmlns:c16="http://schemas.microsoft.com/office/drawing/2014/chart" uri="{C3380CC4-5D6E-409C-BE32-E72D297353CC}">
                <c16:uniqueId val="{0000000D-EB71-401F-85E8-646B8D9A575D}"/>
              </c:ext>
            </c:extLst>
          </c:dPt>
          <c:dPt>
            <c:idx val="7"/>
            <c:bubble3D val="0"/>
            <c:spPr>
              <a:solidFill>
                <a:srgbClr val="156082"/>
              </a:solidFill>
              <a:ln w="19050">
                <a:solidFill>
                  <a:schemeClr val="lt1"/>
                </a:solidFill>
              </a:ln>
              <a:effectLst/>
            </c:spPr>
            <c:extLst>
              <c:ext xmlns:c16="http://schemas.microsoft.com/office/drawing/2014/chart" uri="{C3380CC4-5D6E-409C-BE32-E72D297353CC}">
                <c16:uniqueId val="{0000000F-EB71-401F-85E8-646B8D9A575D}"/>
              </c:ext>
            </c:extLst>
          </c:dPt>
          <c:dPt>
            <c:idx val="8"/>
            <c:bubble3D val="0"/>
            <c:spPr>
              <a:solidFill>
                <a:schemeClr val="accent1"/>
              </a:solidFill>
              <a:ln w="19050">
                <a:solidFill>
                  <a:schemeClr val="lt1"/>
                </a:solidFill>
              </a:ln>
              <a:effectLst/>
            </c:spPr>
            <c:extLst>
              <c:ext xmlns:c16="http://schemas.microsoft.com/office/drawing/2014/chart" uri="{C3380CC4-5D6E-409C-BE32-E72D297353CC}">
                <c16:uniqueId val="{00000011-EB71-401F-85E8-646B8D9A575D}"/>
              </c:ext>
            </c:extLst>
          </c:dPt>
          <c:dPt>
            <c:idx val="9"/>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13-EB71-401F-85E8-646B8D9A575D}"/>
              </c:ext>
            </c:extLst>
          </c:dPt>
          <c:dPt>
            <c:idx val="10"/>
            <c:bubble3D val="0"/>
            <c:spPr>
              <a:solidFill>
                <a:schemeClr val="accent1">
                  <a:shade val="91000"/>
                </a:schemeClr>
              </a:solidFill>
              <a:ln w="19050">
                <a:solidFill>
                  <a:schemeClr val="lt1"/>
                </a:solidFill>
              </a:ln>
              <a:effectLst/>
            </c:spPr>
            <c:extLst>
              <c:ext xmlns:c16="http://schemas.microsoft.com/office/drawing/2014/chart" uri="{C3380CC4-5D6E-409C-BE32-E72D297353CC}">
                <c16:uniqueId val="{00000015-EB71-401F-85E8-646B8D9A575D}"/>
              </c:ext>
            </c:extLst>
          </c:dPt>
          <c:dPt>
            <c:idx val="11"/>
            <c:bubble3D val="0"/>
            <c:spPr>
              <a:solidFill>
                <a:schemeClr val="accent1"/>
              </a:solidFill>
              <a:ln w="19050">
                <a:solidFill>
                  <a:schemeClr val="lt1"/>
                </a:solidFill>
              </a:ln>
              <a:effectLst/>
            </c:spPr>
            <c:extLst>
              <c:ext xmlns:c16="http://schemas.microsoft.com/office/drawing/2014/chart" uri="{C3380CC4-5D6E-409C-BE32-E72D297353CC}">
                <c16:uniqueId val="{00000017-EB71-401F-85E8-646B8D9A575D}"/>
              </c:ext>
            </c:extLst>
          </c:dPt>
          <c:dPt>
            <c:idx val="12"/>
            <c:bubble3D val="0"/>
            <c:spPr>
              <a:solidFill>
                <a:schemeClr val="accent1">
                  <a:tint val="98000"/>
                </a:schemeClr>
              </a:solidFill>
              <a:ln w="19050">
                <a:solidFill>
                  <a:schemeClr val="lt1"/>
                </a:solidFill>
              </a:ln>
              <a:effectLst/>
            </c:spPr>
            <c:extLst>
              <c:ext xmlns:c16="http://schemas.microsoft.com/office/drawing/2014/chart" uri="{C3380CC4-5D6E-409C-BE32-E72D297353CC}">
                <c16:uniqueId val="{00000019-EB71-401F-85E8-646B8D9A575D}"/>
              </c:ext>
            </c:extLst>
          </c:dPt>
          <c:dPt>
            <c:idx val="13"/>
            <c:bubble3D val="0"/>
            <c:spPr>
              <a:solidFill>
                <a:schemeClr val="accent1">
                  <a:tint val="92000"/>
                </a:schemeClr>
              </a:solidFill>
              <a:ln w="19050">
                <a:solidFill>
                  <a:schemeClr val="lt1"/>
                </a:solidFill>
              </a:ln>
              <a:effectLst/>
            </c:spPr>
            <c:extLst>
              <c:ext xmlns:c16="http://schemas.microsoft.com/office/drawing/2014/chart" uri="{C3380CC4-5D6E-409C-BE32-E72D297353CC}">
                <c16:uniqueId val="{0000001B-EB71-401F-85E8-646B8D9A575D}"/>
              </c:ext>
            </c:extLst>
          </c:dPt>
          <c:dPt>
            <c:idx val="14"/>
            <c:bubble3D val="0"/>
            <c:spPr>
              <a:solidFill>
                <a:schemeClr val="accent1"/>
              </a:solidFill>
              <a:ln w="19050">
                <a:solidFill>
                  <a:schemeClr val="lt1"/>
                </a:solidFill>
              </a:ln>
              <a:effectLst/>
            </c:spPr>
            <c:extLst>
              <c:ext xmlns:c16="http://schemas.microsoft.com/office/drawing/2014/chart" uri="{C3380CC4-5D6E-409C-BE32-E72D297353CC}">
                <c16:uniqueId val="{0000001D-EB71-401F-85E8-646B8D9A575D}"/>
              </c:ext>
            </c:extLst>
          </c:dPt>
          <c:dPt>
            <c:idx val="1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1F-EB71-401F-85E8-646B8D9A575D}"/>
              </c:ext>
            </c:extLst>
          </c:dPt>
          <c:dPt>
            <c:idx val="16"/>
            <c:bubble3D val="0"/>
            <c:spPr>
              <a:solidFill>
                <a:schemeClr val="accent1"/>
              </a:solidFill>
              <a:ln w="19050">
                <a:solidFill>
                  <a:schemeClr val="lt1"/>
                </a:solidFill>
              </a:ln>
              <a:effectLst/>
            </c:spPr>
            <c:extLst>
              <c:ext xmlns:c16="http://schemas.microsoft.com/office/drawing/2014/chart" uri="{C3380CC4-5D6E-409C-BE32-E72D297353CC}">
                <c16:uniqueId val="{00000021-EB71-401F-85E8-646B8D9A575D}"/>
              </c:ext>
            </c:extLst>
          </c:dPt>
          <c:dPt>
            <c:idx val="17"/>
            <c:bubble3D val="0"/>
            <c:spPr>
              <a:solidFill>
                <a:schemeClr val="accent1"/>
              </a:solidFill>
              <a:ln w="19050">
                <a:solidFill>
                  <a:schemeClr val="lt1"/>
                </a:solidFill>
              </a:ln>
              <a:effectLst/>
            </c:spPr>
            <c:extLst>
              <c:ext xmlns:c16="http://schemas.microsoft.com/office/drawing/2014/chart" uri="{C3380CC4-5D6E-409C-BE32-E72D297353CC}">
                <c16:uniqueId val="{00000023-EB71-401F-85E8-646B8D9A575D}"/>
              </c:ext>
            </c:extLst>
          </c:dPt>
          <c:dPt>
            <c:idx val="18"/>
            <c:bubble3D val="0"/>
            <c:spPr>
              <a:solidFill>
                <a:schemeClr val="accent1"/>
              </a:solidFill>
              <a:ln w="19050">
                <a:solidFill>
                  <a:schemeClr val="lt1"/>
                </a:solidFill>
              </a:ln>
              <a:effectLst/>
            </c:spPr>
            <c:extLst>
              <c:ext xmlns:c16="http://schemas.microsoft.com/office/drawing/2014/chart" uri="{C3380CC4-5D6E-409C-BE32-E72D297353CC}">
                <c16:uniqueId val="{00000025-EB71-401F-85E8-646B8D9A575D}"/>
              </c:ext>
            </c:extLst>
          </c:dPt>
          <c:dPt>
            <c:idx val="19"/>
            <c:bubble3D val="0"/>
            <c:spPr>
              <a:solidFill>
                <a:schemeClr val="accent1"/>
              </a:solidFill>
              <a:ln w="19050">
                <a:solidFill>
                  <a:schemeClr val="lt1"/>
                </a:solidFill>
              </a:ln>
              <a:effectLst/>
            </c:spPr>
            <c:extLst>
              <c:ext xmlns:c16="http://schemas.microsoft.com/office/drawing/2014/chart" uri="{C3380CC4-5D6E-409C-BE32-E72D297353CC}">
                <c16:uniqueId val="{00000027-EB71-401F-85E8-646B8D9A575D}"/>
              </c:ext>
            </c:extLst>
          </c:dPt>
          <c:dPt>
            <c:idx val="20"/>
            <c:bubble3D val="0"/>
            <c:spPr>
              <a:solidFill>
                <a:schemeClr val="accent1">
                  <a:tint val="53000"/>
                </a:schemeClr>
              </a:solidFill>
              <a:ln w="19050">
                <a:solidFill>
                  <a:schemeClr val="lt1"/>
                </a:solidFill>
              </a:ln>
              <a:effectLst/>
            </c:spPr>
            <c:extLst>
              <c:ext xmlns:c16="http://schemas.microsoft.com/office/drawing/2014/chart" uri="{C3380CC4-5D6E-409C-BE32-E72D297353CC}">
                <c16:uniqueId val="{00000029-EB71-401F-85E8-646B8D9A575D}"/>
              </c:ext>
            </c:extLst>
          </c:dPt>
          <c:dPt>
            <c:idx val="21"/>
            <c:bubble3D val="0"/>
            <c:spPr>
              <a:solidFill>
                <a:schemeClr val="accent1">
                  <a:tint val="47000"/>
                </a:schemeClr>
              </a:solidFill>
              <a:ln w="19050">
                <a:solidFill>
                  <a:schemeClr val="lt1"/>
                </a:solidFill>
              </a:ln>
              <a:effectLst/>
            </c:spPr>
            <c:extLst>
              <c:ext xmlns:c16="http://schemas.microsoft.com/office/drawing/2014/chart" uri="{C3380CC4-5D6E-409C-BE32-E72D297353CC}">
                <c16:uniqueId val="{0000002B-EB71-401F-85E8-646B8D9A575D}"/>
              </c:ext>
            </c:extLst>
          </c:dPt>
          <c:dPt>
            <c:idx val="22"/>
            <c:bubble3D val="0"/>
            <c:spPr>
              <a:solidFill>
                <a:srgbClr val="0F9ED5"/>
              </a:solidFill>
              <a:ln w="19050">
                <a:solidFill>
                  <a:schemeClr val="lt1"/>
                </a:solidFill>
              </a:ln>
              <a:effectLst/>
            </c:spPr>
            <c:extLst>
              <c:ext xmlns:c16="http://schemas.microsoft.com/office/drawing/2014/chart" uri="{C3380CC4-5D6E-409C-BE32-E72D297353CC}">
                <c16:uniqueId val="{0000002D-EB71-401F-85E8-646B8D9A575D}"/>
              </c:ext>
            </c:extLst>
          </c:dPt>
          <c:dPt>
            <c:idx val="23"/>
            <c:bubble3D val="0"/>
            <c:spPr>
              <a:solidFill>
                <a:schemeClr val="accent1">
                  <a:tint val="36000"/>
                </a:schemeClr>
              </a:solidFill>
              <a:ln w="19050">
                <a:solidFill>
                  <a:schemeClr val="lt1"/>
                </a:solidFill>
              </a:ln>
              <a:effectLst/>
            </c:spPr>
            <c:extLst>
              <c:ext xmlns:c16="http://schemas.microsoft.com/office/drawing/2014/chart" uri="{C3380CC4-5D6E-409C-BE32-E72D297353CC}">
                <c16:uniqueId val="{0000002F-EB71-401F-85E8-646B8D9A575D}"/>
              </c:ext>
            </c:extLst>
          </c:dPt>
          <c:val>
            <c:numRef>
              <c:f>'全部で一つ　４桁円'!$M$4:$M$27</c:f>
              <c:numCache>
                <c:formatCode>#,##0_);[Red]\(#,##0\)</c:formatCode>
                <c:ptCount val="24"/>
                <c:pt idx="0">
                  <c:v>40765.669517000002</c:v>
                </c:pt>
                <c:pt idx="1">
                  <c:v>11881.769254999999</c:v>
                </c:pt>
                <c:pt idx="5">
                  <c:v>7268.8088380000008</c:v>
                </c:pt>
                <c:pt idx="7">
                  <c:v>5346.3581840000006</c:v>
                </c:pt>
                <c:pt idx="8">
                  <c:v>4183.6302949999999</c:v>
                </c:pt>
                <c:pt idx="11">
                  <c:v>4059.8623719999996</c:v>
                </c:pt>
                <c:pt idx="14">
                  <c:v>4022.6381589999996</c:v>
                </c:pt>
                <c:pt idx="15">
                  <c:v>3895.7229389999998</c:v>
                </c:pt>
                <c:pt idx="16">
                  <c:v>3232.1338649999998</c:v>
                </c:pt>
                <c:pt idx="17">
                  <c:v>3027.146487</c:v>
                </c:pt>
                <c:pt idx="18">
                  <c:v>2134.3780000000002</c:v>
                </c:pt>
                <c:pt idx="19">
                  <c:v>2143.0542620000001</c:v>
                </c:pt>
                <c:pt idx="22">
                  <c:v>1735</c:v>
                </c:pt>
                <c:pt idx="23">
                  <c:v>54360.981925999804</c:v>
                </c:pt>
              </c:numCache>
            </c:numRef>
          </c:val>
          <c:extLst>
            <c:ext xmlns:c16="http://schemas.microsoft.com/office/drawing/2014/chart" uri="{C3380CC4-5D6E-409C-BE32-E72D297353CC}">
              <c16:uniqueId val="{00000030-EDA8-4940-95C7-4C9A19AE8A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1"/>
            <c:invertIfNegative val="0"/>
            <c:bubble3D val="0"/>
            <c:spPr>
              <a:pattFill prst="dkDnDiag">
                <a:fgClr>
                  <a:srgbClr val="FF0000"/>
                </a:fgClr>
                <a:bgClr>
                  <a:schemeClr val="bg1"/>
                </a:bgClr>
              </a:pattFill>
              <a:ln>
                <a:noFill/>
              </a:ln>
              <a:effectLst/>
            </c:spPr>
            <c:extLst>
              <c:ext xmlns:c16="http://schemas.microsoft.com/office/drawing/2014/chart" uri="{C3380CC4-5D6E-409C-BE32-E72D297353CC}">
                <c16:uniqueId val="{00000006-32DE-4E1C-A19C-F16983BBB2A8}"/>
              </c:ext>
            </c:extLst>
          </c:dPt>
          <c:dPt>
            <c:idx val="6"/>
            <c:invertIfNegative val="0"/>
            <c:bubble3D val="0"/>
            <c:spPr>
              <a:pattFill prst="ltUpDiag">
                <a:fgClr>
                  <a:srgbClr val="6699FF"/>
                </a:fgClr>
                <a:bgClr>
                  <a:schemeClr val="bg1"/>
                </a:bgClr>
              </a:pattFill>
              <a:ln>
                <a:solidFill>
                  <a:srgbClr val="6699FF"/>
                </a:solidFill>
              </a:ln>
              <a:effectLst/>
            </c:spPr>
            <c:extLst>
              <c:ext xmlns:c16="http://schemas.microsoft.com/office/drawing/2014/chart" uri="{C3380CC4-5D6E-409C-BE32-E72D297353CC}">
                <c16:uniqueId val="{0000000B-32DE-4E1C-A19C-F16983BBB2A8}"/>
              </c:ext>
            </c:extLst>
          </c:dPt>
          <c:dPt>
            <c:idx val="9"/>
            <c:invertIfNegative val="0"/>
            <c:bubble3D val="0"/>
            <c:spPr>
              <a:blipFill>
                <a:blip xmlns:r="http://schemas.openxmlformats.org/officeDocument/2006/relationships" r:embed="rId3"/>
                <a:stretch>
                  <a:fillRect/>
                </a:stretch>
              </a:blipFill>
              <a:ln>
                <a:solidFill>
                  <a:srgbClr val="01AFDC"/>
                </a:solidFill>
              </a:ln>
              <a:effectLst/>
            </c:spPr>
            <c:extLst>
              <c:ext xmlns:c16="http://schemas.microsoft.com/office/drawing/2014/chart" uri="{C3380CC4-5D6E-409C-BE32-E72D297353CC}">
                <c16:uniqueId val="{0000000C-32DE-4E1C-A19C-F16983BBB2A8}"/>
              </c:ext>
            </c:extLst>
          </c:dPt>
          <c:dPt>
            <c:idx val="12"/>
            <c:invertIfNegative val="0"/>
            <c:bubble3D val="0"/>
            <c:spPr>
              <a:pattFill prst="ltUpDiag">
                <a:fgClr>
                  <a:srgbClr val="6699FF"/>
                </a:fgClr>
                <a:bgClr>
                  <a:schemeClr val="bg1"/>
                </a:bgClr>
              </a:pattFill>
              <a:ln>
                <a:solidFill>
                  <a:srgbClr val="6699FF"/>
                </a:solidFill>
              </a:ln>
              <a:effectLst/>
            </c:spPr>
            <c:extLst>
              <c:ext xmlns:c16="http://schemas.microsoft.com/office/drawing/2014/chart" uri="{C3380CC4-5D6E-409C-BE32-E72D297353CC}">
                <c16:uniqueId val="{00000007-32DE-4E1C-A19C-F16983BBB2A8}"/>
              </c:ext>
            </c:extLst>
          </c:dPt>
          <c:cat>
            <c:strRef>
              <c:f>棒グラフチャレンジ用!$G$21:$G$34</c:f>
              <c:strCache>
                <c:ptCount val="14"/>
                <c:pt idx="0">
                  <c:v>自動車</c:v>
                </c:pt>
                <c:pt idx="1">
                  <c:v>自動車部品</c:v>
                </c:pt>
                <c:pt idx="2">
                  <c:v>建機</c:v>
                </c:pt>
                <c:pt idx="3">
                  <c:v>ポンプ・バルブ</c:v>
                </c:pt>
                <c:pt idx="4">
                  <c:v>電気機器、電力機器、発電機・電動機等</c:v>
                </c:pt>
                <c:pt idx="5">
                  <c:v>航空機エンジン・部品</c:v>
                </c:pt>
                <c:pt idx="6">
                  <c:v>半導体製造装置</c:v>
                </c:pt>
                <c:pt idx="7">
                  <c:v>印刷機</c:v>
                </c:pt>
                <c:pt idx="8">
                  <c:v>蓄電池</c:v>
                </c:pt>
                <c:pt idx="9">
                  <c:v>鉄鋼</c:v>
                </c:pt>
                <c:pt idx="10">
                  <c:v>医療機器</c:v>
                </c:pt>
                <c:pt idx="11">
                  <c:v>化学品及び調製品</c:v>
                </c:pt>
                <c:pt idx="12">
                  <c:v>医療品・医薬品</c:v>
                </c:pt>
                <c:pt idx="13">
                  <c:v>それ以外</c:v>
                </c:pt>
              </c:strCache>
            </c:strRef>
          </c:cat>
          <c:val>
            <c:numRef>
              <c:f>棒グラフチャレンジ用!$H$21:$H$34</c:f>
              <c:numCache>
                <c:formatCode>#,##0.0;[Red]\-#,##0.0</c:formatCode>
                <c:ptCount val="14"/>
                <c:pt idx="0" formatCode="#,##0_);[Red]\(#,##0\)">
                  <c:v>0</c:v>
                </c:pt>
                <c:pt idx="1">
                  <c:v>110.9</c:v>
                </c:pt>
                <c:pt idx="2">
                  <c:v>53.463581840000003</c:v>
                </c:pt>
                <c:pt idx="3">
                  <c:v>41.836302949999997</c:v>
                </c:pt>
                <c:pt idx="4">
                  <c:v>40.598623719999992</c:v>
                </c:pt>
                <c:pt idx="5">
                  <c:v>40.226381589999995</c:v>
                </c:pt>
                <c:pt idx="6">
                  <c:v>38.957229389999995</c:v>
                </c:pt>
                <c:pt idx="7">
                  <c:v>32.321338649999994</c:v>
                </c:pt>
                <c:pt idx="8">
                  <c:v>30.271464869999999</c:v>
                </c:pt>
                <c:pt idx="9">
                  <c:v>17.350000000000001</c:v>
                </c:pt>
                <c:pt idx="10">
                  <c:v>21.343780000000002</c:v>
                </c:pt>
                <c:pt idx="11">
                  <c:v>21.430542620000001</c:v>
                </c:pt>
                <c:pt idx="12">
                  <c:v>72.688088380000011</c:v>
                </c:pt>
                <c:pt idx="13" formatCode="#,##0_);[Red]\(#,##0\)">
                  <c:v>0</c:v>
                </c:pt>
              </c:numCache>
            </c:numRef>
          </c:val>
          <c:extLst>
            <c:ext xmlns:c16="http://schemas.microsoft.com/office/drawing/2014/chart" uri="{C3380CC4-5D6E-409C-BE32-E72D297353CC}">
              <c16:uniqueId val="{00000002-32DE-4E1C-A19C-F16983BBB2A8}"/>
            </c:ext>
          </c:extLst>
        </c:ser>
        <c:dLbls>
          <c:showLegendKey val="0"/>
          <c:showVal val="0"/>
          <c:showCatName val="0"/>
          <c:showSerName val="0"/>
          <c:showPercent val="0"/>
          <c:showBubbleSize val="0"/>
        </c:dLbls>
        <c:gapWidth val="150"/>
        <c:overlap val="100"/>
        <c:axId val="637400080"/>
        <c:axId val="637414480"/>
      </c:barChart>
      <c:barChart>
        <c:barDir val="col"/>
        <c:grouping val="stacked"/>
        <c:varyColors val="0"/>
        <c:ser>
          <c:idx val="1"/>
          <c:order val="1"/>
          <c:spPr>
            <a:solidFill>
              <a:schemeClr val="accent2"/>
            </a:solidFill>
            <a:ln>
              <a:noFill/>
            </a:ln>
            <a:effectLst/>
          </c:spPr>
          <c:invertIfNegative val="0"/>
          <c:dPt>
            <c:idx val="0"/>
            <c:invertIfNegative val="0"/>
            <c:bubble3D val="0"/>
            <c:spPr>
              <a:solidFill>
                <a:srgbClr val="CC3300"/>
              </a:solidFill>
              <a:ln>
                <a:noFill/>
              </a:ln>
              <a:effectLst/>
            </c:spPr>
            <c:extLst>
              <c:ext xmlns:c16="http://schemas.microsoft.com/office/drawing/2014/chart" uri="{C3380CC4-5D6E-409C-BE32-E72D297353CC}">
                <c16:uniqueId val="{00000009-32DE-4E1C-A19C-F16983BBB2A8}"/>
              </c:ext>
            </c:extLst>
          </c:dPt>
          <c:dPt>
            <c:idx val="13"/>
            <c:invertIfNegative val="0"/>
            <c:bubble3D val="0"/>
            <c:spPr>
              <a:solidFill>
                <a:schemeClr val="accent2">
                  <a:lumMod val="75000"/>
                </a:schemeClr>
              </a:solidFill>
              <a:ln>
                <a:noFill/>
              </a:ln>
              <a:effectLst/>
            </c:spPr>
            <c:extLst>
              <c:ext xmlns:c16="http://schemas.microsoft.com/office/drawing/2014/chart" uri="{C3380CC4-5D6E-409C-BE32-E72D297353CC}">
                <c16:uniqueId val="{0000000A-32DE-4E1C-A19C-F16983BBB2A8}"/>
              </c:ext>
            </c:extLst>
          </c:dPt>
          <c:cat>
            <c:strRef>
              <c:f>棒グラフチャレンジ用!$G$21:$G$34</c:f>
              <c:strCache>
                <c:ptCount val="14"/>
                <c:pt idx="0">
                  <c:v>自動車</c:v>
                </c:pt>
                <c:pt idx="1">
                  <c:v>自動車部品</c:v>
                </c:pt>
                <c:pt idx="2">
                  <c:v>建機</c:v>
                </c:pt>
                <c:pt idx="3">
                  <c:v>ポンプ・バルブ</c:v>
                </c:pt>
                <c:pt idx="4">
                  <c:v>電気機器、電力機器、発電機・電動機等</c:v>
                </c:pt>
                <c:pt idx="5">
                  <c:v>航空機エンジン・部品</c:v>
                </c:pt>
                <c:pt idx="6">
                  <c:v>半導体製造装置</c:v>
                </c:pt>
                <c:pt idx="7">
                  <c:v>印刷機</c:v>
                </c:pt>
                <c:pt idx="8">
                  <c:v>蓄電池</c:v>
                </c:pt>
                <c:pt idx="9">
                  <c:v>鉄鋼</c:v>
                </c:pt>
                <c:pt idx="10">
                  <c:v>医療機器</c:v>
                </c:pt>
                <c:pt idx="11">
                  <c:v>化学品及び調製品</c:v>
                </c:pt>
                <c:pt idx="12">
                  <c:v>医療品・医薬品</c:v>
                </c:pt>
                <c:pt idx="13">
                  <c:v>それ以外</c:v>
                </c:pt>
              </c:strCache>
            </c:strRef>
          </c:cat>
          <c:val>
            <c:numRef>
              <c:f>棒グラフチャレンジ用!$I$21:$I$34</c:f>
              <c:numCache>
                <c:formatCode>General</c:formatCode>
                <c:ptCount val="14"/>
                <c:pt idx="0" formatCode="#,##0.0;[Red]\-#,##0.0">
                  <c:v>407.7</c:v>
                </c:pt>
                <c:pt idx="13" formatCode="#,##0.00_);[Red]\(#,##0.00\)">
                  <c:v>543.60981925999806</c:v>
                </c:pt>
              </c:numCache>
            </c:numRef>
          </c:val>
          <c:extLst>
            <c:ext xmlns:c16="http://schemas.microsoft.com/office/drawing/2014/chart" uri="{C3380CC4-5D6E-409C-BE32-E72D297353CC}">
              <c16:uniqueId val="{00000003-32DE-4E1C-A19C-F16983BBB2A8}"/>
            </c:ext>
          </c:extLst>
        </c:ser>
        <c:dLbls>
          <c:showLegendKey val="0"/>
          <c:showVal val="0"/>
          <c:showCatName val="0"/>
          <c:showSerName val="0"/>
          <c:showPercent val="0"/>
          <c:showBubbleSize val="0"/>
        </c:dLbls>
        <c:gapWidth val="150"/>
        <c:overlap val="100"/>
        <c:axId val="2127021536"/>
        <c:axId val="365943792"/>
      </c:barChart>
      <c:catAx>
        <c:axId val="637400080"/>
        <c:scaling>
          <c:orientation val="minMax"/>
        </c:scaling>
        <c:delete val="1"/>
        <c:axPos val="b"/>
        <c:numFmt formatCode="#,##0_);[Red]\(#,##0\)" sourceLinked="0"/>
        <c:majorTickMark val="none"/>
        <c:minorTickMark val="none"/>
        <c:tickLblPos val="nextTo"/>
        <c:crossAx val="637414480"/>
        <c:crosses val="autoZero"/>
        <c:auto val="1"/>
        <c:lblAlgn val="ctr"/>
        <c:lblOffset val="100"/>
        <c:noMultiLvlLbl val="0"/>
      </c:catAx>
      <c:valAx>
        <c:axId val="637414480"/>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120]&quot;500&quot;;[=140]&quot;530&quot;;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37400080"/>
        <c:crosses val="autoZero"/>
        <c:crossBetween val="between"/>
      </c:valAx>
      <c:valAx>
        <c:axId val="365943792"/>
        <c:scaling>
          <c:orientation val="minMax"/>
          <c:max val="500"/>
          <c:min val="0"/>
        </c:scaling>
        <c:delete val="0"/>
        <c:axPos val="r"/>
        <c:numFmt formatCode="#,##0.0;[Red]\-#,##0.0" sourceLinked="1"/>
        <c:majorTickMark val="out"/>
        <c:minorTickMark val="none"/>
        <c:tickLblPos val="none"/>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27021536"/>
        <c:crosses val="max"/>
        <c:crossBetween val="between"/>
        <c:majorUnit val="50"/>
      </c:valAx>
      <c:catAx>
        <c:axId val="2127021536"/>
        <c:scaling>
          <c:orientation val="minMax"/>
        </c:scaling>
        <c:delete val="1"/>
        <c:axPos val="b"/>
        <c:numFmt formatCode="General" sourceLinked="1"/>
        <c:majorTickMark val="out"/>
        <c:minorTickMark val="none"/>
        <c:tickLblPos val="nextTo"/>
        <c:crossAx val="3659437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62-4E1F-A687-FC7F6D05DB00}"/>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7462-4E1F-A687-FC7F6D05DB00}"/>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462-4E1F-A687-FC7F6D05DB00}"/>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7462-4E1F-A687-FC7F6D05DB00}"/>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7462-4E1F-A687-FC7F6D05DB00}"/>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7462-4E1F-A687-FC7F6D05DB00}"/>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D-7462-4E1F-A687-FC7F6D05DB00}"/>
              </c:ext>
            </c:extLst>
          </c:dPt>
          <c:dPt>
            <c:idx val="7"/>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F-7462-4E1F-A687-FC7F6D05DB00}"/>
              </c:ext>
            </c:extLst>
          </c:dPt>
          <c:dPt>
            <c:idx val="8"/>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1-7462-4E1F-A687-FC7F6D05DB00}"/>
              </c:ext>
            </c:extLst>
          </c:dPt>
          <c:dPt>
            <c:idx val="9"/>
            <c:bubble3D val="0"/>
            <c:spPr>
              <a:solidFill>
                <a:schemeClr val="accent1"/>
              </a:solidFill>
              <a:ln w="19050">
                <a:solidFill>
                  <a:schemeClr val="lt1"/>
                </a:solidFill>
              </a:ln>
              <a:effectLst/>
            </c:spPr>
            <c:extLst>
              <c:ext xmlns:c16="http://schemas.microsoft.com/office/drawing/2014/chart" uri="{C3380CC4-5D6E-409C-BE32-E72D297353CC}">
                <c16:uniqueId val="{00000013-7462-4E1F-A687-FC7F6D05DB00}"/>
              </c:ext>
            </c:extLst>
          </c:dPt>
          <c:dPt>
            <c:idx val="1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5-7462-4E1F-A687-FC7F6D05DB00}"/>
              </c:ext>
            </c:extLst>
          </c:dPt>
          <c:dPt>
            <c:idx val="11"/>
            <c:bubble3D val="0"/>
            <c:spPr>
              <a:solidFill>
                <a:schemeClr val="accent1"/>
              </a:solidFill>
              <a:ln w="19050">
                <a:solidFill>
                  <a:schemeClr val="lt1"/>
                </a:solidFill>
              </a:ln>
              <a:effectLst/>
            </c:spPr>
            <c:extLst>
              <c:ext xmlns:c16="http://schemas.microsoft.com/office/drawing/2014/chart" uri="{C3380CC4-5D6E-409C-BE32-E72D297353CC}">
                <c16:uniqueId val="{00000017-7462-4E1F-A687-FC7F6D05DB00}"/>
              </c:ext>
            </c:extLst>
          </c:dPt>
          <c:dPt>
            <c:idx val="12"/>
            <c:bubble3D val="0"/>
            <c:spPr>
              <a:solidFill>
                <a:schemeClr val="accent1"/>
              </a:solidFill>
              <a:ln w="19050">
                <a:solidFill>
                  <a:schemeClr val="lt1"/>
                </a:solidFill>
              </a:ln>
              <a:effectLst/>
            </c:spPr>
            <c:extLst>
              <c:ext xmlns:c16="http://schemas.microsoft.com/office/drawing/2014/chart" uri="{C3380CC4-5D6E-409C-BE32-E72D297353CC}">
                <c16:uniqueId val="{00000019-7462-4E1F-A687-FC7F6D05DB00}"/>
              </c:ext>
            </c:extLst>
          </c:dPt>
          <c:dPt>
            <c:idx val="13"/>
            <c:bubble3D val="0"/>
            <c:spPr>
              <a:solidFill>
                <a:schemeClr val="accent1"/>
              </a:solidFill>
              <a:ln w="19050">
                <a:solidFill>
                  <a:schemeClr val="lt1"/>
                </a:solidFill>
              </a:ln>
              <a:effectLst/>
            </c:spPr>
            <c:extLst>
              <c:ext xmlns:c16="http://schemas.microsoft.com/office/drawing/2014/chart" uri="{C3380CC4-5D6E-409C-BE32-E72D297353CC}">
                <c16:uniqueId val="{0000001B-7462-4E1F-A687-FC7F6D05DB00}"/>
              </c:ext>
            </c:extLst>
          </c:dPt>
          <c:val>
            <c:numRef>
              <c:f>'84類円グラフ (集約)'!$E$96:$E$109</c:f>
              <c:numCache>
                <c:formatCode>#,##0_);[Red]\(#,##0\)</c:formatCode>
                <c:ptCount val="14"/>
                <c:pt idx="0">
                  <c:v>6170.7640950000023</c:v>
                </c:pt>
                <c:pt idx="1">
                  <c:v>4675.5603290000008</c:v>
                </c:pt>
                <c:pt idx="2">
                  <c:v>4183.630294999999</c:v>
                </c:pt>
                <c:pt idx="3">
                  <c:v>3902.6674349999998</c:v>
                </c:pt>
                <c:pt idx="4">
                  <c:v>3238.6526050000007</c:v>
                </c:pt>
                <c:pt idx="5">
                  <c:v>2182.5684150000002</c:v>
                </c:pt>
                <c:pt idx="6">
                  <c:v>1906.9688139999998</c:v>
                </c:pt>
                <c:pt idx="7">
                  <c:v>1678.7806049999999</c:v>
                </c:pt>
                <c:pt idx="8">
                  <c:v>1296.9700389999998</c:v>
                </c:pt>
                <c:pt idx="9">
                  <c:v>679.79121600000019</c:v>
                </c:pt>
                <c:pt idx="10">
                  <c:v>695.03886000000011</c:v>
                </c:pt>
                <c:pt idx="11">
                  <c:v>561.65710000000001</c:v>
                </c:pt>
                <c:pt idx="12">
                  <c:v>530.1596770000001</c:v>
                </c:pt>
                <c:pt idx="13" formatCode="#,##0_ ;[Red]\-#,##0\ ">
                  <c:v>7141.296354000031</c:v>
                </c:pt>
              </c:numCache>
            </c:numRef>
          </c:val>
          <c:extLst>
            <c:ext xmlns:c16="http://schemas.microsoft.com/office/drawing/2014/chart" uri="{C3380CC4-5D6E-409C-BE32-E72D297353CC}">
              <c16:uniqueId val="{0000001C-7462-4E1F-A687-FC7F6D05DB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14629693027506E-2"/>
          <c:y val="8.5634518615109404E-3"/>
          <c:w val="0.83588154741526866"/>
          <c:h val="0.97963187722553768"/>
        </c:manualLayout>
      </c:layout>
      <c:pieChart>
        <c:varyColors val="1"/>
        <c:ser>
          <c:idx val="0"/>
          <c:order val="0"/>
          <c:dPt>
            <c:idx val="0"/>
            <c:bubble3D val="0"/>
            <c:explosion val="1"/>
            <c:spPr>
              <a:solidFill>
                <a:srgbClr val="C04F15"/>
              </a:solidFill>
              <a:ln w="19050">
                <a:solidFill>
                  <a:schemeClr val="lt1"/>
                </a:solidFill>
              </a:ln>
              <a:effectLst/>
            </c:spPr>
            <c:extLst>
              <c:ext xmlns:c16="http://schemas.microsoft.com/office/drawing/2014/chart" uri="{C3380CC4-5D6E-409C-BE32-E72D297353CC}">
                <c16:uniqueId val="{00000001-6C0D-4D8E-B70F-5F1A2807FE4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C0D-4D8E-B70F-5F1A2807FE42}"/>
              </c:ext>
            </c:extLst>
          </c:dPt>
          <c:dPt>
            <c:idx val="2"/>
            <c:bubble3D val="0"/>
            <c:spPr>
              <a:solidFill>
                <a:srgbClr val="C04F15"/>
              </a:solidFill>
              <a:ln w="19050">
                <a:solidFill>
                  <a:schemeClr val="lt1"/>
                </a:solidFill>
              </a:ln>
              <a:effectLst/>
            </c:spPr>
            <c:extLst>
              <c:ext xmlns:c16="http://schemas.microsoft.com/office/drawing/2014/chart" uri="{C3380CC4-5D6E-409C-BE32-E72D297353CC}">
                <c16:uniqueId val="{00000005-6C0D-4D8E-B70F-5F1A2807FE42}"/>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6C0D-4D8E-B70F-5F1A2807FE42}"/>
              </c:ext>
            </c:extLst>
          </c:dPt>
          <c:dPt>
            <c:idx val="4"/>
            <c:bubble3D val="0"/>
            <c:spPr>
              <a:solidFill>
                <a:srgbClr val="C04F15"/>
              </a:solidFill>
              <a:ln w="19050">
                <a:solidFill>
                  <a:schemeClr val="lt1"/>
                </a:solidFill>
              </a:ln>
              <a:effectLst/>
            </c:spPr>
            <c:extLst>
              <c:ext xmlns:c16="http://schemas.microsoft.com/office/drawing/2014/chart" uri="{C3380CC4-5D6E-409C-BE32-E72D297353CC}">
                <c16:uniqueId val="{00000009-6C0D-4D8E-B70F-5F1A2807FE42}"/>
              </c:ext>
            </c:extLst>
          </c:dPt>
          <c:dPt>
            <c:idx val="5"/>
            <c:bubble3D val="0"/>
            <c:spPr>
              <a:solidFill>
                <a:srgbClr val="FF00FF"/>
              </a:solidFill>
              <a:ln w="19050">
                <a:solidFill>
                  <a:schemeClr val="lt1"/>
                </a:solidFill>
              </a:ln>
              <a:effectLst/>
            </c:spPr>
            <c:extLst>
              <c:ext xmlns:c16="http://schemas.microsoft.com/office/drawing/2014/chart" uri="{C3380CC4-5D6E-409C-BE32-E72D297353CC}">
                <c16:uniqueId val="{0000000B-6C0D-4D8E-B70F-5F1A2807FE42}"/>
              </c:ext>
            </c:extLst>
          </c:dPt>
          <c:dPt>
            <c:idx val="6"/>
            <c:bubble3D val="0"/>
            <c:spPr>
              <a:solidFill>
                <a:srgbClr val="FF00FF"/>
              </a:solidFill>
              <a:ln w="19050">
                <a:solidFill>
                  <a:schemeClr val="lt1"/>
                </a:solidFill>
              </a:ln>
              <a:effectLst/>
            </c:spPr>
            <c:extLst>
              <c:ext xmlns:c16="http://schemas.microsoft.com/office/drawing/2014/chart" uri="{C3380CC4-5D6E-409C-BE32-E72D297353CC}">
                <c16:uniqueId val="{0000000D-6C0D-4D8E-B70F-5F1A2807FE42}"/>
              </c:ext>
            </c:extLst>
          </c:dPt>
          <c:dPt>
            <c:idx val="7"/>
            <c:bubble3D val="0"/>
            <c:spPr>
              <a:solidFill>
                <a:schemeClr val="accent1"/>
              </a:solidFill>
              <a:ln w="19050">
                <a:solidFill>
                  <a:schemeClr val="lt1"/>
                </a:solidFill>
              </a:ln>
              <a:effectLst/>
            </c:spPr>
            <c:extLst>
              <c:ext xmlns:c16="http://schemas.microsoft.com/office/drawing/2014/chart" uri="{C3380CC4-5D6E-409C-BE32-E72D297353CC}">
                <c16:uniqueId val="{0000000F-6C0D-4D8E-B70F-5F1A2807FE42}"/>
              </c:ext>
            </c:extLst>
          </c:dPt>
          <c:dPt>
            <c:idx val="8"/>
            <c:bubble3D val="0"/>
            <c:spPr>
              <a:solidFill>
                <a:schemeClr val="accent1"/>
              </a:solidFill>
              <a:ln w="19050">
                <a:solidFill>
                  <a:schemeClr val="lt1"/>
                </a:solidFill>
              </a:ln>
              <a:effectLst/>
            </c:spPr>
            <c:extLst>
              <c:ext xmlns:c16="http://schemas.microsoft.com/office/drawing/2014/chart" uri="{C3380CC4-5D6E-409C-BE32-E72D297353CC}">
                <c16:uniqueId val="{00000011-6C0D-4D8E-B70F-5F1A2807FE42}"/>
              </c:ext>
            </c:extLst>
          </c:dPt>
          <c:dPt>
            <c:idx val="9"/>
            <c:bubble3D val="0"/>
            <c:spPr>
              <a:solidFill>
                <a:schemeClr val="accent1"/>
              </a:solidFill>
              <a:ln w="19050">
                <a:solidFill>
                  <a:schemeClr val="lt1"/>
                </a:solidFill>
              </a:ln>
              <a:effectLst/>
            </c:spPr>
            <c:extLst>
              <c:ext xmlns:c16="http://schemas.microsoft.com/office/drawing/2014/chart" uri="{C3380CC4-5D6E-409C-BE32-E72D297353CC}">
                <c16:uniqueId val="{00000013-6C0D-4D8E-B70F-5F1A2807FE42}"/>
              </c:ext>
            </c:extLst>
          </c:dPt>
          <c:dPt>
            <c:idx val="10"/>
            <c:bubble3D val="0"/>
            <c:spPr>
              <a:solidFill>
                <a:schemeClr val="accent1"/>
              </a:solidFill>
              <a:ln w="19050">
                <a:solidFill>
                  <a:schemeClr val="lt1"/>
                </a:solidFill>
              </a:ln>
              <a:effectLst/>
            </c:spPr>
            <c:extLst>
              <c:ext xmlns:c16="http://schemas.microsoft.com/office/drawing/2014/chart" uri="{C3380CC4-5D6E-409C-BE32-E72D297353CC}">
                <c16:uniqueId val="{00000015-6C0D-4D8E-B70F-5F1A2807FE42}"/>
              </c:ext>
            </c:extLst>
          </c:dPt>
          <c:dPt>
            <c:idx val="11"/>
            <c:bubble3D val="0"/>
            <c:spPr>
              <a:solidFill>
                <a:schemeClr val="accent1"/>
              </a:solidFill>
              <a:ln w="19050">
                <a:solidFill>
                  <a:schemeClr val="lt1"/>
                </a:solidFill>
              </a:ln>
              <a:effectLst/>
            </c:spPr>
            <c:extLst>
              <c:ext xmlns:c16="http://schemas.microsoft.com/office/drawing/2014/chart" uri="{C3380CC4-5D6E-409C-BE32-E72D297353CC}">
                <c16:uniqueId val="{00000017-6C0D-4D8E-B70F-5F1A2807FE42}"/>
              </c:ext>
            </c:extLst>
          </c:dPt>
          <c:dPt>
            <c:idx val="12"/>
            <c:bubble3D val="0"/>
            <c:spPr>
              <a:solidFill>
                <a:srgbClr val="C04F15"/>
              </a:solidFill>
              <a:ln w="19050">
                <a:solidFill>
                  <a:schemeClr val="lt1"/>
                </a:solidFill>
              </a:ln>
              <a:effectLst/>
            </c:spPr>
            <c:extLst>
              <c:ext xmlns:c16="http://schemas.microsoft.com/office/drawing/2014/chart" uri="{C3380CC4-5D6E-409C-BE32-E72D297353CC}">
                <c16:uniqueId val="{00000019-6C0D-4D8E-B70F-5F1A2807FE42}"/>
              </c:ext>
            </c:extLst>
          </c:dPt>
          <c:dPt>
            <c:idx val="13"/>
            <c:bubble3D val="0"/>
            <c:spPr>
              <a:solidFill>
                <a:schemeClr val="accent1"/>
              </a:solidFill>
              <a:ln w="19050">
                <a:solidFill>
                  <a:schemeClr val="lt1"/>
                </a:solidFill>
              </a:ln>
              <a:effectLst/>
            </c:spPr>
            <c:extLst>
              <c:ext xmlns:c16="http://schemas.microsoft.com/office/drawing/2014/chart" uri="{C3380CC4-5D6E-409C-BE32-E72D297353CC}">
                <c16:uniqueId val="{0000001B-6C0D-4D8E-B70F-5F1A2807FE42}"/>
              </c:ext>
            </c:extLst>
          </c:dPt>
          <c:dPt>
            <c:idx val="14"/>
            <c:bubble3D val="0"/>
            <c:spPr>
              <a:solidFill>
                <a:schemeClr val="accent1"/>
              </a:solidFill>
              <a:ln w="19050">
                <a:solidFill>
                  <a:schemeClr val="lt1"/>
                </a:solidFill>
              </a:ln>
              <a:effectLst/>
            </c:spPr>
            <c:extLst>
              <c:ext xmlns:c16="http://schemas.microsoft.com/office/drawing/2014/chart" uri="{C3380CC4-5D6E-409C-BE32-E72D297353CC}">
                <c16:uniqueId val="{0000001D-6C0D-4D8E-B70F-5F1A2807FE42}"/>
              </c:ext>
            </c:extLst>
          </c:dPt>
          <c:dPt>
            <c:idx val="15"/>
            <c:bubble3D val="0"/>
            <c:spPr>
              <a:solidFill>
                <a:srgbClr val="C04F15"/>
              </a:solidFill>
              <a:ln w="19050">
                <a:solidFill>
                  <a:schemeClr val="lt1"/>
                </a:solidFill>
              </a:ln>
              <a:effectLst/>
            </c:spPr>
            <c:extLst>
              <c:ext xmlns:c16="http://schemas.microsoft.com/office/drawing/2014/chart" uri="{C3380CC4-5D6E-409C-BE32-E72D297353CC}">
                <c16:uniqueId val="{0000001F-6C0D-4D8E-B70F-5F1A2807FE42}"/>
              </c:ext>
            </c:extLst>
          </c:dPt>
          <c:dPt>
            <c:idx val="16"/>
            <c:bubble3D val="0"/>
            <c:spPr>
              <a:solidFill>
                <a:srgbClr val="C04F15"/>
              </a:solidFill>
              <a:ln w="19050">
                <a:solidFill>
                  <a:schemeClr val="lt1"/>
                </a:solidFill>
              </a:ln>
              <a:effectLst/>
            </c:spPr>
            <c:extLst>
              <c:ext xmlns:c16="http://schemas.microsoft.com/office/drawing/2014/chart" uri="{C3380CC4-5D6E-409C-BE32-E72D297353CC}">
                <c16:uniqueId val="{00000021-6C0D-4D8E-B70F-5F1A2807FE42}"/>
              </c:ext>
            </c:extLst>
          </c:dPt>
          <c:dPt>
            <c:idx val="17"/>
            <c:bubble3D val="0"/>
            <c:spPr>
              <a:solidFill>
                <a:schemeClr val="accent1"/>
              </a:solidFill>
              <a:ln w="19050">
                <a:solidFill>
                  <a:schemeClr val="lt1"/>
                </a:solidFill>
              </a:ln>
              <a:effectLst/>
            </c:spPr>
            <c:extLst>
              <c:ext xmlns:c16="http://schemas.microsoft.com/office/drawing/2014/chart" uri="{C3380CC4-5D6E-409C-BE32-E72D297353CC}">
                <c16:uniqueId val="{00000023-6C0D-4D8E-B70F-5F1A2807FE42}"/>
              </c:ext>
            </c:extLst>
          </c:dPt>
          <c:dPt>
            <c:idx val="18"/>
            <c:bubble3D val="0"/>
            <c:spPr>
              <a:solidFill>
                <a:schemeClr val="accent1"/>
              </a:solidFill>
              <a:ln w="19050">
                <a:solidFill>
                  <a:schemeClr val="lt1"/>
                </a:solidFill>
              </a:ln>
              <a:effectLst/>
            </c:spPr>
            <c:extLst>
              <c:ext xmlns:c16="http://schemas.microsoft.com/office/drawing/2014/chart" uri="{C3380CC4-5D6E-409C-BE32-E72D297353CC}">
                <c16:uniqueId val="{00000025-6C0D-4D8E-B70F-5F1A2807FE42}"/>
              </c:ext>
            </c:extLst>
          </c:dPt>
          <c:dPt>
            <c:idx val="19"/>
            <c:bubble3D val="0"/>
            <c:spPr>
              <a:solidFill>
                <a:schemeClr val="accent1"/>
              </a:solidFill>
              <a:ln w="19050">
                <a:solidFill>
                  <a:schemeClr val="lt1"/>
                </a:solidFill>
              </a:ln>
              <a:effectLst/>
            </c:spPr>
            <c:extLst>
              <c:ext xmlns:c16="http://schemas.microsoft.com/office/drawing/2014/chart" uri="{C3380CC4-5D6E-409C-BE32-E72D297353CC}">
                <c16:uniqueId val="{00000027-6C0D-4D8E-B70F-5F1A2807FE42}"/>
              </c:ext>
            </c:extLst>
          </c:dPt>
          <c:dPt>
            <c:idx val="20"/>
            <c:bubble3D val="0"/>
            <c:spPr>
              <a:solidFill>
                <a:schemeClr val="accent1"/>
              </a:solidFill>
              <a:ln w="19050">
                <a:solidFill>
                  <a:schemeClr val="lt1"/>
                </a:solidFill>
              </a:ln>
              <a:effectLst/>
            </c:spPr>
            <c:extLst>
              <c:ext xmlns:c16="http://schemas.microsoft.com/office/drawing/2014/chart" uri="{C3380CC4-5D6E-409C-BE32-E72D297353CC}">
                <c16:uniqueId val="{00000029-6C0D-4D8E-B70F-5F1A2807FE42}"/>
              </c:ext>
            </c:extLst>
          </c:dPt>
          <c:dPt>
            <c:idx val="21"/>
            <c:bubble3D val="0"/>
            <c:spPr>
              <a:solidFill>
                <a:schemeClr val="accent1"/>
              </a:solidFill>
              <a:ln w="19050">
                <a:solidFill>
                  <a:schemeClr val="lt1"/>
                </a:solidFill>
              </a:ln>
              <a:effectLst/>
            </c:spPr>
            <c:extLst>
              <c:ext xmlns:c16="http://schemas.microsoft.com/office/drawing/2014/chart" uri="{C3380CC4-5D6E-409C-BE32-E72D297353CC}">
                <c16:uniqueId val="{0000002B-6C0D-4D8E-B70F-5F1A2807FE42}"/>
              </c:ext>
            </c:extLst>
          </c:dPt>
          <c:cat>
            <c:strRef>
              <c:f>'85類４桁ケーブル'!$C$3:$C$24</c:f>
              <c:strCache>
                <c:ptCount val="22"/>
                <c:pt idx="0">
                  <c:v>蓄電池</c:v>
                </c:pt>
                <c:pt idx="1">
                  <c:v>トランスフォーマー、スタティックコンバーター(例えば、整流器)及びインダクター</c:v>
                </c:pt>
                <c:pt idx="2">
                  <c:v>電動機及び発電機</c:v>
                </c:pt>
                <c:pt idx="3">
                  <c:v>電気機器</c:v>
                </c:pt>
                <c:pt idx="4">
                  <c:v>火花点火式又は圧縮点火式の内燃機関の点火又は始動に使用する種類の電気機器(例えば、点火用磁石発電機、直流磁石発電機、イグニションコイル、点火プラグ、予熱プラグ及びスターター)並びにこれらの内燃機関に使用する種類の発電機(例えば、直流発電機及び交流発電機)及び開閉器</c:v>
                </c:pt>
                <c:pt idx="5">
                  <c:v>集積回路</c:v>
                </c:pt>
                <c:pt idx="6">
                  <c:v>半導体デバイス(例えば、ダイオード、及び半導体ベースの変換器)、光電性半導体デバイス(光電池(モジュール又はパネルにしてあるかないかを問わない。)を含む。)、発光ダイオード(Led)(他の発光ダイオード(Led)と組み合わせてあるかないかを問わない。)及び圧電結晶素子</c:v>
                </c:pt>
                <c:pt idx="7">
                  <c:v>ラジオ放送用又はテレビジョン用の送信機器(受信機器、録音装置又は音声再生装置を自蔵するかしないかを問わない。)、テレビジョンカメラ、デジタルカメラ及びビデオカメラレコーダー</c:v>
                </c:pt>
                <c:pt idx="8">
                  <c:v>電気回路の開閉用、保護用又は接続用の機器(例えば、スイッチ、継電器、ヒューズ、サージ抑制器、プラグ、ソケット、ランプホルダーその他の接続子及び接続箱。使用電圧が1,000V以下のものに限る。)並びに光ファイバー(束にしたものを含む。)用又は光ファイバーケーブル用の接続子</c:v>
                </c:pt>
                <c:pt idx="9">
                  <c:v>第85.01項又は第85.02項の機械に専ら又は主として使用する部分品</c:v>
                </c:pt>
                <c:pt idx="10">
                  <c:v>固定式、可変式又は半固定式のコンデンサー</c:v>
                </c:pt>
                <c:pt idx="11">
                  <c:v>ディスク、テープ、不揮発性半導体記憶装置、スマートカードその他の媒体(記録してあるかないかを問わず、ディスク製造用の原盤及びマスターを含むものとし、第37類の物品を除く。)</c:v>
                </c:pt>
                <c:pt idx="12">
                  <c:v>電気制御用又は配電用の盤、パネル、コンソール、机、キャビネットその他の物品(第90類の機器を自蔵するものを含み、第85.35項又は第85.36項の機器を二以上装備するものに限る。)及び数値制御用の機器(第85.17項の交換機を除く。)</c:v>
                </c:pt>
                <c:pt idx="13">
                  <c:v>電話機(スマートフォン及び携帯回線網用その他の無線回線網用のその他の電話を含む。)及びその他の機器(音声、画像その他のデータを送受信するものに限るものとし、有線又は無線回線網(例えば、ローカルエリアネットワーク(Lan)又はワイドエリアネットワーク(Wan))用の通信機器を含む。)(第84.43項、第85.25項、第85.27項及び第85.28項の送受信機器を除く。)</c:v>
                </c:pt>
                <c:pt idx="14">
                  <c:v>フラットパネルディスプレイモジュール(タッチスクリーンが組み込まれているかいないかを問わない。)</c:v>
                </c:pt>
                <c:pt idx="15">
                  <c:v>電気絶縁をした線、ケーブル(同軸ケーブルを含む。)その他の電気導体(エナメルを塗布し又は酸化被膜処理をしたものを含むものとし、接続子を取り付けてあるかないかを問わない。)及び光ファイバーケーブル(個々に被覆したファイバーから成るものに限るものとし、電気導体を組み込んであるかないか又は接続子を取り付けてあるかないかを問わない。)</c:v>
                </c:pt>
                <c:pt idx="16">
                  <c:v>電気式の照明用又は信号用の機器(第85.39項の物品を除く。)、ウインドスクリーンワイパー及び曇り除去装置(自転車又は自動車に使用する種類のものに限る。)</c:v>
                </c:pt>
                <c:pt idx="17">
                  <c:v>はんだ付け用、ろう付け用又は溶接用の機器(電気式(電気加熱ガス式を含む。)、レーザーその他の光子ビーム式、超音波式、電子ビーム式、磁気パルス式又はプラズマアーク式のものに限るものとし、切断に使用することができるかできないかを問わない。)及び金属又はサーメットの熱吹付け用電気機器</c:v>
                </c:pt>
                <c:pt idx="18">
                  <c:v>モニター及びプロジェクター(テレビジョン受像機器を有しないものに限る。)並びにテレビジョン受像機器(ラジオ放送用受信機又は音声若しくはビデオの記録用若しくは再生用の装置を自蔵するかしないかを問わない。)</c:v>
                </c:pt>
                <c:pt idx="19">
                  <c:v>工業用又は理化学用の電気炉(電磁誘導又は誘電損失により機能するものを含む。)及び工業用又は理化学用のその他の機器(電磁誘導又は誘電損失により物質を加熱処理するものに限る。)</c:v>
                </c:pt>
                <c:pt idx="20">
                  <c:v>印刷回路</c:v>
                </c:pt>
                <c:pt idx="21">
                  <c:v>その他</c:v>
                </c:pt>
              </c:strCache>
            </c:strRef>
          </c:cat>
          <c:val>
            <c:numRef>
              <c:f>'85類４桁ケーブル'!$D$3:$D$24</c:f>
              <c:numCache>
                <c:formatCode>#,##0_);[Red]\(#,##0\)</c:formatCode>
                <c:ptCount val="22"/>
                <c:pt idx="0">
                  <c:v>3027.146487</c:v>
                </c:pt>
                <c:pt idx="1">
                  <c:v>1481.1061260000008</c:v>
                </c:pt>
                <c:pt idx="2">
                  <c:v>1310.3508179999994</c:v>
                </c:pt>
                <c:pt idx="3">
                  <c:v>1268.405428</c:v>
                </c:pt>
                <c:pt idx="4">
                  <c:v>1164.0401059999999</c:v>
                </c:pt>
                <c:pt idx="5">
                  <c:v>1016.13066</c:v>
                </c:pt>
                <c:pt idx="6">
                  <c:v>1003.0734259999999</c:v>
                </c:pt>
                <c:pt idx="7">
                  <c:v>934.64648099999999</c:v>
                </c:pt>
                <c:pt idx="8">
                  <c:v>843.14630300000033</c:v>
                </c:pt>
                <c:pt idx="9">
                  <c:v>817.42728499999998</c:v>
                </c:pt>
                <c:pt idx="10">
                  <c:v>755.25799700000005</c:v>
                </c:pt>
                <c:pt idx="11">
                  <c:v>706.34507600000018</c:v>
                </c:pt>
                <c:pt idx="12">
                  <c:v>659.195607</c:v>
                </c:pt>
                <c:pt idx="13">
                  <c:v>600.86003100000005</c:v>
                </c:pt>
                <c:pt idx="14">
                  <c:v>444.11973799999998</c:v>
                </c:pt>
                <c:pt idx="15">
                  <c:v>400.50523599999997</c:v>
                </c:pt>
                <c:pt idx="16">
                  <c:v>386.18006000000003</c:v>
                </c:pt>
                <c:pt idx="17">
                  <c:v>260.65120400000001</c:v>
                </c:pt>
                <c:pt idx="18">
                  <c:v>198.75036899999998</c:v>
                </c:pt>
                <c:pt idx="19">
                  <c:v>189.856132</c:v>
                </c:pt>
                <c:pt idx="20">
                  <c:v>170.81882999999999</c:v>
                </c:pt>
                <c:pt idx="21">
                  <c:v>1532.6202699999999</c:v>
                </c:pt>
              </c:numCache>
            </c:numRef>
          </c:val>
          <c:extLst>
            <c:ext xmlns:c16="http://schemas.microsoft.com/office/drawing/2014/chart" uri="{C3380CC4-5D6E-409C-BE32-E72D297353CC}">
              <c16:uniqueId val="{0000002C-6C0D-4D8E-B70F-5F1A2807FE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3320166531969"/>
          <c:y val="2.2573577420260765E-2"/>
          <c:w val="0.79768506622945545"/>
          <c:h val="0.9448201440838069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18-43BB-A019-BC04A14007DD}"/>
              </c:ext>
            </c:extLst>
          </c:dPt>
          <c:dPt>
            <c:idx val="1"/>
            <c:bubble3D val="0"/>
            <c:spPr>
              <a:solidFill>
                <a:srgbClr val="C04F15"/>
              </a:solidFill>
              <a:ln w="19050">
                <a:solidFill>
                  <a:schemeClr val="lt1"/>
                </a:solidFill>
              </a:ln>
              <a:effectLst/>
            </c:spPr>
            <c:extLst>
              <c:ext xmlns:c16="http://schemas.microsoft.com/office/drawing/2014/chart" uri="{C3380CC4-5D6E-409C-BE32-E72D297353CC}">
                <c16:uniqueId val="{00000003-9118-43BB-A019-BC04A14007DD}"/>
              </c:ext>
            </c:extLst>
          </c:dPt>
          <c:dPt>
            <c:idx val="2"/>
            <c:bubble3D val="0"/>
            <c:spPr>
              <a:solidFill>
                <a:srgbClr val="FF00FF"/>
              </a:solidFill>
              <a:ln w="19050">
                <a:solidFill>
                  <a:schemeClr val="lt1"/>
                </a:solidFill>
              </a:ln>
              <a:effectLst/>
            </c:spPr>
            <c:extLst>
              <c:ext xmlns:c16="http://schemas.microsoft.com/office/drawing/2014/chart" uri="{C3380CC4-5D6E-409C-BE32-E72D297353CC}">
                <c16:uniqueId val="{00000005-9118-43BB-A019-BC04A14007DD}"/>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9118-43BB-A019-BC04A14007DD}"/>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9118-43BB-A019-BC04A14007DD}"/>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9118-43BB-A019-BC04A14007DD}"/>
              </c:ext>
            </c:extLst>
          </c:dPt>
          <c:dPt>
            <c:idx val="6"/>
            <c:bubble3D val="0"/>
            <c:spPr>
              <a:solidFill>
                <a:srgbClr val="FF00FF"/>
              </a:solidFill>
              <a:ln w="19050">
                <a:solidFill>
                  <a:schemeClr val="lt1"/>
                </a:solidFill>
              </a:ln>
              <a:effectLst/>
            </c:spPr>
            <c:extLst>
              <c:ext xmlns:c16="http://schemas.microsoft.com/office/drawing/2014/chart" uri="{C3380CC4-5D6E-409C-BE32-E72D297353CC}">
                <c16:uniqueId val="{0000000D-9118-43BB-A019-BC04A14007DD}"/>
              </c:ext>
            </c:extLst>
          </c:dPt>
          <c:dPt>
            <c:idx val="7"/>
            <c:bubble3D val="0"/>
            <c:spPr>
              <a:solidFill>
                <a:schemeClr val="accent1"/>
              </a:solidFill>
              <a:ln w="19050">
                <a:solidFill>
                  <a:schemeClr val="lt1"/>
                </a:solidFill>
              </a:ln>
              <a:effectLst/>
            </c:spPr>
            <c:extLst>
              <c:ext xmlns:c16="http://schemas.microsoft.com/office/drawing/2014/chart" uri="{C3380CC4-5D6E-409C-BE32-E72D297353CC}">
                <c16:uniqueId val="{0000000F-9118-43BB-A019-BC04A14007DD}"/>
              </c:ext>
            </c:extLst>
          </c:dPt>
          <c:dPt>
            <c:idx val="8"/>
            <c:bubble3D val="0"/>
            <c:spPr>
              <a:solidFill>
                <a:srgbClr val="FF00FF"/>
              </a:solidFill>
              <a:ln w="19050">
                <a:solidFill>
                  <a:schemeClr val="lt1"/>
                </a:solidFill>
              </a:ln>
              <a:effectLst/>
            </c:spPr>
            <c:extLst>
              <c:ext xmlns:c16="http://schemas.microsoft.com/office/drawing/2014/chart" uri="{C3380CC4-5D6E-409C-BE32-E72D297353CC}">
                <c16:uniqueId val="{00000011-9118-43BB-A019-BC04A14007DD}"/>
              </c:ext>
            </c:extLst>
          </c:dPt>
          <c:dPt>
            <c:idx val="9"/>
            <c:bubble3D val="0"/>
            <c:spPr>
              <a:solidFill>
                <a:srgbClr val="FF00FF"/>
              </a:solidFill>
              <a:ln w="19050">
                <a:solidFill>
                  <a:schemeClr val="lt1"/>
                </a:solidFill>
              </a:ln>
              <a:effectLst/>
            </c:spPr>
            <c:extLst>
              <c:ext xmlns:c16="http://schemas.microsoft.com/office/drawing/2014/chart" uri="{C3380CC4-5D6E-409C-BE32-E72D297353CC}">
                <c16:uniqueId val="{00000013-9118-43BB-A019-BC04A14007DD}"/>
              </c:ext>
            </c:extLst>
          </c:dPt>
          <c:dPt>
            <c:idx val="10"/>
            <c:bubble3D val="0"/>
            <c:spPr>
              <a:solidFill>
                <a:schemeClr val="accent1"/>
              </a:solidFill>
              <a:ln w="19050">
                <a:solidFill>
                  <a:schemeClr val="lt1"/>
                </a:solidFill>
              </a:ln>
              <a:effectLst/>
            </c:spPr>
            <c:extLst>
              <c:ext xmlns:c16="http://schemas.microsoft.com/office/drawing/2014/chart" uri="{C3380CC4-5D6E-409C-BE32-E72D297353CC}">
                <c16:uniqueId val="{00000015-9118-43BB-A019-BC04A14007DD}"/>
              </c:ext>
            </c:extLst>
          </c:dPt>
          <c:dPt>
            <c:idx val="11"/>
            <c:bubble3D val="0"/>
            <c:spPr>
              <a:solidFill>
                <a:schemeClr val="accent1"/>
              </a:solidFill>
              <a:ln w="19050">
                <a:solidFill>
                  <a:schemeClr val="lt1"/>
                </a:solidFill>
              </a:ln>
              <a:effectLst/>
            </c:spPr>
            <c:extLst>
              <c:ext xmlns:c16="http://schemas.microsoft.com/office/drawing/2014/chart" uri="{C3380CC4-5D6E-409C-BE32-E72D297353CC}">
                <c16:uniqueId val="{00000017-9118-43BB-A019-BC04A14007DD}"/>
              </c:ext>
            </c:extLst>
          </c:dPt>
          <c:cat>
            <c:strRef>
              <c:f>'29、38～40類4桁テーブル'!$C$3:$C$14</c:f>
              <c:strCache>
                <c:ptCount val="12"/>
                <c:pt idx="0">
                  <c:v>鋳物用の鋳型、化学品及び調製品等</c:v>
                </c:pt>
                <c:pt idx="1">
                  <c:v>ゴム製の空気タイヤ(新品のものに限る。)</c:v>
                </c:pt>
                <c:pt idx="2">
                  <c:v>元素を電子工業用にドープ処理したもの(円盤状、ウエハー状その他これらに類する形状にしたものに限る。)及び化合物を電子工業用にドープ処理したもの</c:v>
                </c:pt>
                <c:pt idx="3">
                  <c:v>その他のプラスチック製品及び第39.01項から第39.14項までの材料(プラスチックを除く。)から成る製品</c:v>
                </c:pt>
                <c:pt idx="4">
                  <c:v>その他の製品(加硫したゴム(硬質ゴムを除く。)製のものに限る。)</c:v>
                </c:pt>
                <c:pt idx="5">
                  <c:v>診断用又は理化学用の試薬(支持体を使用したものに限る。)及び診断用又は理化学用の調製試薬(支持体を使用してあるかないか及びキットにしてあるかないかを問わない。)(第30.06項のものを除く。)並びに認証標準物質</c:v>
                </c:pt>
                <c:pt idx="6">
                  <c:v>アクリル重合体(一次製品に限る。)</c:v>
                </c:pt>
                <c:pt idx="7">
                  <c:v>プラスチック製のその他の板、シート、フィルム、はく及びストリップ(多泡性のもの並びに補強し、薄層で被覆し又は支持物を使用したもの及びこれらに類する方法により他の材料と組み合わせたものを除く。)</c:v>
                </c:pt>
                <c:pt idx="8">
                  <c:v>複素環式化合物(ヘテロ原子として窒素のみを有するものに限る。)</c:v>
                </c:pt>
                <c:pt idx="9">
                  <c:v>塩化ビニルその他のハロゲン化オレフィンの重合体(一次製品に限る。)</c:v>
                </c:pt>
                <c:pt idx="10">
                  <c:v>合成ゴム、油から製造したファクチス及び第40.01項の物品とこの項の物品との混合物(一次製品、板、シート又はストリップの形状のものに限る。)</c:v>
                </c:pt>
                <c:pt idx="11">
                  <c:v>その他</c:v>
                </c:pt>
              </c:strCache>
            </c:strRef>
          </c:cat>
          <c:val>
            <c:numRef>
              <c:f>'29、38～40類4桁テーブル'!$D$3:$D$14</c:f>
              <c:numCache>
                <c:formatCode>#,##0_);[Red]\(#,##0\)</c:formatCode>
                <c:ptCount val="12"/>
                <c:pt idx="0">
                  <c:v>2014.7672279999995</c:v>
                </c:pt>
                <c:pt idx="1">
                  <c:v>1537.5056040000002</c:v>
                </c:pt>
                <c:pt idx="2">
                  <c:v>638.68243600000005</c:v>
                </c:pt>
                <c:pt idx="3">
                  <c:v>485.47055199999988</c:v>
                </c:pt>
                <c:pt idx="4">
                  <c:v>396.38922200000007</c:v>
                </c:pt>
                <c:pt idx="5">
                  <c:v>271.22067599999997</c:v>
                </c:pt>
                <c:pt idx="6">
                  <c:v>269.77930500000002</c:v>
                </c:pt>
                <c:pt idx="7">
                  <c:v>259.67419000000007</c:v>
                </c:pt>
                <c:pt idx="8">
                  <c:v>232.92887800000005</c:v>
                </c:pt>
                <c:pt idx="9">
                  <c:v>227.21426099999999</c:v>
                </c:pt>
                <c:pt idx="10">
                  <c:v>217.08276999999998</c:v>
                </c:pt>
                <c:pt idx="11">
                  <c:v>3475.6755339999995</c:v>
                </c:pt>
              </c:numCache>
            </c:numRef>
          </c:val>
          <c:extLst>
            <c:ext xmlns:c16="http://schemas.microsoft.com/office/drawing/2014/chart" uri="{C3380CC4-5D6E-409C-BE32-E72D297353CC}">
              <c16:uniqueId val="{00000018-9118-43BB-A019-BC04A14007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7D-4A47-864E-7F1FF0E22ED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07D-4A47-864E-7F1FF0E22ED9}"/>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107D-4A47-864E-7F1FF0E22ED9}"/>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107D-4A47-864E-7F1FF0E22ED9}"/>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107D-4A47-864E-7F1FF0E22ED9}"/>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107D-4A47-864E-7F1FF0E22ED9}"/>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D-107D-4A47-864E-7F1FF0E22ED9}"/>
              </c:ext>
            </c:extLst>
          </c:dPt>
          <c:dPt>
            <c:idx val="7"/>
            <c:bubble3D val="0"/>
            <c:spPr>
              <a:solidFill>
                <a:schemeClr val="accent1"/>
              </a:solidFill>
              <a:ln w="19050">
                <a:solidFill>
                  <a:schemeClr val="lt1"/>
                </a:solidFill>
              </a:ln>
              <a:effectLst/>
            </c:spPr>
            <c:extLst>
              <c:ext xmlns:c16="http://schemas.microsoft.com/office/drawing/2014/chart" uri="{C3380CC4-5D6E-409C-BE32-E72D297353CC}">
                <c16:uniqueId val="{0000000F-107D-4A47-864E-7F1FF0E22ED9}"/>
              </c:ext>
            </c:extLst>
          </c:dPt>
          <c:dPt>
            <c:idx val="8"/>
            <c:bubble3D val="0"/>
            <c:spPr>
              <a:solidFill>
                <a:schemeClr val="accent1"/>
              </a:solidFill>
              <a:ln w="19050">
                <a:solidFill>
                  <a:schemeClr val="lt1"/>
                </a:solidFill>
              </a:ln>
              <a:effectLst/>
            </c:spPr>
            <c:extLst>
              <c:ext xmlns:c16="http://schemas.microsoft.com/office/drawing/2014/chart" uri="{C3380CC4-5D6E-409C-BE32-E72D297353CC}">
                <c16:uniqueId val="{00000011-107D-4A47-864E-7F1FF0E22ED9}"/>
              </c:ext>
            </c:extLst>
          </c:dPt>
          <c:dPt>
            <c:idx val="9"/>
            <c:bubble3D val="0"/>
            <c:spPr>
              <a:solidFill>
                <a:schemeClr val="accent1"/>
              </a:solidFill>
              <a:ln w="19050">
                <a:solidFill>
                  <a:schemeClr val="lt1"/>
                </a:solidFill>
              </a:ln>
              <a:effectLst/>
            </c:spPr>
            <c:extLst>
              <c:ext xmlns:c16="http://schemas.microsoft.com/office/drawing/2014/chart" uri="{C3380CC4-5D6E-409C-BE32-E72D297353CC}">
                <c16:uniqueId val="{00000013-107D-4A47-864E-7F1FF0E22ED9}"/>
              </c:ext>
            </c:extLst>
          </c:dPt>
          <c:dPt>
            <c:idx val="10"/>
            <c:bubble3D val="0"/>
            <c:spPr>
              <a:solidFill>
                <a:schemeClr val="accent1"/>
              </a:solidFill>
              <a:ln w="19050">
                <a:solidFill>
                  <a:schemeClr val="lt1"/>
                </a:solidFill>
              </a:ln>
              <a:effectLst/>
            </c:spPr>
            <c:extLst>
              <c:ext xmlns:c16="http://schemas.microsoft.com/office/drawing/2014/chart" uri="{C3380CC4-5D6E-409C-BE32-E72D297353CC}">
                <c16:uniqueId val="{00000015-107D-4A47-864E-7F1FF0E22ED9}"/>
              </c:ext>
            </c:extLst>
          </c:dPt>
          <c:dPt>
            <c:idx val="11"/>
            <c:bubble3D val="0"/>
            <c:spPr>
              <a:solidFill>
                <a:schemeClr val="accent1"/>
              </a:solidFill>
              <a:ln w="19050">
                <a:solidFill>
                  <a:schemeClr val="lt1"/>
                </a:solidFill>
              </a:ln>
              <a:effectLst/>
            </c:spPr>
            <c:extLst>
              <c:ext xmlns:c16="http://schemas.microsoft.com/office/drawing/2014/chart" uri="{C3380CC4-5D6E-409C-BE32-E72D297353CC}">
                <c16:uniqueId val="{00000017-107D-4A47-864E-7F1FF0E22ED9}"/>
              </c:ext>
            </c:extLst>
          </c:dPt>
          <c:dPt>
            <c:idx val="12"/>
            <c:bubble3D val="0"/>
            <c:spPr>
              <a:solidFill>
                <a:schemeClr val="accent1"/>
              </a:solidFill>
              <a:ln w="19050">
                <a:solidFill>
                  <a:schemeClr val="lt1"/>
                </a:solidFill>
              </a:ln>
              <a:effectLst/>
            </c:spPr>
            <c:extLst>
              <c:ext xmlns:c16="http://schemas.microsoft.com/office/drawing/2014/chart" uri="{C3380CC4-5D6E-409C-BE32-E72D297353CC}">
                <c16:uniqueId val="{00000019-107D-4A47-864E-7F1FF0E22ED9}"/>
              </c:ext>
            </c:extLst>
          </c:dPt>
          <c:cat>
            <c:multiLvlStrRef>
              <c:f>'90類　2桁テーブル'!$A$4:$B$16</c:f>
              <c:multiLvlStrCache>
                <c:ptCount val="13"/>
                <c:lvl>
                  <c:pt idx="0">
                    <c:v>医療用又は獣医用の機器(シンチグラフ装置その他の医療用電気機器及び視力検査機器を含む。)</c:v>
                  </c:pt>
                  <c:pt idx="1">
                    <c:v>物理分析用又は化学分析用の機器(例えば、偏光計、屈折計、分光計及びガス又は煙の分析機器)、粘度、多孔度、膨張、表面張力その他これらに類する性質の測定用又は検査用の機器、熱、音又は光の量の測定用又は検査用の機器(露出計を含む。)及びミクロトーム</c:v>
                  </c:pt>
                  <c:pt idx="2">
                    <c:v>測定用又は検査用の機器(この類の他の項に該当するものを除く。)及び輪郭投影機</c:v>
                  </c:pt>
                  <c:pt idx="3">
                    <c:v>レンズ、プリズム、鏡その他の光学用品(材料を問わないものとし、取り付けたもので機器に装着して又は機器の部分品として使用するものに限り、光学的に研磨してないガラス製のものを除く。)</c:v>
                  </c:pt>
                  <c:pt idx="4">
                    <c:v>オシロスコープ、スペクトラムアナライザーその他の電気的量の測定用又は検査用の機器(第90.28項の計器を除く。)及びアルファ線、ベータ線、ガンマ線、エックス線、宇宙線その他の電離放射線の測定用又は検出用の機器</c:v>
                  </c:pt>
                  <c:pt idx="5">
                    <c:v>液体又は気体の流量、液位、圧力その他の変量の測定用又は検査用の機器(例えば、流量計、液位計、マノメーター及び熱流量計。第90.14項、第90.15項、第90.28項又は第90.32項の機器を除く。)</c:v>
                  </c:pt>
                  <c:pt idx="6">
                    <c:v>エックス線、アルファ線、ベータ線、ガンマ線その他の電離放射線を使用する機器(放射線写真用又は放射線療法用のものを含むものとし、医療用又は獣医用のものであるかないかを問わない。)、高電圧発生機、制御盤、スクリーン並びに検査用又は処置用の机、椅子その他これらに類する物品及びエックス線管その他のエックス線の発生機</c:v>
                  </c:pt>
                  <c:pt idx="7">
                    <c:v>自動調整機器</c:v>
                  </c:pt>
                  <c:pt idx="8">
                    <c:v>レーザー(レーザーダイオードを除く。)及びその他の光学機器(この類の他の項に該当するものを除く。)</c:v>
                  </c:pt>
                  <c:pt idx="9">
                    <c:v>光ファイバー(束にしたものを含む。)、光ファイバーケーブル(第85.44項のものを除く。)、偏光材料製のシート及び板並びにレンズ(コンタクトレンズを含む。)、プリズム、鏡その他の光学用品(材料を問わないものとし、取り付けたもの及び光学的に研磨してないガラス製のものを除く。)</c:v>
                  </c:pt>
                  <c:pt idx="10">
                    <c:v>視力矯正用眼鏡、保護用眼鏡その他の眼鏡</c:v>
                  </c:pt>
                  <c:pt idx="11">
                    <c:v>光学顕微鏡(顕微鏡写真用、顕微鏡映画用又は顕微鏡投影用のものを含む。)</c:v>
                  </c:pt>
                  <c:pt idx="12">
                    <c:v>その他</c:v>
                  </c:pt>
                </c:lvl>
                <c:lvl>
                  <c:pt idx="0">
                    <c:v>9018</c:v>
                  </c:pt>
                  <c:pt idx="1">
                    <c:v>9027</c:v>
                  </c:pt>
                  <c:pt idx="2">
                    <c:v>9031</c:v>
                  </c:pt>
                  <c:pt idx="3">
                    <c:v>9002</c:v>
                  </c:pt>
                  <c:pt idx="4">
                    <c:v>9030</c:v>
                  </c:pt>
                  <c:pt idx="5">
                    <c:v>9026</c:v>
                  </c:pt>
                  <c:pt idx="6">
                    <c:v>9022</c:v>
                  </c:pt>
                  <c:pt idx="7">
                    <c:v>9032</c:v>
                  </c:pt>
                  <c:pt idx="8">
                    <c:v>9013</c:v>
                  </c:pt>
                  <c:pt idx="9">
                    <c:v>9001</c:v>
                  </c:pt>
                  <c:pt idx="10">
                    <c:v>9004</c:v>
                  </c:pt>
                  <c:pt idx="11">
                    <c:v>9011</c:v>
                  </c:pt>
                </c:lvl>
              </c:multiLvlStrCache>
            </c:multiLvlStrRef>
          </c:cat>
          <c:val>
            <c:numRef>
              <c:f>'90類　2桁テーブル'!$C$4:$C$16</c:f>
              <c:numCache>
                <c:formatCode>#,##0_);[Red]\(#,##0\)</c:formatCode>
                <c:ptCount val="13"/>
                <c:pt idx="0">
                  <c:v>2134.3780000000002</c:v>
                </c:pt>
                <c:pt idx="1">
                  <c:v>956.83410400000002</c:v>
                </c:pt>
                <c:pt idx="2">
                  <c:v>862.49759299999994</c:v>
                </c:pt>
                <c:pt idx="3">
                  <c:v>609.66260199999988</c:v>
                </c:pt>
                <c:pt idx="4">
                  <c:v>410.047145</c:v>
                </c:pt>
                <c:pt idx="5">
                  <c:v>369.57184199999995</c:v>
                </c:pt>
                <c:pt idx="6">
                  <c:v>364.56697400000002</c:v>
                </c:pt>
                <c:pt idx="7">
                  <c:v>237.268023</c:v>
                </c:pt>
                <c:pt idx="8">
                  <c:v>229.80820600000004</c:v>
                </c:pt>
                <c:pt idx="9">
                  <c:v>184.96123999999998</c:v>
                </c:pt>
                <c:pt idx="10">
                  <c:v>124.931943</c:v>
                </c:pt>
                <c:pt idx="11">
                  <c:v>105.594132</c:v>
                </c:pt>
                <c:pt idx="12">
                  <c:v>584.94972400000006</c:v>
                </c:pt>
              </c:numCache>
            </c:numRef>
          </c:val>
          <c:extLst>
            <c:ext xmlns:c16="http://schemas.microsoft.com/office/drawing/2014/chart" uri="{C3380CC4-5D6E-409C-BE32-E72D297353CC}">
              <c16:uniqueId val="{0000001A-107D-4A47-864E-7F1FF0E22ED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C-107D-4A47-864E-7F1FF0E22E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107D-4A47-864E-7F1FF0E22E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0-107D-4A47-864E-7F1FF0E22E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2-107D-4A47-864E-7F1FF0E22ED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4-107D-4A47-864E-7F1FF0E22ED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6-107D-4A47-864E-7F1FF0E22ED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8-107D-4A47-864E-7F1FF0E22ED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A-107D-4A47-864E-7F1FF0E22ED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C-107D-4A47-864E-7F1FF0E22ED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E-107D-4A47-864E-7F1FF0E22ED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0-107D-4A47-864E-7F1FF0E22ED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2-107D-4A47-864E-7F1FF0E22ED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4-107D-4A47-864E-7F1FF0E22ED9}"/>
              </c:ext>
            </c:extLst>
          </c:dPt>
          <c:cat>
            <c:multiLvlStrRef>
              <c:f>'90類　2桁テーブル'!$A$4:$B$16</c:f>
              <c:multiLvlStrCache>
                <c:ptCount val="13"/>
                <c:lvl>
                  <c:pt idx="0">
                    <c:v>医療用又は獣医用の機器(シンチグラフ装置その他の医療用電気機器及び視力検査機器を含む。)</c:v>
                  </c:pt>
                  <c:pt idx="1">
                    <c:v>物理分析用又は化学分析用の機器(例えば、偏光計、屈折計、分光計及びガス又は煙の分析機器)、粘度、多孔度、膨張、表面張力その他これらに類する性質の測定用又は検査用の機器、熱、音又は光の量の測定用又は検査用の機器(露出計を含む。)及びミクロトーム</c:v>
                  </c:pt>
                  <c:pt idx="2">
                    <c:v>測定用又は検査用の機器(この類の他の項に該当するものを除く。)及び輪郭投影機</c:v>
                  </c:pt>
                  <c:pt idx="3">
                    <c:v>レンズ、プリズム、鏡その他の光学用品(材料を問わないものとし、取り付けたもので機器に装着して又は機器の部分品として使用するものに限り、光学的に研磨してないガラス製のものを除く。)</c:v>
                  </c:pt>
                  <c:pt idx="4">
                    <c:v>オシロスコープ、スペクトラムアナライザーその他の電気的量の測定用又は検査用の機器(第90.28項の計器を除く。)及びアルファ線、ベータ線、ガンマ線、エックス線、宇宙線その他の電離放射線の測定用又は検出用の機器</c:v>
                  </c:pt>
                  <c:pt idx="5">
                    <c:v>液体又は気体の流量、液位、圧力その他の変量の測定用又は検査用の機器(例えば、流量計、液位計、マノメーター及び熱流量計。第90.14項、第90.15項、第90.28項又は第90.32項の機器を除く。)</c:v>
                  </c:pt>
                  <c:pt idx="6">
                    <c:v>エックス線、アルファ線、ベータ線、ガンマ線その他の電離放射線を使用する機器(放射線写真用又は放射線療法用のものを含むものとし、医療用又は獣医用のものであるかないかを問わない。)、高電圧発生機、制御盤、スクリーン並びに検査用又は処置用の机、椅子その他これらに類する物品及びエックス線管その他のエックス線の発生機</c:v>
                  </c:pt>
                  <c:pt idx="7">
                    <c:v>自動調整機器</c:v>
                  </c:pt>
                  <c:pt idx="8">
                    <c:v>レーザー(レーザーダイオードを除く。)及びその他の光学機器(この類の他の項に該当するものを除く。)</c:v>
                  </c:pt>
                  <c:pt idx="9">
                    <c:v>光ファイバー(束にしたものを含む。)、光ファイバーケーブル(第85.44項のものを除く。)、偏光材料製のシート及び板並びにレンズ(コンタクトレンズを含む。)、プリズム、鏡その他の光学用品(材料を問わないものとし、取り付けたもの及び光学的に研磨してないガラス製のものを除く。)</c:v>
                  </c:pt>
                  <c:pt idx="10">
                    <c:v>視力矯正用眼鏡、保護用眼鏡その他の眼鏡</c:v>
                  </c:pt>
                  <c:pt idx="11">
                    <c:v>光学顕微鏡(顕微鏡写真用、顕微鏡映画用又は顕微鏡投影用のものを含む。)</c:v>
                  </c:pt>
                  <c:pt idx="12">
                    <c:v>その他</c:v>
                  </c:pt>
                </c:lvl>
                <c:lvl>
                  <c:pt idx="0">
                    <c:v>9018</c:v>
                  </c:pt>
                  <c:pt idx="1">
                    <c:v>9027</c:v>
                  </c:pt>
                  <c:pt idx="2">
                    <c:v>9031</c:v>
                  </c:pt>
                  <c:pt idx="3">
                    <c:v>9002</c:v>
                  </c:pt>
                  <c:pt idx="4">
                    <c:v>9030</c:v>
                  </c:pt>
                  <c:pt idx="5">
                    <c:v>9026</c:v>
                  </c:pt>
                  <c:pt idx="6">
                    <c:v>9022</c:v>
                  </c:pt>
                  <c:pt idx="7">
                    <c:v>9032</c:v>
                  </c:pt>
                  <c:pt idx="8">
                    <c:v>9013</c:v>
                  </c:pt>
                  <c:pt idx="9">
                    <c:v>9001</c:v>
                  </c:pt>
                  <c:pt idx="10">
                    <c:v>9004</c:v>
                  </c:pt>
                  <c:pt idx="11">
                    <c:v>9011</c:v>
                  </c:pt>
                </c:lvl>
              </c:multiLvlStrCache>
            </c:multiLvlStrRef>
          </c:cat>
          <c:val>
            <c:numRef>
              <c:f>'90類　2桁テーブル'!$D$4:$D$16</c:f>
              <c:numCache>
                <c:formatCode>0.000%</c:formatCode>
                <c:ptCount val="13"/>
                <c:pt idx="0" formatCode="0%">
                  <c:v>1.4035864568236914E-2</c:v>
                </c:pt>
                <c:pt idx="1">
                  <c:v>6.2922284140926833E-3</c:v>
                </c:pt>
                <c:pt idx="2">
                  <c:v>5.6718629060917613E-3</c:v>
                </c:pt>
                <c:pt idx="3">
                  <c:v>4.0091969248141242E-3</c:v>
                </c:pt>
                <c:pt idx="4">
                  <c:v>2.6965074573539476E-3</c:v>
                </c:pt>
                <c:pt idx="5">
                  <c:v>2.4303381699707595E-3</c:v>
                </c:pt>
                <c:pt idx="6">
                  <c:v>2.3974257011250811E-3</c:v>
                </c:pt>
                <c:pt idx="7">
                  <c:v>1.5602961786531349E-3</c:v>
                </c:pt>
                <c:pt idx="8">
                  <c:v>1.5112397410793636E-3</c:v>
                </c:pt>
                <c:pt idx="9">
                  <c:v>1.2163219987336657E-3</c:v>
                </c:pt>
                <c:pt idx="10">
                  <c:v>8.2156386178769349E-4</c:v>
                </c:pt>
                <c:pt idx="11">
                  <c:v>6.9439665136753262E-4</c:v>
                </c:pt>
                <c:pt idx="12">
                  <c:v>3.8466827831300549E-3</c:v>
                </c:pt>
              </c:numCache>
            </c:numRef>
          </c:val>
          <c:extLst>
            <c:ext xmlns:c16="http://schemas.microsoft.com/office/drawing/2014/chart" uri="{C3380CC4-5D6E-409C-BE32-E72D297353CC}">
              <c16:uniqueId val="{00000035-107D-4A47-864E-7F1FF0E22ED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01AFDC"/>
            </a:solidFill>
          </c:spPr>
          <c:dPt>
            <c:idx val="0"/>
            <c:bubble3D val="0"/>
            <c:spPr>
              <a:solidFill>
                <a:srgbClr val="01AFDC"/>
              </a:solidFill>
              <a:ln w="19050">
                <a:solidFill>
                  <a:schemeClr val="lt1"/>
                </a:solidFill>
              </a:ln>
              <a:effectLst/>
            </c:spPr>
            <c:extLst>
              <c:ext xmlns:c16="http://schemas.microsoft.com/office/drawing/2014/chart" uri="{C3380CC4-5D6E-409C-BE32-E72D297353CC}">
                <c16:uniqueId val="{00000001-4B26-4F4C-8331-D3BFA2EDF315}"/>
              </c:ext>
            </c:extLst>
          </c:dPt>
          <c:dPt>
            <c:idx val="1"/>
            <c:bubble3D val="0"/>
            <c:spPr>
              <a:solidFill>
                <a:srgbClr val="01AFDC"/>
              </a:solidFill>
              <a:ln w="19050">
                <a:solidFill>
                  <a:schemeClr val="lt1"/>
                </a:solidFill>
              </a:ln>
              <a:effectLst/>
            </c:spPr>
            <c:extLst>
              <c:ext xmlns:c16="http://schemas.microsoft.com/office/drawing/2014/chart" uri="{C3380CC4-5D6E-409C-BE32-E72D297353CC}">
                <c16:uniqueId val="{00000003-4B26-4F4C-8331-D3BFA2EDF315}"/>
              </c:ext>
            </c:extLst>
          </c:dPt>
          <c:dPt>
            <c:idx val="2"/>
            <c:bubble3D val="0"/>
            <c:spPr>
              <a:solidFill>
                <a:srgbClr val="01AFDC"/>
              </a:solidFill>
              <a:ln w="19050">
                <a:solidFill>
                  <a:schemeClr val="lt1"/>
                </a:solidFill>
              </a:ln>
              <a:effectLst/>
            </c:spPr>
            <c:extLst>
              <c:ext xmlns:c16="http://schemas.microsoft.com/office/drawing/2014/chart" uri="{C3380CC4-5D6E-409C-BE32-E72D297353CC}">
                <c16:uniqueId val="{00000005-4B26-4F4C-8331-D3BFA2EDF315}"/>
              </c:ext>
            </c:extLst>
          </c:dPt>
          <c:dPt>
            <c:idx val="3"/>
            <c:bubble3D val="0"/>
            <c:spPr>
              <a:solidFill>
                <a:srgbClr val="01AFDC"/>
              </a:solidFill>
              <a:ln w="19050">
                <a:solidFill>
                  <a:schemeClr val="lt1"/>
                </a:solidFill>
              </a:ln>
              <a:effectLst/>
            </c:spPr>
            <c:extLst>
              <c:ext xmlns:c16="http://schemas.microsoft.com/office/drawing/2014/chart" uri="{C3380CC4-5D6E-409C-BE32-E72D297353CC}">
                <c16:uniqueId val="{00000007-4B26-4F4C-8331-D3BFA2EDF315}"/>
              </c:ext>
            </c:extLst>
          </c:dPt>
          <c:dPt>
            <c:idx val="4"/>
            <c:bubble3D val="0"/>
            <c:spPr>
              <a:solidFill>
                <a:srgbClr val="01AFDC"/>
              </a:solidFill>
              <a:ln w="19050">
                <a:solidFill>
                  <a:schemeClr val="lt1"/>
                </a:solidFill>
              </a:ln>
              <a:effectLst/>
            </c:spPr>
            <c:extLst>
              <c:ext xmlns:c16="http://schemas.microsoft.com/office/drawing/2014/chart" uri="{C3380CC4-5D6E-409C-BE32-E72D297353CC}">
                <c16:uniqueId val="{00000009-4B26-4F4C-8331-D3BFA2EDF315}"/>
              </c:ext>
            </c:extLst>
          </c:dPt>
          <c:dPt>
            <c:idx val="5"/>
            <c:bubble3D val="0"/>
            <c:spPr>
              <a:solidFill>
                <a:srgbClr val="01AFDC"/>
              </a:solidFill>
              <a:ln w="19050">
                <a:solidFill>
                  <a:schemeClr val="lt1"/>
                </a:solidFill>
              </a:ln>
              <a:effectLst/>
            </c:spPr>
            <c:extLst>
              <c:ext xmlns:c16="http://schemas.microsoft.com/office/drawing/2014/chart" uri="{C3380CC4-5D6E-409C-BE32-E72D297353CC}">
                <c16:uniqueId val="{0000000B-4B26-4F4C-8331-D3BFA2EDF315}"/>
              </c:ext>
            </c:extLst>
          </c:dPt>
          <c:dPt>
            <c:idx val="6"/>
            <c:bubble3D val="0"/>
            <c:spPr>
              <a:solidFill>
                <a:srgbClr val="01AFDC"/>
              </a:solidFill>
              <a:ln w="19050">
                <a:solidFill>
                  <a:schemeClr val="lt1"/>
                </a:solidFill>
              </a:ln>
              <a:effectLst/>
            </c:spPr>
            <c:extLst>
              <c:ext xmlns:c16="http://schemas.microsoft.com/office/drawing/2014/chart" uri="{C3380CC4-5D6E-409C-BE32-E72D297353CC}">
                <c16:uniqueId val="{0000000D-4B26-4F4C-8331-D3BFA2EDF315}"/>
              </c:ext>
            </c:extLst>
          </c:dPt>
          <c:dPt>
            <c:idx val="7"/>
            <c:bubble3D val="0"/>
            <c:spPr>
              <a:solidFill>
                <a:srgbClr val="01AFDC"/>
              </a:solidFill>
              <a:ln w="19050">
                <a:solidFill>
                  <a:schemeClr val="lt1"/>
                </a:solidFill>
              </a:ln>
              <a:effectLst/>
            </c:spPr>
            <c:extLst>
              <c:ext xmlns:c16="http://schemas.microsoft.com/office/drawing/2014/chart" uri="{C3380CC4-5D6E-409C-BE32-E72D297353CC}">
                <c16:uniqueId val="{0000000F-4B26-4F4C-8331-D3BFA2EDF315}"/>
              </c:ext>
            </c:extLst>
          </c:dPt>
          <c:dPt>
            <c:idx val="8"/>
            <c:bubble3D val="0"/>
            <c:spPr>
              <a:solidFill>
                <a:srgbClr val="01AFDC"/>
              </a:solidFill>
              <a:ln w="19050">
                <a:solidFill>
                  <a:schemeClr val="lt1"/>
                </a:solidFill>
              </a:ln>
              <a:effectLst/>
            </c:spPr>
            <c:extLst>
              <c:ext xmlns:c16="http://schemas.microsoft.com/office/drawing/2014/chart" uri="{C3380CC4-5D6E-409C-BE32-E72D297353CC}">
                <c16:uniqueId val="{00000011-4B26-4F4C-8331-D3BFA2EDF315}"/>
              </c:ext>
            </c:extLst>
          </c:dPt>
          <c:dPt>
            <c:idx val="9"/>
            <c:bubble3D val="0"/>
            <c:spPr>
              <a:solidFill>
                <a:srgbClr val="01AFDC"/>
              </a:solidFill>
              <a:ln w="19050">
                <a:solidFill>
                  <a:schemeClr val="lt1"/>
                </a:solidFill>
              </a:ln>
              <a:effectLst/>
            </c:spPr>
            <c:extLst>
              <c:ext xmlns:c16="http://schemas.microsoft.com/office/drawing/2014/chart" uri="{C3380CC4-5D6E-409C-BE32-E72D297353CC}">
                <c16:uniqueId val="{00000013-4B26-4F4C-8331-D3BFA2EDF315}"/>
              </c:ext>
            </c:extLst>
          </c:dPt>
          <c:dPt>
            <c:idx val="10"/>
            <c:bubble3D val="0"/>
            <c:spPr>
              <a:solidFill>
                <a:srgbClr val="FF00FF"/>
              </a:solidFill>
              <a:ln w="19050">
                <a:solidFill>
                  <a:schemeClr val="lt1"/>
                </a:solidFill>
              </a:ln>
              <a:effectLst/>
            </c:spPr>
            <c:extLst>
              <c:ext xmlns:c16="http://schemas.microsoft.com/office/drawing/2014/chart" uri="{C3380CC4-5D6E-409C-BE32-E72D297353CC}">
                <c16:uniqueId val="{00000015-4B26-4F4C-8331-D3BFA2EDF315}"/>
              </c:ext>
            </c:extLst>
          </c:dPt>
          <c:dPt>
            <c:idx val="11"/>
            <c:bubble3D val="0"/>
            <c:spPr>
              <a:solidFill>
                <a:srgbClr val="01AFDC"/>
              </a:solidFill>
              <a:ln w="19050">
                <a:solidFill>
                  <a:schemeClr val="lt1"/>
                </a:solidFill>
              </a:ln>
              <a:effectLst/>
            </c:spPr>
            <c:extLst>
              <c:ext xmlns:c16="http://schemas.microsoft.com/office/drawing/2014/chart" uri="{C3380CC4-5D6E-409C-BE32-E72D297353CC}">
                <c16:uniqueId val="{00000017-4B26-4F4C-8331-D3BFA2EDF315}"/>
              </c:ext>
            </c:extLst>
          </c:dPt>
          <c:cat>
            <c:strRef>
              <c:f>'72,73類円 (集約)'!$C$59:$C$70</c:f>
              <c:strCache>
                <c:ptCount val="12"/>
                <c:pt idx="0">
                  <c:v>ボルト、ナット、ネジ、ばね ＄7.6億</c:v>
                </c:pt>
                <c:pt idx="1">
                  <c:v>鉄鋼製パイプ材 ＄5.5億</c:v>
                </c:pt>
                <c:pt idx="2">
                  <c:v>その他合金鋼の線、棒、形鋼 ＄3.9億</c:v>
                </c:pt>
                <c:pt idx="3">
                  <c:v>鉄又は非合金鋼フラットロール ＄3.5億</c:v>
                </c:pt>
                <c:pt idx="4">
                  <c:v>鉄鋼製日用品その他 ＄2.3億</c:v>
                </c:pt>
                <c:pt idx="5">
                  <c:v>鉄や非合金鋼の線や棒、形鋼 ＄2.5億</c:v>
                </c:pt>
                <c:pt idx="6">
                  <c:v>鉄鋼製の鎖や継手 ＄1.5億</c:v>
                </c:pt>
                <c:pt idx="7">
                  <c:v>タンク、構造物等その部分品 ＄1.3億</c:v>
                </c:pt>
                <c:pt idx="8">
                  <c:v>その他合金鋼フラットロール ＄1.2億</c:v>
                </c:pt>
                <c:pt idx="9">
                  <c:v>ステンレス鋼フラットロール ＄8千</c:v>
                </c:pt>
                <c:pt idx="10">
                  <c:v>フェロアレイ</c:v>
                </c:pt>
                <c:pt idx="11">
                  <c:v>その他 ＄5千</c:v>
                </c:pt>
              </c:strCache>
            </c:strRef>
          </c:cat>
          <c:val>
            <c:numRef>
              <c:f>'72,73類円 (集約)'!$D$59:$D$70</c:f>
              <c:numCache>
                <c:formatCode>#,##0_);[Red]\(#,##0\)</c:formatCode>
                <c:ptCount val="12"/>
                <c:pt idx="0">
                  <c:v>755.86222599999974</c:v>
                </c:pt>
                <c:pt idx="1">
                  <c:v>551.29198099999996</c:v>
                </c:pt>
                <c:pt idx="2">
                  <c:v>368.33661100000006</c:v>
                </c:pt>
                <c:pt idx="3">
                  <c:v>351.71957999999995</c:v>
                </c:pt>
                <c:pt idx="4">
                  <c:v>237.48753199999999</c:v>
                </c:pt>
                <c:pt idx="5">
                  <c:v>244.77149100000003</c:v>
                </c:pt>
                <c:pt idx="6">
                  <c:v>146.77400900000001</c:v>
                </c:pt>
                <c:pt idx="7">
                  <c:v>133.73823899999999</c:v>
                </c:pt>
                <c:pt idx="8">
                  <c:v>114.783305</c:v>
                </c:pt>
                <c:pt idx="9">
                  <c:v>77.057435999999996</c:v>
                </c:pt>
                <c:pt idx="10">
                  <c:v>17.726082999999999</c:v>
                </c:pt>
                <c:pt idx="11">
                  <c:v>99.016951999999989</c:v>
                </c:pt>
              </c:numCache>
            </c:numRef>
          </c:val>
          <c:extLst>
            <c:ext xmlns:c16="http://schemas.microsoft.com/office/drawing/2014/chart" uri="{C3380CC4-5D6E-409C-BE32-E72D297353CC}">
              <c16:uniqueId val="{00000018-4B26-4F4C-8331-D3BFA2EDF3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0.53524</cdr:x>
      <cdr:y>0.08389</cdr:y>
    </cdr:from>
    <cdr:to>
      <cdr:x>0.73821</cdr:x>
      <cdr:y>0.28515</cdr:y>
    </cdr:to>
    <cdr:sp macro="" textlink="">
      <cdr:nvSpPr>
        <cdr:cNvPr id="2" name="テキスト ボックス 18">
          <a:extLst xmlns:a="http://schemas.openxmlformats.org/drawingml/2006/main">
            <a:ext uri="{FF2B5EF4-FFF2-40B4-BE49-F238E27FC236}">
              <a16:creationId xmlns:a16="http://schemas.microsoft.com/office/drawing/2014/main" id="{FA0707E2-D4EB-A5A1-57A2-523BC6F8341E}"/>
            </a:ext>
          </a:extLst>
        </cdr:cNvPr>
        <cdr:cNvSpPr txBox="1"/>
      </cdr:nvSpPr>
      <cdr:spPr>
        <a:xfrm xmlns:a="http://schemas.openxmlformats.org/drawingml/2006/main">
          <a:off x="3289204" y="417447"/>
          <a:ext cx="1247301" cy="10015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蓄電池</a:t>
          </a:r>
          <a:endParaRPr kumimoji="1" lang="en-US" altLang="ja-JP"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リチウムイオン電池他</a:t>
          </a:r>
          <a:endParaRPr kumimoji="1" lang="en-US" altLang="ja-JP"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dirty="0">
              <a:solidFill>
                <a:srgbClr val="FEFFFF"/>
              </a:solidFill>
              <a:latin typeface="Meiryo UI" panose="020B0604030504040204" pitchFamily="50" charset="-128"/>
              <a:ea typeface="Meiryo UI" panose="020B0604030504040204" pitchFamily="50" charset="-128"/>
            </a:rPr>
            <a:t>$30</a:t>
          </a:r>
          <a:r>
            <a:rPr kumimoji="1" lang="en-US" altLang="ja-JP"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.2</a:t>
          </a:r>
          <a:r>
            <a:rPr kumimoji="1" lang="ja-JP" altLang="en-US"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億</a:t>
          </a:r>
        </a:p>
      </cdr:txBody>
    </cdr:sp>
  </cdr:relSizeAnchor>
  <cdr:relSizeAnchor xmlns:cdr="http://schemas.openxmlformats.org/drawingml/2006/chartDrawing">
    <cdr:from>
      <cdr:x>0.67015</cdr:x>
      <cdr:y>0.28979</cdr:y>
    </cdr:from>
    <cdr:to>
      <cdr:x>0.89647</cdr:x>
      <cdr:y>0.44538</cdr:y>
    </cdr:to>
    <cdr:sp macro="" textlink="">
      <cdr:nvSpPr>
        <cdr:cNvPr id="3" name="テキスト ボックス 18">
          <a:extLst xmlns:a="http://schemas.openxmlformats.org/drawingml/2006/main">
            <a:ext uri="{FF2B5EF4-FFF2-40B4-BE49-F238E27FC236}">
              <a16:creationId xmlns:a16="http://schemas.microsoft.com/office/drawing/2014/main" id="{80F8EF34-C6B1-8EE9-5034-A5E4DD31A855}"/>
            </a:ext>
          </a:extLst>
        </cdr:cNvPr>
        <cdr:cNvSpPr txBox="1"/>
      </cdr:nvSpPr>
      <cdr:spPr>
        <a:xfrm xmlns:a="http://schemas.openxmlformats.org/drawingml/2006/main">
          <a:off x="4118288" y="1442103"/>
          <a:ext cx="1390807" cy="7742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コンバーター</a:t>
          </a:r>
          <a:endParaRPr kumimoji="1" lang="en-US" altLang="ja-JP"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$14.8</a:t>
          </a:r>
          <a:r>
            <a:rPr kumimoji="1" lang="ja-JP" altLang="en-US" sz="1477" b="1" i="0" u="none" strike="noStrike" kern="1200" cap="none" spc="0" normalizeH="0" baseline="0" noProof="0" dirty="0">
              <a:ln>
                <a:noFill/>
              </a:ln>
              <a:solidFill>
                <a:srgbClr val="FEFFFF"/>
              </a:solidFill>
              <a:effectLst/>
              <a:uLnTx/>
              <a:uFillTx/>
              <a:latin typeface="Meiryo UI" panose="020B0604030504040204" pitchFamily="50" charset="-128"/>
              <a:ea typeface="Meiryo UI" panose="020B0604030504040204" pitchFamily="50" charset="-128"/>
              <a:cs typeface="+mn-cs"/>
            </a:rPr>
            <a:t>億</a:t>
          </a:r>
        </a:p>
      </cdr:txBody>
    </cdr:sp>
  </cdr:relSizeAnchor>
  <cdr:relSizeAnchor xmlns:cdr="http://schemas.openxmlformats.org/drawingml/2006/chartDrawing">
    <cdr:from>
      <cdr:x>0.66956</cdr:x>
      <cdr:y>0.62176</cdr:y>
    </cdr:from>
    <cdr:to>
      <cdr:x>0.89588</cdr:x>
      <cdr:y>0.7269</cdr:y>
    </cdr:to>
    <cdr:sp macro="" textlink="">
      <cdr:nvSpPr>
        <cdr:cNvPr id="4" name="テキスト ボックス 18">
          <a:extLst xmlns:a="http://schemas.openxmlformats.org/drawingml/2006/main">
            <a:ext uri="{FF2B5EF4-FFF2-40B4-BE49-F238E27FC236}">
              <a16:creationId xmlns:a16="http://schemas.microsoft.com/office/drawing/2014/main" id="{CDED2704-1008-0047-F78E-A41B05897FEA}"/>
            </a:ext>
          </a:extLst>
        </cdr:cNvPr>
        <cdr:cNvSpPr txBox="1"/>
      </cdr:nvSpPr>
      <cdr:spPr>
        <a:xfrm xmlns:a="http://schemas.openxmlformats.org/drawingml/2006/main">
          <a:off x="4114624" y="3094094"/>
          <a:ext cx="139080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電気機器　</a:t>
          </a:r>
          <a:endPar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a:solidFill>
                <a:schemeClr val="bg1"/>
              </a:solidFill>
              <a:latin typeface="Meiryo UI" panose="020B0604030504040204" pitchFamily="50" charset="-128"/>
              <a:ea typeface="Meiryo UI" panose="020B0604030504040204" pitchFamily="50" charset="-128"/>
            </a:rPr>
            <a:t>$12</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r>
            <a:rPr kumimoji="1" lang="en-US" altLang="ja-JP" sz="1400" b="1" kern="1200" dirty="0">
              <a:solidFill>
                <a:schemeClr val="bg1"/>
              </a:solidFill>
              <a:latin typeface="Meiryo UI" panose="020B0604030504040204" pitchFamily="50" charset="-128"/>
              <a:ea typeface="Meiryo UI" panose="020B0604030504040204" pitchFamily="50" charset="-128"/>
            </a:rPr>
            <a:t>6</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億</a:t>
          </a:r>
        </a:p>
      </cdr:txBody>
    </cdr:sp>
  </cdr:relSizeAnchor>
  <cdr:relSizeAnchor xmlns:cdr="http://schemas.openxmlformats.org/drawingml/2006/chartDrawing">
    <cdr:from>
      <cdr:x>0.63119</cdr:x>
      <cdr:y>0.77169</cdr:y>
    </cdr:from>
    <cdr:to>
      <cdr:x>0.85751</cdr:x>
      <cdr:y>0.86446</cdr:y>
    </cdr:to>
    <cdr:sp macro="" textlink="">
      <cdr:nvSpPr>
        <cdr:cNvPr id="5" name="テキスト ボックス 18">
          <a:extLst xmlns:a="http://schemas.openxmlformats.org/drawingml/2006/main">
            <a:ext uri="{FF2B5EF4-FFF2-40B4-BE49-F238E27FC236}">
              <a16:creationId xmlns:a16="http://schemas.microsoft.com/office/drawing/2014/main" id="{25153FA3-5F3F-F06C-D33D-CCDB0AC8D3A7}"/>
            </a:ext>
          </a:extLst>
        </cdr:cNvPr>
        <cdr:cNvSpPr txBox="1"/>
      </cdr:nvSpPr>
      <cdr:spPr>
        <a:xfrm xmlns:a="http://schemas.openxmlformats.org/drawingml/2006/main">
          <a:off x="3878835" y="3840205"/>
          <a:ext cx="1390807"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点火プラグ他</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eiryo UI" panose="020B0604030504040204" pitchFamily="50" charset="-128"/>
              <a:ea typeface="Meiryo UI" panose="020B0604030504040204" pitchFamily="50" charset="-128"/>
            </a:rPr>
            <a:t>$11</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200" b="1" kern="1200" dirty="0">
              <a:solidFill>
                <a:schemeClr val="bg1"/>
              </a:solidFill>
              <a:latin typeface="Meiryo UI" panose="020B0604030504040204" pitchFamily="50" charset="-128"/>
              <a:ea typeface="Meiryo UI"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億</a:t>
          </a:r>
        </a:p>
      </cdr:txBody>
    </cdr:sp>
  </cdr:relSizeAnchor>
  <cdr:relSizeAnchor xmlns:cdr="http://schemas.openxmlformats.org/drawingml/2006/chartDrawing">
    <cdr:from>
      <cdr:x>0.53356</cdr:x>
      <cdr:y>0.87012</cdr:y>
    </cdr:from>
    <cdr:to>
      <cdr:x>0.69999</cdr:x>
      <cdr:y>0.96289</cdr:y>
    </cdr:to>
    <cdr:sp macro="" textlink="">
      <cdr:nvSpPr>
        <cdr:cNvPr id="6" name="テキスト ボックス 18">
          <a:extLst xmlns:a="http://schemas.openxmlformats.org/drawingml/2006/main">
            <a:ext uri="{FF2B5EF4-FFF2-40B4-BE49-F238E27FC236}">
              <a16:creationId xmlns:a16="http://schemas.microsoft.com/office/drawing/2014/main" id="{2F6F14B3-B96C-85DC-276C-C73990FAEBAF}"/>
            </a:ext>
          </a:extLst>
        </cdr:cNvPr>
        <cdr:cNvSpPr txBox="1"/>
      </cdr:nvSpPr>
      <cdr:spPr>
        <a:xfrm xmlns:a="http://schemas.openxmlformats.org/drawingml/2006/main">
          <a:off x="3278881" y="4330041"/>
          <a:ext cx="1022761" cy="4616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集積回路</a:t>
          </a:r>
          <a:b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b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200" b="1" kern="1200" dirty="0">
              <a:solidFill>
                <a:schemeClr val="bg1"/>
              </a:solidFill>
              <a:latin typeface="Meiryo UI" panose="020B0604030504040204" pitchFamily="50" charset="-128"/>
              <a:ea typeface="Meiryo UI" panose="020B0604030504040204" pitchFamily="50" charset="-128"/>
            </a:rPr>
            <a:t>10</a:t>
          </a: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en-US" altLang="ja-JP" sz="1200" b="1" kern="1200" noProof="0" dirty="0">
              <a:solidFill>
                <a:schemeClr val="bg1"/>
              </a:solidFill>
              <a:latin typeface="Meiryo UI" panose="020B0604030504040204" pitchFamily="50" charset="-128"/>
              <a:ea typeface="Meiryo UI" panose="020B0604030504040204" pitchFamily="50" charset="-128"/>
            </a:rPr>
            <a:t>1</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億</a:t>
          </a:r>
        </a:p>
      </cdr:txBody>
    </cdr:sp>
  </cdr:relSizeAnchor>
  <cdr:relSizeAnchor xmlns:cdr="http://schemas.openxmlformats.org/drawingml/2006/chartDrawing">
    <cdr:from>
      <cdr:x>0.68345</cdr:x>
      <cdr:y>0.90723</cdr:y>
    </cdr:from>
    <cdr:to>
      <cdr:x>0.90977</cdr:x>
      <cdr:y>0.96289</cdr:y>
    </cdr:to>
    <cdr:sp macro="" textlink="">
      <cdr:nvSpPr>
        <cdr:cNvPr id="8" name="テキスト ボックス 18">
          <a:extLst xmlns:a="http://schemas.openxmlformats.org/drawingml/2006/main">
            <a:ext uri="{FF2B5EF4-FFF2-40B4-BE49-F238E27FC236}">
              <a16:creationId xmlns:a16="http://schemas.microsoft.com/office/drawing/2014/main" id="{4946429C-5DE9-A478-B1AE-F0C50E06DEC3}"/>
            </a:ext>
          </a:extLst>
        </cdr:cNvPr>
        <cdr:cNvSpPr txBox="1"/>
      </cdr:nvSpPr>
      <cdr:spPr>
        <a:xfrm xmlns:a="http://schemas.openxmlformats.org/drawingml/2006/main">
          <a:off x="4200003" y="4514707"/>
          <a:ext cx="139080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0.69797</cdr:x>
      <cdr:y>0.48069</cdr:y>
    </cdr:from>
    <cdr:to>
      <cdr:x>0.91236</cdr:x>
      <cdr:y>0.58583</cdr:y>
    </cdr:to>
    <cdr:sp macro="" textlink="">
      <cdr:nvSpPr>
        <cdr:cNvPr id="9" name="テキスト ボックス 18">
          <a:extLst xmlns:a="http://schemas.openxmlformats.org/drawingml/2006/main">
            <a:ext uri="{FF2B5EF4-FFF2-40B4-BE49-F238E27FC236}">
              <a16:creationId xmlns:a16="http://schemas.microsoft.com/office/drawing/2014/main" id="{43FC9311-8F7F-E192-8C95-1701FF1A6E1B}"/>
            </a:ext>
          </a:extLst>
        </cdr:cNvPr>
        <cdr:cNvSpPr txBox="1"/>
      </cdr:nvSpPr>
      <cdr:spPr>
        <a:xfrm xmlns:a="http://schemas.openxmlformats.org/drawingml/2006/main">
          <a:off x="4289230" y="2392072"/>
          <a:ext cx="1317512" cy="5232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電動機発電機　</a:t>
          </a:r>
          <a:endPar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a:solidFill>
                <a:schemeClr val="bg1"/>
              </a:solidFill>
              <a:latin typeface="Meiryo UI" panose="020B0604030504040204" pitchFamily="50" charset="-128"/>
              <a:ea typeface="Meiryo UI" panose="020B0604030504040204" pitchFamily="50" charset="-128"/>
            </a:rPr>
            <a:t>$13</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億</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kumimoji="1" lang="ja-JP" altLang="en-US" sz="1400">
                <a:latin typeface="メイリオ" panose="020B0604030504040204" pitchFamily="50" charset="-128"/>
                <a:ea typeface="メイリオ" panose="020B0604030504040204" pitchFamily="50" charset="-128"/>
              </a:rPr>
              <a:t>機密性○</a:t>
            </a: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latin typeface="メイリオ" panose="020B0604030504040204" pitchFamily="50" charset="-128"/>
                <a:ea typeface="メイリオ" panose="020B0604030504040204" pitchFamily="50" charset="-128"/>
              </a:r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b="0" i="0">
                <a:latin typeface="メイリオ" panose="020B0604030504040204" pitchFamily="50" charset="-128"/>
                <a:ea typeface="メイリオ" panose="020B0604030504040204" pitchFamily="50" charset="-128"/>
              </a:defRPr>
            </a:lvl1pPr>
          </a:lstStyle>
          <a:p>
            <a:r>
              <a:rPr lang="ja-JP" altLang="en-US"/>
              <a:t>機密性○</a:t>
            </a:r>
            <a:endParaRPr lang="en-US" altLang="ja-JP"/>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b="0" i="0">
                <a:latin typeface="メイリオ" panose="020B0604030504040204" pitchFamily="50" charset="-128"/>
                <a:ea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b="0" i="0">
                <a:latin typeface="メイリオ" panose="020B0604030504040204" pitchFamily="50" charset="-128"/>
                <a:ea typeface="メイリオ" panose="020B0604030504040204" pitchFamily="50" charset="-128"/>
              </a:defRPr>
            </a:lvl1pPr>
          </a:lstStyle>
          <a:p>
            <a:fld id="{FD35E722-DCEB-4B9B-850A-0990A504E40F}" type="slidenum">
              <a:rPr lang="ja-JP" altLang="en-US" smtClean="0"/>
              <a:pPr/>
              <a:t>‹#›</a:t>
            </a:fld>
            <a:endParaRPr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b="0" i="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https://global.toyota/jp/newsroom/toyota/21775010.html</a:t>
            </a:r>
          </a:p>
          <a:p>
            <a:r>
              <a:rPr kumimoji="1" lang="en-US" altLang="ja-JP"/>
              <a:t>https://koyo.jtekt.co.jp/products/field/automotive-aftermarket/drivetrain/transmission-differential/</a:t>
            </a:r>
          </a:p>
          <a:p>
            <a:r>
              <a:rPr kumimoji="1" lang="en-US" altLang="ja-JP"/>
              <a:t>https://www.tel.co.jp/product/tactras.html</a:t>
            </a:r>
          </a:p>
          <a:p>
            <a:r>
              <a:rPr kumimoji="1" lang="en-US" altLang="ja-JP"/>
              <a:t>https://kcsj.komatsu/products/construction_machine</a:t>
            </a:r>
          </a:p>
          <a:p>
            <a:r>
              <a:rPr kumimoji="1" lang="en-US" altLang="ja-JP"/>
              <a:t>https://www.ihi.co.jp/products/aeroengine_space_defense/aircraft_engines/</a:t>
            </a:r>
          </a:p>
          <a:p>
            <a:r>
              <a:rPr kumimoji="1" lang="en-US" altLang="ja-JP"/>
              <a:t>https://tyre.dunlop.co.jp/ec/item/item-detail/spsportmaxx-060plus/?frontRearwheelType=9999&amp;currentMode=9999</a:t>
            </a:r>
          </a:p>
          <a:p>
            <a:r>
              <a:rPr kumimoji="1" lang="en-US" altLang="ja-JP"/>
              <a:t>https://jamco-ai.co.jp/products</a:t>
            </a:r>
            <a:endParaRPr kumimoji="1" lang="ja-JP" altLang="en-US"/>
          </a:p>
        </p:txBody>
      </p:sp>
      <p:sp>
        <p:nvSpPr>
          <p:cNvPr id="4" name="日付プレースホルダー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機密性○</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9891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a:t>補足：</a:t>
            </a:r>
            <a:endParaRPr kumimoji="1" lang="en-US" altLang="ja-JP" sz="1050"/>
          </a:p>
          <a:p>
            <a:endParaRPr kumimoji="1" lang="en-US" altLang="ja-JP" sz="1050"/>
          </a:p>
          <a:p>
            <a:r>
              <a:rPr kumimoji="1" lang="ja-JP" altLang="en-US" sz="1050"/>
              <a:t>自動車</a:t>
            </a:r>
            <a:r>
              <a:rPr kumimoji="1" lang="en-US" altLang="ja-JP" sz="1050"/>
              <a:t>8703</a:t>
            </a:r>
            <a:r>
              <a:rPr kumimoji="1" lang="ja-JP" altLang="en-US" sz="1050"/>
              <a:t>　計</a:t>
            </a:r>
            <a:r>
              <a:rPr kumimoji="1" lang="en-US" altLang="ja-JP" sz="1050"/>
              <a:t>407.7</a:t>
            </a:r>
            <a:r>
              <a:rPr kumimoji="1" lang="ja-JP" altLang="en-US" sz="1050"/>
              <a:t>億ドル</a:t>
            </a:r>
            <a:endParaRPr kumimoji="1" lang="en-US" altLang="ja-JP" sz="1050"/>
          </a:p>
          <a:p>
            <a:r>
              <a:rPr kumimoji="1" lang="ja-JP" altLang="en-US" sz="1050"/>
              <a:t>自動車関税対象外（</a:t>
            </a:r>
            <a:r>
              <a:rPr kumimoji="1" lang="en-US" altLang="ja-JP" sz="1050"/>
              <a:t>870310</a:t>
            </a:r>
            <a:r>
              <a:rPr kumimoji="1" lang="ja-JP" altLang="en-US" sz="1050"/>
              <a:t>雪上用やゴルフカート、</a:t>
            </a:r>
            <a:r>
              <a:rPr kumimoji="1" lang="en-US" altLang="ja-JP" sz="1050"/>
              <a:t>870321</a:t>
            </a:r>
            <a:r>
              <a:rPr kumimoji="1" lang="ja-JP" altLang="en-US" sz="1050"/>
              <a:t>シリンダー容積１リットル以下の車）</a:t>
            </a:r>
            <a:r>
              <a:rPr kumimoji="1" lang="en-US" altLang="ja-JP" sz="1050"/>
              <a:t>700</a:t>
            </a:r>
            <a:r>
              <a:rPr kumimoji="1" lang="ja-JP" altLang="en-US" sz="1050"/>
              <a:t>万</a:t>
            </a:r>
            <a:r>
              <a:rPr kumimoji="1" lang="en-US" altLang="ja-JP" sz="1050"/>
              <a:t>US</a:t>
            </a:r>
            <a:r>
              <a:rPr kumimoji="1" lang="ja-JP" altLang="en-US" sz="1050"/>
              <a:t>ドル</a:t>
            </a:r>
            <a:endParaRPr kumimoji="1" lang="en-US" altLang="ja-JP" sz="1050"/>
          </a:p>
          <a:p>
            <a:endParaRPr kumimoji="1" lang="en-US" altLang="ja-JP" sz="1050"/>
          </a:p>
          <a:p>
            <a:r>
              <a:rPr kumimoji="1" lang="ja-JP" altLang="en-US" sz="1050"/>
              <a:t>自動車部品</a:t>
            </a:r>
            <a:r>
              <a:rPr kumimoji="1" lang="en-US" altLang="ja-JP" sz="1050" kern="1200">
                <a:solidFill>
                  <a:schemeClr val="dk1"/>
                </a:solidFill>
                <a:latin typeface="Meiryo UI"/>
                <a:ea typeface="Meiryo UI"/>
                <a:cs typeface="+mn-cs"/>
              </a:rPr>
              <a:t>8708, 4011, 8483, 8409</a:t>
            </a:r>
            <a:r>
              <a:rPr kumimoji="1" lang="ja-JP" altLang="en-US" sz="1050" kern="1200">
                <a:solidFill>
                  <a:schemeClr val="dk1"/>
                </a:solidFill>
                <a:latin typeface="Meiryo UI"/>
                <a:ea typeface="Meiryo UI"/>
                <a:cs typeface="+mn-cs"/>
              </a:rPr>
              <a:t>　計</a:t>
            </a:r>
            <a:r>
              <a:rPr kumimoji="1" lang="en-US" altLang="ja-JP" sz="1050" kern="1200">
                <a:solidFill>
                  <a:schemeClr val="dk1"/>
                </a:solidFill>
                <a:latin typeface="Meiryo UI"/>
                <a:ea typeface="Meiryo UI"/>
                <a:cs typeface="+mn-cs"/>
              </a:rPr>
              <a:t>11</a:t>
            </a:r>
            <a:r>
              <a:rPr kumimoji="1" lang="ja-JP" altLang="en-US" sz="1050" kern="1200">
                <a:solidFill>
                  <a:schemeClr val="dk1"/>
                </a:solidFill>
                <a:latin typeface="Meiryo UI"/>
                <a:ea typeface="Meiryo UI"/>
                <a:cs typeface="+mn-cs"/>
              </a:rPr>
              <a:t>．</a:t>
            </a:r>
            <a:r>
              <a:rPr kumimoji="1" lang="en-US" altLang="ja-JP" sz="1050" kern="1200">
                <a:solidFill>
                  <a:schemeClr val="dk1"/>
                </a:solidFill>
                <a:latin typeface="Meiryo UI"/>
                <a:ea typeface="Meiryo UI"/>
                <a:cs typeface="+mn-cs"/>
              </a:rPr>
              <a:t>9</a:t>
            </a:r>
            <a:r>
              <a:rPr kumimoji="1" lang="ja-JP" altLang="en-US" sz="1050" kern="1200">
                <a:solidFill>
                  <a:schemeClr val="dk1"/>
                </a:solidFill>
                <a:latin typeface="Meiryo UI"/>
                <a:ea typeface="Meiryo UI"/>
                <a:cs typeface="+mn-cs"/>
              </a:rPr>
              <a:t>億ドル　</a:t>
            </a:r>
            <a:endParaRPr kumimoji="1" lang="en-US" altLang="ja-JP" sz="1050" kern="1200">
              <a:solidFill>
                <a:schemeClr val="dk1"/>
              </a:solidFill>
              <a:latin typeface="Meiryo UI"/>
              <a:ea typeface="Meiryo UI"/>
              <a:cs typeface="+mn-cs"/>
            </a:endParaRPr>
          </a:p>
          <a:p>
            <a:r>
              <a:rPr kumimoji="1" lang="ja-JP" altLang="en-US" sz="1050" kern="1200">
                <a:solidFill>
                  <a:schemeClr val="dk1"/>
                </a:solidFill>
                <a:latin typeface="Meiryo UI"/>
                <a:ea typeface="Meiryo UI"/>
                <a:cs typeface="+mn-cs"/>
              </a:rPr>
              <a:t>うちアルミ派生品は</a:t>
            </a:r>
            <a:r>
              <a:rPr kumimoji="1" lang="en-US" altLang="ja-JP" sz="1050" kern="1200">
                <a:solidFill>
                  <a:schemeClr val="dk1"/>
                </a:solidFill>
                <a:latin typeface="Meiryo UI"/>
                <a:ea typeface="Meiryo UI"/>
                <a:cs typeface="+mn-cs"/>
              </a:rPr>
              <a:t>8707</a:t>
            </a:r>
            <a:r>
              <a:rPr kumimoji="1" lang="ja-JP" altLang="en-US" sz="1050" kern="1200">
                <a:solidFill>
                  <a:schemeClr val="dk1"/>
                </a:solidFill>
                <a:latin typeface="Meiryo UI"/>
                <a:ea typeface="Meiryo UI"/>
                <a:cs typeface="+mn-cs"/>
              </a:rPr>
              <a:t>のみ　</a:t>
            </a:r>
            <a:r>
              <a:rPr kumimoji="1" lang="en-US" altLang="ja-JP" sz="1050" kern="1200">
                <a:solidFill>
                  <a:schemeClr val="dk1"/>
                </a:solidFill>
                <a:latin typeface="Meiryo UI"/>
                <a:ea typeface="Meiryo UI"/>
                <a:cs typeface="+mn-cs"/>
              </a:rPr>
              <a:t>1</a:t>
            </a:r>
            <a:r>
              <a:rPr kumimoji="1" lang="ja-JP" altLang="en-US" sz="1050" kern="1200">
                <a:solidFill>
                  <a:schemeClr val="dk1"/>
                </a:solidFill>
                <a:latin typeface="Meiryo UI"/>
                <a:ea typeface="Meiryo UI"/>
                <a:cs typeface="+mn-cs"/>
              </a:rPr>
              <a:t>．</a:t>
            </a:r>
            <a:r>
              <a:rPr kumimoji="1" lang="en-US" altLang="ja-JP" sz="1050" kern="1200">
                <a:solidFill>
                  <a:schemeClr val="dk1"/>
                </a:solidFill>
                <a:latin typeface="Meiryo UI"/>
                <a:ea typeface="Meiryo UI"/>
                <a:cs typeface="+mn-cs"/>
              </a:rPr>
              <a:t>4</a:t>
            </a:r>
            <a:r>
              <a:rPr kumimoji="1" lang="ja-JP" altLang="en-US" sz="1050" kern="1200">
                <a:solidFill>
                  <a:schemeClr val="dk1"/>
                </a:solidFill>
                <a:latin typeface="Meiryo UI"/>
                <a:ea typeface="Meiryo UI"/>
                <a:cs typeface="+mn-cs"/>
              </a:rPr>
              <a:t>億ドル　シェア </a:t>
            </a:r>
            <a:r>
              <a:rPr kumimoji="1" lang="en-US" altLang="ja-JP" sz="1050" kern="1200">
                <a:solidFill>
                  <a:schemeClr val="dk1"/>
                </a:solidFill>
                <a:latin typeface="Meiryo UI"/>
                <a:ea typeface="Meiryo UI"/>
                <a:cs typeface="+mn-cs"/>
              </a:rPr>
              <a:t>11.4</a:t>
            </a:r>
            <a:r>
              <a:rPr kumimoji="1" lang="ja-JP" altLang="en-US" sz="1050" kern="1200">
                <a:solidFill>
                  <a:schemeClr val="dk1"/>
                </a:solidFill>
                <a:latin typeface="Meiryo UI"/>
                <a:ea typeface="Meiryo UI"/>
                <a:cs typeface="+mn-cs"/>
              </a:rPr>
              <a:t>％</a:t>
            </a:r>
            <a:endParaRPr kumimoji="1" lang="en-US" altLang="ja-JP" sz="1050" kern="1200">
              <a:solidFill>
                <a:schemeClr val="dk1"/>
              </a:solidFill>
              <a:latin typeface="Meiryo UI"/>
              <a:ea typeface="Meiryo UI"/>
              <a:cs typeface="+mn-cs"/>
            </a:endParaRPr>
          </a:p>
          <a:p>
            <a:r>
              <a:rPr kumimoji="1" lang="ja-JP" altLang="en-US" sz="1050" kern="1200">
                <a:solidFill>
                  <a:schemeClr val="dk1"/>
                </a:solidFill>
                <a:latin typeface="Meiryo UI"/>
                <a:ea typeface="Meiryo UI"/>
                <a:cs typeface="+mn-cs"/>
              </a:rPr>
              <a:t>うち自動車部品関税は</a:t>
            </a:r>
            <a:r>
              <a:rPr kumimoji="1" lang="en-US" altLang="ja-JP" sz="1050" kern="1200">
                <a:solidFill>
                  <a:schemeClr val="dk1"/>
                </a:solidFill>
                <a:latin typeface="Meiryo UI"/>
                <a:ea typeface="Meiryo UI"/>
                <a:cs typeface="+mn-cs"/>
              </a:rPr>
              <a:t>7</a:t>
            </a:r>
            <a:r>
              <a:rPr kumimoji="1" lang="ja-JP" altLang="en-US" sz="1050" kern="1200">
                <a:solidFill>
                  <a:schemeClr val="dk1"/>
                </a:solidFill>
                <a:latin typeface="Meiryo UI"/>
                <a:ea typeface="Meiryo UI"/>
                <a:cs typeface="+mn-cs"/>
              </a:rPr>
              <a:t>．</a:t>
            </a:r>
            <a:r>
              <a:rPr kumimoji="1" lang="en-US" altLang="ja-JP" sz="1050" kern="1200">
                <a:solidFill>
                  <a:schemeClr val="dk1"/>
                </a:solidFill>
                <a:latin typeface="Meiryo UI"/>
                <a:ea typeface="Meiryo UI"/>
                <a:cs typeface="+mn-cs"/>
              </a:rPr>
              <a:t>9</a:t>
            </a:r>
            <a:r>
              <a:rPr kumimoji="1" lang="ja-JP" altLang="en-US" sz="1050" kern="1200">
                <a:solidFill>
                  <a:schemeClr val="dk1"/>
                </a:solidFill>
                <a:latin typeface="Meiryo UI"/>
                <a:ea typeface="Meiryo UI"/>
                <a:cs typeface="+mn-cs"/>
              </a:rPr>
              <a:t>億ドル　シェア</a:t>
            </a:r>
            <a:r>
              <a:rPr kumimoji="1" lang="en-US" altLang="ja-JP" sz="1050" kern="1200">
                <a:solidFill>
                  <a:schemeClr val="dk1"/>
                </a:solidFill>
                <a:latin typeface="Meiryo UI"/>
                <a:ea typeface="Meiryo UI"/>
                <a:cs typeface="+mn-cs"/>
              </a:rPr>
              <a:t>66</a:t>
            </a:r>
            <a:r>
              <a:rPr kumimoji="1" lang="ja-JP" altLang="en-US" sz="1050" kern="1200">
                <a:solidFill>
                  <a:schemeClr val="dk1"/>
                </a:solidFill>
                <a:latin typeface="Meiryo UI"/>
                <a:ea typeface="Meiryo UI"/>
                <a:cs typeface="+mn-cs"/>
              </a:rPr>
              <a:t>．２％</a:t>
            </a:r>
            <a:endParaRPr kumimoji="1" lang="en-US" altLang="ja-JP" sz="1050" kern="1200">
              <a:solidFill>
                <a:schemeClr val="dk1"/>
              </a:solidFill>
              <a:latin typeface="Meiryo UI"/>
              <a:ea typeface="Meiryo UI"/>
              <a:cs typeface="+mn-cs"/>
            </a:endParaRPr>
          </a:p>
          <a:p>
            <a:endParaRPr kumimoji="1" lang="en-US" altLang="ja-JP" sz="1050" kern="1200">
              <a:solidFill>
                <a:schemeClr val="dk1"/>
              </a:solidFill>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建機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8429</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アルミ派生品も自動車部品もなし</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ポンプ・バルブ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8481</a:t>
            </a:r>
            <a:r>
              <a:rPr lang="ja-JP" altLang="en-US" sz="1400"/>
              <a:t>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8413</a:t>
            </a:r>
            <a:r>
              <a:rPr lang="ja-JP" altLang="en-US" sz="1400"/>
              <a:t>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8414</a:t>
            </a:r>
            <a:r>
              <a:rPr lang="ja-JP" altLang="en-US" sz="1400"/>
              <a:t> 　</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計</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41.8</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億ドル　　</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うちアルミ派生品　</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1.5</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億ドル　</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3.6</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うち自動車部品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12.6</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億ドル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30</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電気機器、発電機、電動機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8504</a:t>
            </a:r>
            <a:r>
              <a:rPr lang="ja-JP" altLang="en-US" sz="1400"/>
              <a:t>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8501</a:t>
            </a:r>
            <a:r>
              <a:rPr lang="ja-JP" altLang="en-US" sz="1400"/>
              <a:t>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8543</a:t>
            </a:r>
            <a:r>
              <a:rPr lang="ja-JP" altLang="en-US" sz="1400"/>
              <a:t> 　計</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40.6</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億ドル</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p>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うち自動車部品　</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5.5</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億ドル　シェア　</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13.5</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p>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うちアルミ派生品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1.6</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億ドル　シェア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3.9%</a:t>
            </a:r>
          </a:p>
          <a:p>
            <a:endParaRPr kumimoji="1" lang="en-US" altLang="ja-JP" sz="1050" kern="1200">
              <a:solidFill>
                <a:schemeClr val="dk1"/>
              </a:solidFill>
              <a:latin typeface="Meiryo UI"/>
              <a:ea typeface="Meiryo UI"/>
              <a:cs typeface="+mn-cs"/>
            </a:endParaRPr>
          </a:p>
          <a:p>
            <a:r>
              <a:rPr kumimoji="1" lang="ja-JP" altLang="en-US" sz="1050" kern="1200">
                <a:solidFill>
                  <a:schemeClr val="dk1"/>
                </a:solidFill>
                <a:latin typeface="Meiryo UI"/>
                <a:ea typeface="Meiryo UI"/>
                <a:cs typeface="+mn-cs"/>
              </a:rPr>
              <a:t>航空機エンジン・部品　</a:t>
            </a:r>
            <a:r>
              <a:rPr kumimoji="1" lang="en-US" altLang="ja-JP" sz="1050" kern="1200">
                <a:solidFill>
                  <a:schemeClr val="dk1"/>
                </a:solidFill>
                <a:latin typeface="Meiryo UI"/>
                <a:ea typeface="Meiryo UI"/>
                <a:cs typeface="+mn-cs"/>
              </a:rPr>
              <a:t>8401</a:t>
            </a:r>
            <a:r>
              <a:rPr kumimoji="1" lang="ja-JP" altLang="en-US" sz="1050" kern="1200">
                <a:solidFill>
                  <a:schemeClr val="dk1"/>
                </a:solidFill>
                <a:latin typeface="Meiryo UI"/>
                <a:ea typeface="Meiryo UI"/>
                <a:cs typeface="+mn-cs"/>
              </a:rPr>
              <a:t>、</a:t>
            </a:r>
            <a:r>
              <a:rPr kumimoji="1" lang="en-US" altLang="ja-JP" sz="1050" kern="1200">
                <a:solidFill>
                  <a:schemeClr val="dk1"/>
                </a:solidFill>
                <a:latin typeface="Meiryo UI"/>
                <a:ea typeface="Meiryo UI"/>
                <a:cs typeface="+mn-cs"/>
              </a:rPr>
              <a:t>8807</a:t>
            </a:r>
            <a:r>
              <a:rPr kumimoji="1" lang="ja-JP" altLang="en-US" sz="1050" kern="1200">
                <a:solidFill>
                  <a:schemeClr val="dk1"/>
                </a:solidFill>
                <a:latin typeface="Meiryo UI"/>
                <a:ea typeface="Meiryo UI"/>
                <a:cs typeface="+mn-cs"/>
              </a:rPr>
              <a:t>　</a:t>
            </a:r>
            <a:r>
              <a:rPr kumimoji="1" lang="en-US" altLang="ja-JP" sz="1050" kern="1200">
                <a:solidFill>
                  <a:schemeClr val="dk1"/>
                </a:solidFill>
                <a:latin typeface="Meiryo UI"/>
                <a:ea typeface="Meiryo UI"/>
                <a:cs typeface="+mn-cs"/>
              </a:rPr>
              <a:t>40</a:t>
            </a:r>
            <a:r>
              <a:rPr kumimoji="1" lang="ja-JP" altLang="en-US" sz="1050" kern="1200">
                <a:solidFill>
                  <a:schemeClr val="dk1"/>
                </a:solidFill>
                <a:latin typeface="Meiryo UI"/>
                <a:ea typeface="Meiryo UI"/>
                <a:cs typeface="+mn-cs"/>
              </a:rPr>
              <a:t>．</a:t>
            </a:r>
            <a:r>
              <a:rPr kumimoji="1" lang="en-US" altLang="ja-JP" sz="1050" kern="1200">
                <a:solidFill>
                  <a:schemeClr val="dk1"/>
                </a:solidFill>
                <a:latin typeface="Meiryo UI"/>
                <a:ea typeface="Meiryo UI"/>
                <a:cs typeface="+mn-cs"/>
              </a:rPr>
              <a:t>2</a:t>
            </a:r>
            <a:r>
              <a:rPr kumimoji="1" lang="ja-JP" altLang="en-US" sz="1050" kern="1200">
                <a:solidFill>
                  <a:schemeClr val="dk1"/>
                </a:solidFill>
                <a:latin typeface="Meiryo UI"/>
                <a:ea typeface="Meiryo UI"/>
                <a:cs typeface="+mn-cs"/>
              </a:rPr>
              <a:t>億ドル</a:t>
            </a:r>
            <a:endParaRPr kumimoji="1" lang="en-US" altLang="ja-JP" sz="1050" kern="1200">
              <a:solidFill>
                <a:schemeClr val="dk1"/>
              </a:solidFill>
              <a:latin typeface="Meiryo UI"/>
              <a:ea typeface="Meiryo UI"/>
              <a:cs typeface="+mn-cs"/>
            </a:endParaRPr>
          </a:p>
          <a:p>
            <a:r>
              <a:rPr kumimoji="1" lang="ja-JP" altLang="en-US" sz="1050" kern="1200">
                <a:solidFill>
                  <a:schemeClr val="dk1"/>
                </a:solidFill>
                <a:latin typeface="Meiryo UI"/>
                <a:ea typeface="Meiryo UI"/>
                <a:cs typeface="+mn-cs"/>
              </a:rPr>
              <a:t>うちアルミ派生品　</a:t>
            </a:r>
            <a:r>
              <a:rPr kumimoji="1" lang="en-US" altLang="ja-JP" sz="1050" kern="1200">
                <a:solidFill>
                  <a:schemeClr val="dk1"/>
                </a:solidFill>
                <a:latin typeface="Meiryo UI"/>
                <a:ea typeface="Meiryo UI"/>
                <a:cs typeface="+mn-cs"/>
              </a:rPr>
              <a:t>0.78</a:t>
            </a:r>
            <a:r>
              <a:rPr kumimoji="1" lang="ja-JP" altLang="en-US" sz="1050" kern="1200">
                <a:solidFill>
                  <a:schemeClr val="dk1"/>
                </a:solidFill>
                <a:latin typeface="Meiryo UI"/>
                <a:ea typeface="Meiryo UI"/>
                <a:cs typeface="+mn-cs"/>
              </a:rPr>
              <a:t>億ドル　シェア</a:t>
            </a:r>
            <a:r>
              <a:rPr kumimoji="1" lang="en-US" altLang="ja-JP" sz="1050" kern="1200">
                <a:solidFill>
                  <a:schemeClr val="dk1"/>
                </a:solidFill>
                <a:latin typeface="Meiryo UI"/>
                <a:ea typeface="Meiryo UI"/>
                <a:cs typeface="+mn-cs"/>
              </a:rPr>
              <a:t>1.9</a:t>
            </a:r>
            <a:r>
              <a:rPr kumimoji="1" lang="ja-JP" altLang="en-US" sz="1050" kern="1200">
                <a:solidFill>
                  <a:schemeClr val="dk1"/>
                </a:solidFill>
                <a:latin typeface="Meiryo UI"/>
                <a:ea typeface="Meiryo UI"/>
                <a:cs typeface="+mn-cs"/>
              </a:rPr>
              <a:t>％</a:t>
            </a:r>
            <a:endParaRPr kumimoji="1" lang="en-US" altLang="ja-JP" sz="1050" kern="1200">
              <a:solidFill>
                <a:schemeClr val="dk1"/>
              </a:solidFill>
              <a:latin typeface="Meiryo UI"/>
              <a:ea typeface="Meiryo UI"/>
              <a:cs typeface="+mn-cs"/>
            </a:endParaRPr>
          </a:p>
          <a:p>
            <a:endParaRPr kumimoji="1" lang="en-US" altLang="ja-JP" sz="1050" kern="1200">
              <a:solidFill>
                <a:schemeClr val="dk1"/>
              </a:solidFill>
              <a:latin typeface="Meiryo UI"/>
              <a:ea typeface="Meiryo UI"/>
              <a:cs typeface="+mn-cs"/>
            </a:endParaRPr>
          </a:p>
          <a:p>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半導体製造装置</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8486</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計</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39</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億ドル　　</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うち除外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39</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億ドル　シェア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100%</a:t>
            </a:r>
          </a:p>
          <a:p>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アルミ派生品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14</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7</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億ドル シェア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37.7%</a:t>
            </a:r>
          </a:p>
          <a:p>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自動車部品　なし</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印刷機　</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8443</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アルミ派生品も自動車部品もなし</a:t>
            </a:r>
            <a:endParaRPr lang="en-US" altLang="ja-JP" sz="1050" b="0" i="0" u="none" strike="noStrike">
              <a:solidFill>
                <a:srgbClr val="000000"/>
              </a:solidFill>
              <a:effectLst/>
              <a:latin typeface="游ゴシック" panose="020B0400000000000000" pitchFamily="50" charset="-128"/>
              <a:ea typeface="游ゴシック" panose="020B0400000000000000" pitchFamily="50" charset="-128"/>
            </a:endParaRPr>
          </a:p>
          <a:p>
            <a:endParaRPr kumimoji="1" lang="en-US" altLang="ja-JP" sz="1050" kern="1200">
              <a:solidFill>
                <a:schemeClr val="dk1"/>
              </a:solidFill>
              <a:latin typeface="Meiryo UI"/>
              <a:ea typeface="Meiryo UI"/>
              <a:cs typeface="+mn-cs"/>
            </a:endParaRPr>
          </a:p>
          <a:p>
            <a:r>
              <a:rPr kumimoji="1" lang="ja-JP" altLang="en-US" sz="1050" kern="1200">
                <a:solidFill>
                  <a:schemeClr val="dk1"/>
                </a:solidFill>
                <a:latin typeface="Meiryo UI"/>
                <a:ea typeface="Meiryo UI"/>
                <a:cs typeface="+mn-cs"/>
              </a:rPr>
              <a:t>蓄電池</a:t>
            </a:r>
            <a:r>
              <a:rPr kumimoji="1" lang="en-US" altLang="ja-JP" sz="1050" kern="1200">
                <a:solidFill>
                  <a:schemeClr val="dk1"/>
                </a:solidFill>
                <a:latin typeface="Meiryo UI"/>
                <a:ea typeface="Meiryo UI"/>
                <a:cs typeface="+mn-cs"/>
              </a:rPr>
              <a:t>8507</a:t>
            </a:r>
            <a:r>
              <a:rPr kumimoji="1" lang="ja-JP" altLang="en-US" sz="1050" kern="1200">
                <a:solidFill>
                  <a:schemeClr val="dk1"/>
                </a:solidFill>
                <a:latin typeface="Meiryo UI"/>
                <a:ea typeface="Meiryo UI"/>
                <a:cs typeface="+mn-cs"/>
              </a:rPr>
              <a:t>　計</a:t>
            </a:r>
            <a:r>
              <a:rPr kumimoji="1" lang="en-US" altLang="ja-JP" sz="1050" kern="1200">
                <a:solidFill>
                  <a:schemeClr val="dk1"/>
                </a:solidFill>
                <a:latin typeface="Meiryo UI"/>
                <a:ea typeface="Meiryo UI"/>
                <a:cs typeface="+mn-cs"/>
              </a:rPr>
              <a:t>32.3</a:t>
            </a:r>
            <a:r>
              <a:rPr kumimoji="1" lang="ja-JP" altLang="en-US" sz="1050" kern="1200">
                <a:solidFill>
                  <a:schemeClr val="dk1"/>
                </a:solidFill>
                <a:latin typeface="Meiryo UI"/>
                <a:ea typeface="Meiryo UI"/>
                <a:cs typeface="+mn-cs"/>
              </a:rPr>
              <a:t>億ドル</a:t>
            </a:r>
            <a:endParaRPr kumimoji="1" lang="en-US" altLang="ja-JP" sz="1050" kern="1200">
              <a:solidFill>
                <a:schemeClr val="dk1"/>
              </a:solidFill>
              <a:latin typeface="Meiryo UI"/>
              <a:ea typeface="Meiryo UI"/>
              <a:cs typeface="+mn-cs"/>
            </a:endParaRPr>
          </a:p>
          <a:p>
            <a:r>
              <a:rPr kumimoji="1" lang="ja-JP" altLang="en-US" sz="1050" kern="1200">
                <a:solidFill>
                  <a:schemeClr val="dk1"/>
                </a:solidFill>
                <a:latin typeface="Meiryo UI"/>
                <a:ea typeface="Meiryo UI"/>
                <a:cs typeface="+mn-cs"/>
              </a:rPr>
              <a:t>うち自動車部品関税</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26.</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億ドル　シェア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87.0%</a:t>
            </a:r>
          </a:p>
          <a:p>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うちアルミ派生品はなし</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医療機器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9018</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除外もアルミ派生品も自動車部品もなし</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化学品</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2916</a:t>
            </a:r>
            <a:r>
              <a:rPr lang="ja-JP" altLang="en-US" sz="2800"/>
              <a:t>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2918</a:t>
            </a:r>
            <a:r>
              <a:rPr lang="ja-JP" altLang="en-US" sz="2800"/>
              <a:t>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3824</a:t>
            </a:r>
            <a:r>
              <a:rPr lang="ja-JP" altLang="en-US" sz="2800"/>
              <a:t> </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除外</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億ドル、</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21.4</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億ドル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14.0%</a:t>
            </a:r>
            <a:r>
              <a:rPr lang="ja-JP" altLang="en-US" sz="2800"/>
              <a:t> </a:t>
            </a:r>
            <a:r>
              <a:rPr lang="ja-JP" altLang="en-US" sz="2800" b="0" i="0" u="none" strike="noStrike">
                <a:solidFill>
                  <a:schemeClr val="tx1"/>
                </a:solidFill>
                <a:effectLst/>
                <a:latin typeface="メイリオ" panose="020B0604030504040204" pitchFamily="50" charset="-128"/>
                <a:ea typeface="メイリオ" panose="020B0604030504040204" pitchFamily="50" charset="-128"/>
              </a:rPr>
              <a:t>、自動車関税と</a:t>
            </a:r>
            <a:r>
              <a:rPr lang="ja-JP" altLang="en-US" sz="2800" b="0" i="0" u="none" strike="noStrike">
                <a:solidFill>
                  <a:srgbClr val="000000"/>
                </a:solidFill>
                <a:effectLst/>
                <a:latin typeface="游ゴシック" panose="020B0400000000000000" pitchFamily="50" charset="-128"/>
                <a:ea typeface="游ゴシック" panose="020B0400000000000000" pitchFamily="50" charset="-128"/>
              </a:rPr>
              <a:t>アルミ派生品なし</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p>
            <a:r>
              <a:rPr lang="ja-JP" altLang="en-US" sz="1400"/>
              <a:t> </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r>
              <a:rPr lang="ja-JP" altLang="en-US" sz="1400"/>
              <a:t> </a:t>
            </a:r>
            <a:endParaRPr kumimoji="1" lang="ja-JP" altLang="en-US" sz="1050"/>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120653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r>
              <a:rPr kumimoji="1" lang="ja-JP" altLang="en-US"/>
              <a:t>乗用車</a:t>
            </a:r>
            <a:r>
              <a:rPr kumimoji="1" lang="en-US" altLang="ja-JP"/>
              <a:t>HS8703</a:t>
            </a:r>
            <a:r>
              <a:rPr kumimoji="1" lang="ja-JP" altLang="en-US"/>
              <a:t>　</a:t>
            </a:r>
            <a:r>
              <a:rPr kumimoji="1" lang="en-US" altLang="ja-JP"/>
              <a:t>40,766</a:t>
            </a:r>
            <a:r>
              <a:rPr kumimoji="1" lang="ja-JP" altLang="en-US"/>
              <a:t>万</a:t>
            </a:r>
            <a:r>
              <a:rPr kumimoji="1" lang="en-US" altLang="ja-JP"/>
              <a:t>USD</a:t>
            </a:r>
          </a:p>
          <a:p>
            <a:r>
              <a:rPr kumimoji="1" lang="ja-JP" altLang="en-US"/>
              <a:t>部品</a:t>
            </a:r>
            <a:r>
              <a:rPr kumimoji="1" lang="en-US" altLang="ja-JP"/>
              <a:t>HS8708 7,426</a:t>
            </a:r>
            <a:r>
              <a:rPr kumimoji="1" lang="ja-JP" altLang="en-US"/>
              <a:t>万</a:t>
            </a:r>
            <a:r>
              <a:rPr kumimoji="1" lang="en-US" altLang="ja-JP"/>
              <a:t>USD</a:t>
            </a:r>
          </a:p>
          <a:p>
            <a:r>
              <a:rPr kumimoji="1" lang="ja-JP" altLang="en-US"/>
              <a:t>除外品目なし。</a:t>
            </a:r>
            <a:endParaRPr kumimoji="1" lang="en-US" altLang="ja-JP"/>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266332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88</a:t>
            </a:r>
            <a:r>
              <a:rPr kumimoji="1" lang="ja-JP" altLang="en-US"/>
              <a:t>類自動車部品対象なし。除外品目なし。</a:t>
            </a:r>
            <a:br>
              <a:rPr kumimoji="1" lang="en-US" altLang="ja-JP"/>
            </a:br>
            <a:endParaRPr kumimoji="1" lang="en-US" altLang="ja-JP"/>
          </a:p>
          <a:p>
            <a:r>
              <a:rPr kumimoji="1" lang="en-US" altLang="ja-JP"/>
              <a:t>8429	</a:t>
            </a:r>
            <a:r>
              <a:rPr kumimoji="1" lang="ja-JP" altLang="en-US"/>
              <a:t>ブルドーザー、アングルドーザー、地ならし機、スクレーパー、メカニカルショベル、</a:t>
            </a:r>
          </a:p>
          <a:p>
            <a:r>
              <a:rPr kumimoji="1" lang="en-US" altLang="ja-JP"/>
              <a:t>8486	</a:t>
            </a:r>
            <a:r>
              <a:rPr kumimoji="1" lang="ja-JP" altLang="en-US"/>
              <a:t>半導体ボール、半導体ウエハー、半導体デバイス、集積回路又はフラットパネルディスプレイの製造に専ら又は主として使用する機器、第</a:t>
            </a:r>
            <a:r>
              <a:rPr kumimoji="1" lang="en-US" altLang="ja-JP"/>
              <a:t>84</a:t>
            </a:r>
            <a:r>
              <a:rPr kumimoji="1" lang="ja-JP" altLang="en-US"/>
              <a:t>類の注</a:t>
            </a:r>
            <a:r>
              <a:rPr kumimoji="1" lang="en-US" altLang="ja-JP"/>
              <a:t>11(C)</a:t>
            </a:r>
            <a:r>
              <a:rPr kumimoji="1" lang="ja-JP" altLang="en-US"/>
              <a:t>の機器並びに部分品及び附属品</a:t>
            </a:r>
          </a:p>
          <a:p>
            <a:r>
              <a:rPr kumimoji="1" lang="en-US" altLang="ja-JP"/>
              <a:t>8443	</a:t>
            </a:r>
            <a:r>
              <a:rPr kumimoji="1" lang="ja-JP" altLang="en-US"/>
              <a:t>印刷機並びに部分品及び附属品</a:t>
            </a:r>
          </a:p>
          <a:p>
            <a:r>
              <a:rPr kumimoji="1" lang="en-US" altLang="ja-JP"/>
              <a:t>8411	</a:t>
            </a:r>
            <a:r>
              <a:rPr kumimoji="1" lang="ja-JP" altLang="en-US"/>
              <a:t>ターボジェット、ターボプロペラその他のガスタービン</a:t>
            </a:r>
          </a:p>
          <a:p>
            <a:r>
              <a:rPr kumimoji="1" lang="en-US" altLang="ja-JP"/>
              <a:t>8409	</a:t>
            </a:r>
            <a:r>
              <a:rPr kumimoji="1" lang="ja-JP" altLang="en-US"/>
              <a:t>航空機用エンジン部品等</a:t>
            </a:r>
          </a:p>
          <a:p>
            <a:r>
              <a:rPr kumimoji="1" lang="en-US" altLang="ja-JP"/>
              <a:t>8407	</a:t>
            </a:r>
            <a:r>
              <a:rPr kumimoji="1" lang="ja-JP" altLang="en-US"/>
              <a:t>ピストン式火花点火内燃機関（航空機用等）</a:t>
            </a:r>
          </a:p>
          <a:p>
            <a:r>
              <a:rPr kumimoji="1" lang="en-US" altLang="ja-JP"/>
              <a:t>8481	</a:t>
            </a:r>
            <a:r>
              <a:rPr kumimoji="1" lang="ja-JP" altLang="en-US"/>
              <a:t>減圧弁及び温度制御式弁等</a:t>
            </a:r>
          </a:p>
          <a:p>
            <a:r>
              <a:rPr kumimoji="1" lang="en-US" altLang="ja-JP"/>
              <a:t>8413	</a:t>
            </a:r>
            <a:r>
              <a:rPr kumimoji="1" lang="ja-JP" altLang="en-US"/>
              <a:t>液体ポンプ</a:t>
            </a:r>
          </a:p>
          <a:p>
            <a:r>
              <a:rPr kumimoji="1" lang="en-US" altLang="ja-JP"/>
              <a:t>8414	</a:t>
            </a:r>
            <a:r>
              <a:rPr kumimoji="1" lang="ja-JP" altLang="en-US"/>
              <a:t>気体ポンプ、真空ポンプ、気体圧縮機及びファン</a:t>
            </a:r>
          </a:p>
          <a:p>
            <a:r>
              <a:rPr kumimoji="1" lang="en-US" altLang="ja-JP"/>
              <a:t>8483	</a:t>
            </a:r>
            <a:r>
              <a:rPr kumimoji="1" lang="ja-JP" altLang="en-US"/>
              <a:t>ギヤボックスその他の変速機</a:t>
            </a:r>
            <a:r>
              <a:rPr kumimoji="1" lang="en-US" altLang="ja-JP"/>
              <a:t>(</a:t>
            </a:r>
            <a:r>
              <a:rPr kumimoji="1" lang="ja-JP" altLang="en-US"/>
              <a:t>トルクコンバーターを含む。</a:t>
            </a:r>
            <a:r>
              <a:rPr kumimoji="1" lang="en-US" altLang="ja-JP"/>
              <a:t>)</a:t>
            </a:r>
            <a:r>
              <a:rPr kumimoji="1" lang="ja-JP" altLang="en-US"/>
              <a:t>、伝動軸</a:t>
            </a:r>
            <a:r>
              <a:rPr kumimoji="1" lang="en-US" altLang="ja-JP"/>
              <a:t>(</a:t>
            </a:r>
            <a:r>
              <a:rPr kumimoji="1" lang="ja-JP" altLang="en-US"/>
              <a:t>カムシャフト及びクランクシャフトを含む。</a:t>
            </a:r>
            <a:r>
              <a:rPr kumimoji="1" lang="en-US" altLang="ja-JP"/>
              <a:t>)</a:t>
            </a:r>
            <a:r>
              <a:rPr kumimoji="1" lang="ja-JP" altLang="en-US"/>
              <a:t>、クランク、軸受箱、滑り軸受、歯車、歯車伝動機、ボールスクリュー、ローラースクリュー、はずみ車、プーリー</a:t>
            </a:r>
            <a:r>
              <a:rPr kumimoji="1" lang="en-US" altLang="ja-JP"/>
              <a:t>(</a:t>
            </a:r>
            <a:r>
              <a:rPr kumimoji="1" lang="ja-JP" altLang="en-US"/>
              <a:t>プーリーブロックを含む。</a:t>
            </a:r>
            <a:r>
              <a:rPr kumimoji="1" lang="en-US" altLang="ja-JP"/>
              <a:t>)</a:t>
            </a:r>
            <a:r>
              <a:rPr kumimoji="1" lang="ja-JP" altLang="en-US"/>
              <a:t>、クラッチ及び軸継手</a:t>
            </a:r>
            <a:r>
              <a:rPr kumimoji="1" lang="en-US" altLang="ja-JP"/>
              <a:t>(</a:t>
            </a:r>
            <a:r>
              <a:rPr kumimoji="1" lang="ja-JP" altLang="en-US"/>
              <a:t>自在継手を含む。</a:t>
            </a:r>
            <a:r>
              <a:rPr kumimoji="1" lang="en-US" altLang="ja-JP"/>
              <a:t>)</a:t>
            </a:r>
          </a:p>
          <a:p>
            <a:r>
              <a:rPr kumimoji="1" lang="en-US" altLang="ja-JP"/>
              <a:t>8479	</a:t>
            </a:r>
            <a:r>
              <a:rPr kumimoji="1" lang="ja-JP" altLang="en-US"/>
              <a:t>機械類</a:t>
            </a:r>
            <a:r>
              <a:rPr kumimoji="1" lang="en-US" altLang="ja-JP"/>
              <a:t>(</a:t>
            </a:r>
            <a:r>
              <a:rPr kumimoji="1" lang="ja-JP" altLang="en-US"/>
              <a:t>固有の機能を有するものに限るものとし、この類の他の項に該当するものを除く。</a:t>
            </a:r>
            <a:r>
              <a:rPr kumimoji="1" lang="en-US" altLang="ja-JP"/>
              <a:t>)</a:t>
            </a:r>
          </a:p>
          <a:p>
            <a:r>
              <a:rPr kumimoji="1" lang="en-US" altLang="ja-JP"/>
              <a:t>8427	</a:t>
            </a:r>
            <a:r>
              <a:rPr kumimoji="1" lang="ja-JP" altLang="en-US"/>
              <a:t>フォークリフトトラック及び持上げ用又は荷扱い用の機器を装備したその他の作業トラック</a:t>
            </a:r>
          </a:p>
          <a:p>
            <a:r>
              <a:rPr kumimoji="1" lang="en-US" altLang="ja-JP"/>
              <a:t>8408	</a:t>
            </a:r>
            <a:r>
              <a:rPr kumimoji="1" lang="ja-JP" altLang="en-US"/>
              <a:t>ピストン式圧縮点火内燃機関</a:t>
            </a:r>
            <a:r>
              <a:rPr kumimoji="1" lang="en-US" altLang="ja-JP"/>
              <a:t>(</a:t>
            </a:r>
            <a:r>
              <a:rPr kumimoji="1" lang="ja-JP" altLang="en-US"/>
              <a:t>ディーゼルエンジン及びセミディーゼルエンジン</a:t>
            </a:r>
            <a:r>
              <a:rPr kumimoji="1" lang="en-US" altLang="ja-JP"/>
              <a:t>)</a:t>
            </a:r>
          </a:p>
          <a:p>
            <a:r>
              <a:rPr kumimoji="1" lang="en-US" altLang="ja-JP"/>
              <a:t>8431	</a:t>
            </a:r>
            <a:r>
              <a:rPr kumimoji="1" lang="ja-JP" altLang="en-US"/>
              <a:t>第</a:t>
            </a:r>
            <a:r>
              <a:rPr kumimoji="1" lang="en-US" altLang="ja-JP"/>
              <a:t>84.25</a:t>
            </a:r>
            <a:r>
              <a:rPr kumimoji="1" lang="ja-JP" altLang="en-US"/>
              <a:t>項から第</a:t>
            </a:r>
            <a:r>
              <a:rPr kumimoji="1" lang="en-US" altLang="ja-JP"/>
              <a:t>84.30</a:t>
            </a:r>
            <a:r>
              <a:rPr kumimoji="1" lang="ja-JP" altLang="en-US"/>
              <a:t>項までの機械に専ら又は主として使用する部分品</a:t>
            </a:r>
          </a:p>
          <a:p>
            <a:r>
              <a:rPr kumimoji="1" lang="en-US" altLang="ja-JP"/>
              <a:t>8482	</a:t>
            </a:r>
            <a:r>
              <a:rPr kumimoji="1" lang="ja-JP" altLang="en-US"/>
              <a:t>玉軸受及びころ軸受</a:t>
            </a:r>
          </a:p>
          <a:p>
            <a:r>
              <a:rPr kumimoji="1" lang="en-US" altLang="ja-JP"/>
              <a:t>8421	</a:t>
            </a:r>
            <a:r>
              <a:rPr kumimoji="1" lang="ja-JP" altLang="en-US"/>
              <a:t>遠心分離機</a:t>
            </a:r>
            <a:r>
              <a:rPr kumimoji="1" lang="en-US" altLang="ja-JP"/>
              <a:t>(</a:t>
            </a:r>
            <a:r>
              <a:rPr kumimoji="1" lang="ja-JP" altLang="en-US"/>
              <a:t>遠心式脱水機を含む。</a:t>
            </a:r>
            <a:r>
              <a:rPr kumimoji="1" lang="en-US" altLang="ja-JP"/>
              <a:t>)</a:t>
            </a:r>
            <a:r>
              <a:rPr kumimoji="1" lang="ja-JP" altLang="en-US"/>
              <a:t>並びに液体又は気体のろ過機及び清浄機</a:t>
            </a:r>
          </a:p>
          <a:p>
            <a:r>
              <a:rPr kumimoji="1" lang="en-US" altLang="ja-JP"/>
              <a:t>8428	</a:t>
            </a:r>
            <a:r>
              <a:rPr kumimoji="1" lang="ja-JP" altLang="en-US"/>
              <a:t>その他の持上げ用、荷扱い用、積込み用又は荷卸し用の機械</a:t>
            </a:r>
            <a:r>
              <a:rPr kumimoji="1" lang="en-US" altLang="ja-JP"/>
              <a:t>(</a:t>
            </a:r>
            <a:r>
              <a:rPr kumimoji="1" lang="ja-JP" altLang="en-US"/>
              <a:t>例えば、昇降機、エスカレーター、コンベヤ及びロープウェー</a:t>
            </a:r>
            <a:r>
              <a:rPr kumimoji="1" lang="en-US" altLang="ja-JP"/>
              <a:t>)</a:t>
            </a:r>
          </a:p>
          <a:p>
            <a:r>
              <a:rPr kumimoji="1" lang="en-US" altLang="ja-JP"/>
              <a:t>8412	</a:t>
            </a:r>
            <a:r>
              <a:rPr kumimoji="1" lang="ja-JP" altLang="en-US"/>
              <a:t>その他の原動機</a:t>
            </a:r>
          </a:p>
          <a:p>
            <a:r>
              <a:rPr kumimoji="1" lang="en-US" altLang="ja-JP"/>
              <a:t>8419	</a:t>
            </a:r>
            <a:r>
              <a:rPr kumimoji="1" lang="ja-JP" altLang="en-US"/>
              <a:t>加熱、調理、ばい焼、蒸留、精留、滅菌、殺菌、蒸気加熱、乾燥、蒸発、凝縮、冷却その他の温度変化による方法により材料を処理する機器</a:t>
            </a:r>
            <a:r>
              <a:rPr kumimoji="1" lang="en-US" altLang="ja-JP"/>
              <a:t>(</a:t>
            </a:r>
            <a:r>
              <a:rPr kumimoji="1" lang="ja-JP" altLang="en-US"/>
              <a:t>理化学用のものを含み、電気加熱式のもの</a:t>
            </a:r>
            <a:r>
              <a:rPr kumimoji="1" lang="en-US" altLang="ja-JP"/>
              <a:t>(</a:t>
            </a:r>
            <a:r>
              <a:rPr kumimoji="1" lang="ja-JP" altLang="en-US"/>
              <a:t>第</a:t>
            </a:r>
            <a:r>
              <a:rPr kumimoji="1" lang="en-US" altLang="ja-JP"/>
              <a:t>85.14</a:t>
            </a:r>
            <a:r>
              <a:rPr kumimoji="1" lang="ja-JP" altLang="en-US"/>
              <a:t>項の電気炉及びその他の機器を除く。</a:t>
            </a:r>
            <a:r>
              <a:rPr kumimoji="1" lang="en-US" altLang="ja-JP"/>
              <a:t>)</a:t>
            </a:r>
            <a:r>
              <a:rPr kumimoji="1" lang="ja-JP" altLang="en-US"/>
              <a:t>であるかないかを問わないものとし、家庭用のものを除く。</a:t>
            </a:r>
            <a:r>
              <a:rPr kumimoji="1" lang="en-US" altLang="ja-JP"/>
              <a:t>)</a:t>
            </a:r>
            <a:r>
              <a:rPr kumimoji="1" lang="ja-JP" altLang="en-US"/>
              <a:t>並びに瞬間湯沸器及び貯蔵式湯沸器</a:t>
            </a:r>
            <a:r>
              <a:rPr kumimoji="1" lang="en-US" altLang="ja-JP"/>
              <a:t>(</a:t>
            </a:r>
            <a:r>
              <a:rPr kumimoji="1" lang="ja-JP" altLang="en-US"/>
              <a:t>電気式のものを除く。</a:t>
            </a:r>
            <a:r>
              <a:rPr kumimoji="1" lang="en-US" altLang="ja-JP"/>
              <a:t>)</a:t>
            </a:r>
          </a:p>
          <a:p>
            <a:r>
              <a:rPr kumimoji="1" lang="en-US" altLang="ja-JP"/>
              <a:t>8426	</a:t>
            </a:r>
            <a:r>
              <a:rPr kumimoji="1" lang="ja-JP" altLang="en-US"/>
              <a:t>デリック、クレーン</a:t>
            </a:r>
            <a:r>
              <a:rPr kumimoji="1" lang="en-US" altLang="ja-JP"/>
              <a:t>(</a:t>
            </a:r>
            <a:r>
              <a:rPr kumimoji="1" lang="ja-JP" altLang="en-US"/>
              <a:t>ケーブルクレーンを含む。</a:t>
            </a:r>
            <a:r>
              <a:rPr kumimoji="1" lang="en-US" altLang="ja-JP"/>
              <a:t>)</a:t>
            </a:r>
            <a:r>
              <a:rPr kumimoji="1" lang="ja-JP" altLang="en-US"/>
              <a:t>、移動式リフティングフレーム、ストラッドルキャリヤー及びクレーンを装備した作業トラック</a:t>
            </a:r>
          </a:p>
          <a:p>
            <a:r>
              <a:rPr kumimoji="1" lang="en-US" altLang="ja-JP"/>
              <a:t>8457	</a:t>
            </a:r>
            <a:r>
              <a:rPr kumimoji="1" lang="ja-JP" altLang="en-US"/>
              <a:t>金属加工用のマシニングセンター、ユニットコンストラクションマシン</a:t>
            </a:r>
            <a:r>
              <a:rPr kumimoji="1" lang="en-US" altLang="ja-JP"/>
              <a:t>(</a:t>
            </a:r>
            <a:r>
              <a:rPr kumimoji="1" lang="ja-JP" altLang="en-US"/>
              <a:t>シングルステーションのものに限る。</a:t>
            </a:r>
            <a:r>
              <a:rPr kumimoji="1" lang="en-US" altLang="ja-JP"/>
              <a:t>)</a:t>
            </a:r>
            <a:r>
              <a:rPr kumimoji="1" lang="ja-JP" altLang="en-US"/>
              <a:t>及びマルチステーショントランスファーマシン</a:t>
            </a:r>
          </a:p>
          <a:p>
            <a:r>
              <a:rPr kumimoji="1" lang="en-US" altLang="ja-JP"/>
              <a:t>8458	</a:t>
            </a:r>
            <a:r>
              <a:rPr kumimoji="1" lang="ja-JP" altLang="en-US"/>
              <a:t>旋盤</a:t>
            </a:r>
            <a:r>
              <a:rPr kumimoji="1" lang="en-US" altLang="ja-JP"/>
              <a:t>(</a:t>
            </a:r>
            <a:r>
              <a:rPr kumimoji="1" lang="ja-JP" altLang="en-US"/>
              <a:t>ターニングセンターを含むものとし、金属切削用のものに限る。</a:t>
            </a:r>
            <a:r>
              <a:rPr kumimoji="1" lang="en-US" altLang="ja-JP"/>
              <a:t>)</a:t>
            </a:r>
          </a:p>
          <a:p>
            <a:r>
              <a:rPr kumimoji="1" lang="en-US" altLang="ja-JP"/>
              <a:t>8471	</a:t>
            </a:r>
            <a:r>
              <a:rPr kumimoji="1" lang="ja-JP" altLang="en-US"/>
              <a:t>自動データ処理機械及びこれを構成するユニット並びに磁気式又は光学式の読取機、データをデータ媒体に符号化して転記する機械及び符号化したデータを処理する機械</a:t>
            </a:r>
            <a:r>
              <a:rPr kumimoji="1" lang="en-US" altLang="ja-JP"/>
              <a:t>(</a:t>
            </a:r>
            <a:r>
              <a:rPr kumimoji="1" lang="ja-JP" altLang="en-US"/>
              <a:t>他の項に該当するものを除く。</a:t>
            </a:r>
            <a:r>
              <a:rPr kumimoji="1" lang="en-US" altLang="ja-JP"/>
              <a:t>)</a:t>
            </a:r>
          </a:p>
          <a:p>
            <a:r>
              <a:rPr kumimoji="1" lang="en-US" altLang="ja-JP"/>
              <a:t>8466	</a:t>
            </a:r>
            <a:r>
              <a:rPr kumimoji="1" lang="ja-JP" altLang="en-US"/>
              <a:t>第</a:t>
            </a:r>
            <a:r>
              <a:rPr kumimoji="1" lang="en-US" altLang="ja-JP"/>
              <a:t>84.56</a:t>
            </a:r>
            <a:r>
              <a:rPr kumimoji="1" lang="ja-JP" altLang="en-US"/>
              <a:t>項から第</a:t>
            </a:r>
            <a:r>
              <a:rPr kumimoji="1" lang="en-US" altLang="ja-JP"/>
              <a:t>84.65</a:t>
            </a:r>
            <a:r>
              <a:rPr kumimoji="1" lang="ja-JP" altLang="en-US"/>
              <a:t>項までの機械に専ら又は主として使用する部分品及び附属品</a:t>
            </a:r>
            <a:r>
              <a:rPr kumimoji="1" lang="en-US" altLang="ja-JP"/>
              <a:t>(</a:t>
            </a:r>
            <a:r>
              <a:rPr kumimoji="1" lang="ja-JP" altLang="en-US"/>
              <a:t>工作物保持具、ツールホルダー、自動開きダイヘッド、割出台その他機械用の特殊な附属装置を含む。</a:t>
            </a:r>
            <a:r>
              <a:rPr kumimoji="1" lang="en-US" altLang="ja-JP"/>
              <a:t>)</a:t>
            </a:r>
            <a:r>
              <a:rPr kumimoji="1" lang="ja-JP" altLang="en-US"/>
              <a:t>並びに手持工具用ツールホルダー</a:t>
            </a:r>
          </a:p>
          <a:p>
            <a:r>
              <a:rPr kumimoji="1" lang="en-US" altLang="ja-JP"/>
              <a:t>8415	</a:t>
            </a:r>
            <a:r>
              <a:rPr kumimoji="1" lang="ja-JP" altLang="en-US"/>
              <a:t>エアコンディショナー</a:t>
            </a:r>
            <a:r>
              <a:rPr kumimoji="1" lang="en-US" altLang="ja-JP"/>
              <a:t>(</a:t>
            </a:r>
            <a:r>
              <a:rPr kumimoji="1" lang="ja-JP" altLang="en-US"/>
              <a:t>動力駆動式ファン並びに温度及び湿度を変化させる機構を有するものに限るものとし、湿度のみを単独で調節することができないものを含む。</a:t>
            </a:r>
            <a:r>
              <a:rPr kumimoji="1" lang="en-US" altLang="ja-JP"/>
              <a:t>)</a:t>
            </a:r>
          </a:p>
          <a:p>
            <a:br>
              <a:rPr kumimoji="1" lang="en-US" altLang="ja-JP"/>
            </a:br>
            <a:endParaRPr kumimoji="1" lang="en-US" altLang="ja-JP"/>
          </a:p>
          <a:p>
            <a:br>
              <a:rPr kumimoji="1" lang="en-US" altLang="ja-JP"/>
            </a:br>
            <a:r>
              <a:rPr kumimoji="1" lang="en-US" altLang="ja-JP"/>
              <a:t>https://www.federalregister.gov/documents/2025/04/03/2025-05930/adjusting-imports-of-automobiles-and-automobile-parts-into-the-united-states</a:t>
            </a:r>
            <a:br>
              <a:rPr kumimoji="1" lang="en-US" altLang="ja-JP"/>
            </a:br>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398707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en-US" altLang="ja-JP"/>
            </a:br>
            <a:r>
              <a:rPr kumimoji="1" lang="en-US" altLang="ja-JP"/>
              <a:t>8542</a:t>
            </a:r>
            <a:r>
              <a:rPr kumimoji="1" lang="ja-JP" altLang="en-US"/>
              <a:t>と</a:t>
            </a:r>
            <a:r>
              <a:rPr kumimoji="1" lang="en-US" altLang="ja-JP"/>
              <a:t>8541</a:t>
            </a:r>
            <a:r>
              <a:rPr kumimoji="1" lang="ja-JP" altLang="en-US"/>
              <a:t>に除外品目含む。</a:t>
            </a:r>
            <a:endParaRPr kumimoji="1" lang="en-US" altLang="ja-JP"/>
          </a:p>
          <a:p>
            <a:br>
              <a:rPr kumimoji="1" lang="en-US" altLang="ja-JP"/>
            </a:br>
            <a:r>
              <a:rPr kumimoji="1" lang="ja-JP" altLang="en-US"/>
              <a:t>蓄電池・リチウムイオン</a:t>
            </a:r>
            <a:r>
              <a:rPr kumimoji="1" lang="en-US" altLang="ja-JP"/>
              <a:t>HS8507</a:t>
            </a:r>
          </a:p>
          <a:p>
            <a:r>
              <a:rPr kumimoji="1" lang="ja-JP" altLang="en-US"/>
              <a:t>コンバーター</a:t>
            </a:r>
            <a:r>
              <a:rPr kumimoji="1" lang="en-US" altLang="ja-JP"/>
              <a:t>HS8504</a:t>
            </a:r>
          </a:p>
          <a:p>
            <a:r>
              <a:rPr kumimoji="1" lang="ja-JP" altLang="en-US"/>
              <a:t>電動機発電機</a:t>
            </a:r>
            <a:r>
              <a:rPr kumimoji="1" lang="en-US" altLang="ja-JP"/>
              <a:t>HS8501</a:t>
            </a:r>
          </a:p>
          <a:p>
            <a:r>
              <a:rPr kumimoji="1" lang="ja-JP" altLang="en-US"/>
              <a:t>電気機器</a:t>
            </a:r>
            <a:r>
              <a:rPr kumimoji="1" lang="en-US" altLang="ja-JP"/>
              <a:t>HS8543</a:t>
            </a:r>
            <a:r>
              <a:rPr kumimoji="1" lang="ja-JP" altLang="en-US"/>
              <a:t>（電気シンクロおよび変換器、航空機用電気抵抗器付きでフロスタ他）</a:t>
            </a:r>
            <a:endParaRPr kumimoji="1" lang="en-US" altLang="ja-JP"/>
          </a:p>
          <a:p>
            <a:r>
              <a:rPr kumimoji="1" lang="ja-JP" altLang="en-US"/>
              <a:t>点火プラグ他</a:t>
            </a:r>
            <a:r>
              <a:rPr kumimoji="1" lang="en-US" altLang="ja-JP"/>
              <a:t>HS8511</a:t>
            </a:r>
          </a:p>
          <a:p>
            <a:r>
              <a:rPr kumimoji="1" lang="ja-JP" altLang="en-US"/>
              <a:t>集積回路</a:t>
            </a:r>
            <a:r>
              <a:rPr kumimoji="1" lang="en-US" altLang="ja-JP"/>
              <a:t>HS8542</a:t>
            </a:r>
          </a:p>
          <a:p>
            <a:r>
              <a:rPr kumimoji="1" lang="ja-JP" altLang="en-US"/>
              <a:t>発光ダイオードトランジスタ　</a:t>
            </a:r>
            <a:r>
              <a:rPr kumimoji="1" lang="en-US" altLang="ja-JP"/>
              <a:t>HS8541</a:t>
            </a:r>
          </a:p>
          <a:p>
            <a:r>
              <a:rPr kumimoji="1" lang="ja-JP" altLang="en-US"/>
              <a:t>デジカメ他</a:t>
            </a:r>
            <a:r>
              <a:rPr kumimoji="1" lang="en-US" altLang="ja-JP"/>
              <a:t>HS8525</a:t>
            </a:r>
          </a:p>
          <a:p>
            <a:r>
              <a:rPr kumimoji="1" lang="ja-JP" altLang="en-US"/>
              <a:t>スイッチコネクター</a:t>
            </a:r>
            <a:r>
              <a:rPr kumimoji="1" lang="en-US" altLang="ja-JP"/>
              <a:t>HS8526</a:t>
            </a:r>
          </a:p>
          <a:p>
            <a:r>
              <a:rPr kumimoji="1" lang="ja-JP" altLang="en-US"/>
              <a:t>発電機等部品</a:t>
            </a:r>
            <a:r>
              <a:rPr kumimoji="1" lang="en-US" altLang="ja-JP"/>
              <a:t>HS8503</a:t>
            </a:r>
          </a:p>
          <a:p>
            <a:r>
              <a:rPr kumimoji="1" lang="ja-JP" altLang="en-US"/>
              <a:t>コンデンサー</a:t>
            </a:r>
            <a:r>
              <a:rPr kumimoji="1" lang="en-US" altLang="ja-JP"/>
              <a:t>HS8532</a:t>
            </a:r>
          </a:p>
          <a:p>
            <a:r>
              <a:rPr kumimoji="1" lang="ja-JP" altLang="en-US"/>
              <a:t>半導体記憶記録装置</a:t>
            </a:r>
            <a:r>
              <a:rPr kumimoji="1" lang="en-US" altLang="ja-JP"/>
              <a:t>HS8532</a:t>
            </a:r>
          </a:p>
          <a:p>
            <a:r>
              <a:rPr kumimoji="1" lang="ja-JP" altLang="en-US"/>
              <a:t>電気制御・配電用盤</a:t>
            </a:r>
            <a:r>
              <a:rPr kumimoji="1" lang="en-US" altLang="ja-JP"/>
              <a:t>HS8537</a:t>
            </a:r>
          </a:p>
          <a:p>
            <a:r>
              <a:rPr kumimoji="1" lang="ja-JP" altLang="en-US"/>
              <a:t>音声データスマホ他</a:t>
            </a:r>
            <a:r>
              <a:rPr kumimoji="1" lang="en-US" altLang="ja-JP"/>
              <a:t>HS8517</a:t>
            </a:r>
          </a:p>
          <a:p>
            <a:r>
              <a:rPr kumimoji="1" lang="ja-JP" altLang="en-US"/>
              <a:t>フラットパネル</a:t>
            </a:r>
            <a:r>
              <a:rPr kumimoji="1" lang="en-US" altLang="ja-JP"/>
              <a:t>HS8524</a:t>
            </a:r>
          </a:p>
          <a:p>
            <a:r>
              <a:rPr kumimoji="1" lang="ja-JP" altLang="en-US"/>
              <a:t>光ファイバー</a:t>
            </a:r>
            <a:r>
              <a:rPr kumimoji="1" lang="en-US" altLang="ja-JP"/>
              <a:t>HS8544</a:t>
            </a:r>
          </a:p>
          <a:p>
            <a:r>
              <a:rPr kumimoji="1" lang="ja-JP" altLang="en-US"/>
              <a:t>照明用・信号用機器</a:t>
            </a:r>
            <a:r>
              <a:rPr kumimoji="1" lang="en-US" altLang="ja-JP"/>
              <a:t>HS8512</a:t>
            </a:r>
          </a:p>
          <a:p>
            <a:r>
              <a:rPr kumimoji="1" lang="ja-JP" altLang="en-US"/>
              <a:t>溶接用機器</a:t>
            </a:r>
            <a:r>
              <a:rPr kumimoji="1" lang="en-US" altLang="ja-JP"/>
              <a:t>HS8515</a:t>
            </a:r>
          </a:p>
          <a:p>
            <a:r>
              <a:rPr kumimoji="1" lang="ja-JP" altLang="en-US"/>
              <a:t>モニター</a:t>
            </a:r>
            <a:r>
              <a:rPr kumimoji="1" lang="en-US" altLang="ja-JP"/>
              <a:t>HS8528</a:t>
            </a:r>
          </a:p>
          <a:p>
            <a:r>
              <a:rPr kumimoji="1" lang="ja-JP" altLang="en-US"/>
              <a:t>電気炉部品他</a:t>
            </a:r>
            <a:r>
              <a:rPr kumimoji="1" lang="en-US" altLang="ja-JP"/>
              <a:t>HS8514</a:t>
            </a:r>
          </a:p>
          <a:p>
            <a:r>
              <a:rPr kumimoji="1" lang="ja-JP" altLang="en-US"/>
              <a:t>印刷回路</a:t>
            </a:r>
            <a:r>
              <a:rPr kumimoji="1" lang="en-US" altLang="ja-JP"/>
              <a:t>HS8534</a:t>
            </a:r>
          </a:p>
          <a:p>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99087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自動車部品対象は</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40</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類のみ（</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29</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38</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39</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類はなし）</a:t>
            </a:r>
            <a:b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br>
            <a:b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鋳物用の鋳型、化学品及び調製品等</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HS3824</a:t>
            </a:r>
          </a:p>
          <a:p>
            <a:r>
              <a:rPr kumimoji="1" lang="ja-JP" altLang="en-US"/>
              <a:t>ゴム製の空気タイヤ</a:t>
            </a:r>
            <a:r>
              <a:rPr kumimoji="1" lang="en-US" altLang="ja-JP"/>
              <a:t>HS4011</a:t>
            </a:r>
          </a:p>
          <a:p>
            <a:r>
              <a:rPr kumimoji="1" lang="ja-JP" altLang="en-US"/>
              <a:t>元素を電気工業用にドープ処理したもの</a:t>
            </a:r>
            <a:r>
              <a:rPr kumimoji="1" lang="en-US" altLang="ja-JP"/>
              <a:t>HS3818</a:t>
            </a:r>
          </a:p>
          <a:p>
            <a:r>
              <a:rPr kumimoji="1" lang="ja-JP" altLang="en-US"/>
              <a:t>その他のプラスティック製品</a:t>
            </a:r>
            <a:r>
              <a:rPr kumimoji="1" lang="en-US" altLang="ja-JP"/>
              <a:t>HS3926</a:t>
            </a:r>
          </a:p>
          <a:p>
            <a:r>
              <a:rPr kumimoji="1" lang="ja-JP" altLang="en-US"/>
              <a:t>その他のゴム製品</a:t>
            </a:r>
            <a:r>
              <a:rPr kumimoji="1" lang="en-US" altLang="ja-JP"/>
              <a:t>HS4016</a:t>
            </a:r>
          </a:p>
          <a:p>
            <a:r>
              <a:rPr kumimoji="1" lang="ja-JP" altLang="en-US"/>
              <a:t>試薬</a:t>
            </a:r>
            <a:r>
              <a:rPr kumimoji="1" lang="en-US" altLang="ja-JP"/>
              <a:t>HS3822</a:t>
            </a:r>
          </a:p>
          <a:p>
            <a:r>
              <a:rPr kumimoji="1" lang="ja-JP" altLang="en-US"/>
              <a:t>アクリル重合体</a:t>
            </a:r>
            <a:r>
              <a:rPr kumimoji="1" lang="en-US" altLang="ja-JP"/>
              <a:t>HS3906</a:t>
            </a:r>
          </a:p>
          <a:p>
            <a:r>
              <a:rPr kumimoji="1" lang="ja-JP" altLang="en-US"/>
              <a:t>複素環式化合物</a:t>
            </a:r>
            <a:r>
              <a:rPr kumimoji="1" lang="en-US" altLang="ja-JP"/>
              <a:t>HS2933</a:t>
            </a:r>
          </a:p>
          <a:p>
            <a:r>
              <a:rPr kumimoji="1" lang="ja-JP" altLang="en-US"/>
              <a:t>塩化ビニルその他</a:t>
            </a:r>
            <a:r>
              <a:rPr kumimoji="1" lang="en-US" altLang="ja-JP"/>
              <a:t>HS3904</a:t>
            </a:r>
          </a:p>
          <a:p>
            <a:r>
              <a:rPr kumimoji="1" lang="ja-JP" altLang="en-US"/>
              <a:t>合成ゴム</a:t>
            </a:r>
            <a:r>
              <a:rPr kumimoji="1" lang="en-US" altLang="ja-JP"/>
              <a:t>HS4002</a:t>
            </a:r>
          </a:p>
          <a:p>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28911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90</a:t>
            </a:r>
            <a:r>
              <a:rPr kumimoji="1" lang="ja-JP" altLang="en-US"/>
              <a:t>類のうち自動車部品対象はあるが該当なし。除外品目なし。</a:t>
            </a:r>
            <a:endParaRPr kumimoji="1" lang="en-US" altLang="ja-JP"/>
          </a:p>
          <a:p>
            <a:endParaRPr kumimoji="1" lang="en-US" altLang="ja-JP"/>
          </a:p>
          <a:p>
            <a:r>
              <a:rPr kumimoji="1" lang="ja-JP" altLang="en-US"/>
              <a:t>医療用機器</a:t>
            </a:r>
            <a:r>
              <a:rPr kumimoji="1" lang="en-US" altLang="ja-JP"/>
              <a:t>HS9018</a:t>
            </a:r>
            <a:r>
              <a:rPr kumimoji="1" lang="ja-JP" altLang="en-US"/>
              <a:t>、　物理・化学分析用機器</a:t>
            </a:r>
            <a:r>
              <a:rPr kumimoji="1" lang="en-US" altLang="ja-JP"/>
              <a:t>HS9027</a:t>
            </a:r>
            <a:r>
              <a:rPr kumimoji="1" lang="ja-JP" altLang="en-US"/>
              <a:t>、　測定・検査用機器</a:t>
            </a:r>
            <a:r>
              <a:rPr kumimoji="1" lang="en-US" altLang="ja-JP"/>
              <a:t>HS9031</a:t>
            </a:r>
            <a:r>
              <a:rPr kumimoji="1" lang="ja-JP" altLang="en-US"/>
              <a:t>　レンズ等光学用品</a:t>
            </a:r>
            <a:r>
              <a:rPr kumimoji="1" lang="en-US" altLang="ja-JP"/>
              <a:t>HS9002</a:t>
            </a:r>
            <a:r>
              <a:rPr kumimoji="1" lang="ja-JP" altLang="en-US"/>
              <a:t>、　電離放射線測定用機器</a:t>
            </a:r>
            <a:r>
              <a:rPr kumimoji="1" lang="en-US" altLang="ja-JP"/>
              <a:t>HS9030</a:t>
            </a:r>
            <a:r>
              <a:rPr kumimoji="1" lang="ja-JP" altLang="en-US"/>
              <a:t>、液体用機器</a:t>
            </a:r>
            <a:r>
              <a:rPr kumimoji="1" lang="en-US" altLang="ja-JP"/>
              <a:t>HS9026</a:t>
            </a:r>
            <a:r>
              <a:rPr kumimoji="1" lang="ja-JP" altLang="en-US"/>
              <a:t>、エックス線等機器</a:t>
            </a:r>
            <a:r>
              <a:rPr kumimoji="1" lang="en-US" altLang="ja-JP"/>
              <a:t>HS9022</a:t>
            </a:r>
          </a:p>
          <a:p>
            <a:r>
              <a:rPr kumimoji="1" lang="ja-JP" altLang="en-US"/>
              <a:t>自動調整機器</a:t>
            </a:r>
            <a:r>
              <a:rPr kumimoji="1" lang="en-US" altLang="ja-JP"/>
              <a:t>HS9032</a:t>
            </a:r>
            <a:r>
              <a:rPr kumimoji="1" lang="ja-JP" altLang="en-US"/>
              <a:t>、レーザー</a:t>
            </a:r>
            <a:r>
              <a:rPr kumimoji="1" lang="en-US" altLang="ja-JP"/>
              <a:t>HS9013</a:t>
            </a:r>
            <a:r>
              <a:rPr kumimoji="1" lang="ja-JP" altLang="en-US"/>
              <a:t>、光ファイバー</a:t>
            </a:r>
            <a:r>
              <a:rPr kumimoji="1" lang="en-US" altLang="ja-JP"/>
              <a:t>HS9001</a:t>
            </a:r>
            <a:r>
              <a:rPr kumimoji="1" lang="ja-JP" altLang="en-US"/>
              <a:t>、視力用測定等眼鏡</a:t>
            </a:r>
            <a:r>
              <a:rPr kumimoji="1" lang="en-US" altLang="ja-JP"/>
              <a:t>HS9004</a:t>
            </a:r>
            <a:br>
              <a:rPr kumimoji="1" lang="en-US" altLang="ja-JP"/>
            </a:br>
            <a:br>
              <a:rPr kumimoji="1" lang="en-US" altLang="ja-JP"/>
            </a:br>
            <a:endParaRPr kumimoji="1" lang="en-US" altLang="ja-JP"/>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306999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88</a:t>
            </a:r>
            <a:r>
              <a:rPr kumimoji="1" lang="ja-JP" altLang="en-US"/>
              <a:t>類自動車部品対象なし。除外品目なし。</a:t>
            </a:r>
            <a:br>
              <a:rPr kumimoji="1" lang="en-US" altLang="ja-JP"/>
            </a:br>
            <a:br>
              <a:rPr kumimoji="1" lang="en-US" altLang="ja-JP"/>
            </a:br>
            <a:r>
              <a:rPr kumimoji="1" lang="ja-JP" altLang="en-US"/>
              <a:t>航空機部品</a:t>
            </a:r>
            <a:r>
              <a:rPr kumimoji="1" lang="en-US" altLang="ja-JP"/>
              <a:t>8801</a:t>
            </a:r>
            <a:r>
              <a:rPr kumimoji="1" lang="ja-JP" altLang="en-US"/>
              <a:t>、気球、飛行機等非動力飛行機：</a:t>
            </a:r>
            <a:r>
              <a:rPr kumimoji="1" lang="en-US" altLang="ja-JP"/>
              <a:t>8801</a:t>
            </a:r>
            <a:r>
              <a:rPr kumimoji="1" lang="ja-JP" altLang="en-US"/>
              <a:t>、中古改造ヘリ：</a:t>
            </a:r>
            <a:r>
              <a:rPr kumimoji="1" lang="en-US" altLang="ja-JP"/>
              <a:t>8802</a:t>
            </a:r>
            <a:r>
              <a:rPr kumimoji="1" lang="ja-JP" altLang="en-US"/>
              <a:t>、航空用地上訓練装置：</a:t>
            </a:r>
            <a:r>
              <a:rPr kumimoji="1" lang="en-US" altLang="ja-JP"/>
              <a:t>8805</a:t>
            </a:r>
            <a:r>
              <a:rPr kumimoji="1" lang="ja-JP" altLang="en-US"/>
              <a:t>、無人航空機</a:t>
            </a:r>
            <a:r>
              <a:rPr kumimoji="1" lang="en-US" altLang="ja-JP"/>
              <a:t>8806</a:t>
            </a:r>
            <a:endParaRPr kumimoji="1" lang="ja-JP" altLang="en-US"/>
          </a:p>
        </p:txBody>
      </p:sp>
      <p:sp>
        <p:nvSpPr>
          <p:cNvPr id="4" name="日付プレースホルダー 3"/>
          <p:cNvSpPr>
            <a:spLocks noGrp="1"/>
          </p:cNvSpPr>
          <p:nvPr>
            <p:ph type="dt" idx="1"/>
          </p:nvPr>
        </p:nvSpPr>
        <p:spPr/>
        <p:txBody>
          <a:bodyPr/>
          <a:lstStyle/>
          <a:p>
            <a:r>
              <a:rPr lang="ja-JP" altLang="en-US"/>
              <a:t>機密性○</a:t>
            </a:r>
            <a:endParaRPr lang="en-US" altLang="ja-JP"/>
          </a:p>
        </p:txBody>
      </p:sp>
    </p:spTree>
    <p:extLst>
      <p:ext uri="{BB962C8B-B14F-4D97-AF65-F5344CB8AC3E}">
        <p14:creationId xmlns:p14="http://schemas.microsoft.com/office/powerpoint/2010/main" val="4041649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5" name="図 4" descr="アイコン&#10;&#10;低い精度で自動的に生成された説明">
            <a:extLst>
              <a:ext uri="{FF2B5EF4-FFF2-40B4-BE49-F238E27FC236}">
                <a16:creationId xmlns:a16="http://schemas.microsoft.com/office/drawing/2014/main" id="{FC794AD5-6155-63B8-738F-1B694503F7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1151"/>
          <a:stretch/>
        </p:blipFill>
        <p:spPr>
          <a:xfrm>
            <a:off x="1413164" y="0"/>
            <a:ext cx="10787026" cy="1978429"/>
          </a:xfrm>
          <a:prstGeom prst="rect">
            <a:avLst/>
          </a:prstGeom>
        </p:spPr>
      </p:pic>
      <p:sp>
        <p:nvSpPr>
          <p:cNvPr id="2" name="タイトル 1"/>
          <p:cNvSpPr>
            <a:spLocks noGrp="1"/>
          </p:cNvSpPr>
          <p:nvPr>
            <p:ph type="ctrTitle" hasCustomPrompt="1"/>
          </p:nvPr>
        </p:nvSpPr>
        <p:spPr>
          <a:xfrm>
            <a:off x="443076" y="3082756"/>
            <a:ext cx="11305846"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ctr">
              <a:lnSpc>
                <a:spcPct val="130000"/>
              </a:lnSpc>
              <a:defRPr lang="ja-JP" altLang="en-US" sz="400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ja-JP" altLang="en-US"/>
              <a:t>スライドタイトル</a:t>
            </a:r>
          </a:p>
        </p:txBody>
      </p:sp>
      <p:sp>
        <p:nvSpPr>
          <p:cNvPr id="3" name="サブタイトル 2"/>
          <p:cNvSpPr>
            <a:spLocks noGrp="1"/>
          </p:cNvSpPr>
          <p:nvPr>
            <p:ph type="subTitle" idx="1" hasCustomPrompt="1"/>
          </p:nvPr>
        </p:nvSpPr>
        <p:spPr>
          <a:xfrm>
            <a:off x="456094" y="5024337"/>
            <a:ext cx="11305845" cy="49244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lnSpc>
                <a:spcPct val="130000"/>
              </a:lnSpc>
              <a:buNone/>
              <a:defRPr lang="ja-JP" altLang="en-US" sz="1600" b="0" i="0">
                <a:latin typeface="メイリオ" panose="020B0604030504040204" pitchFamily="50" charset="-128"/>
                <a:ea typeface="メイリオ" panose="020B0604030504040204" pitchFamily="50" charset="-128"/>
                <a:cs typeface="メイリオ" panose="020B0604030504040204" pitchFamily="50" charset="-128"/>
              </a:defRPr>
            </a:lvl1pPr>
            <a:lvl4pPr>
              <a:defRPr>
                <a:latin typeface="+mj-ea"/>
                <a:ea typeface="+mj-ea"/>
              </a:defRPr>
            </a:lvl4pPr>
            <a:lvl5pPr>
              <a:defRPr>
                <a:latin typeface="+mj-ea"/>
                <a:ea typeface="+mj-ea"/>
              </a:defRPr>
            </a:lvl5pPr>
            <a:lvl6pPr>
              <a:defRPr sz="1600">
                <a:latin typeface="+mj-ea"/>
                <a:ea typeface="+mj-ea"/>
              </a:defRPr>
            </a:lvl6pPr>
            <a:lvl7pPr>
              <a:defRPr sz="1600">
                <a:latin typeface="+mn-ea"/>
                <a:ea typeface="+mn-ea"/>
              </a:defRPr>
            </a:lvl7pPr>
            <a:lvl8pPr>
              <a:defRPr sz="1600">
                <a:latin typeface="+mj-ea"/>
                <a:ea typeface="+mj-ea"/>
              </a:defRPr>
            </a:lvl8pPr>
            <a:lvl9pPr>
              <a:defRPr sz="1600">
                <a:latin typeface="+mn-ea"/>
                <a:ea typeface="+mn-ea"/>
              </a:defRPr>
            </a:lvl9pPr>
          </a:lstStyle>
          <a:p>
            <a:pPr marL="0" marR="0" lvl="0" indent="0" algn="ctr" defTabSz="914423" rtl="0" eaLnBrk="1" fontAlgn="auto" latinLnBrk="0" hangingPunct="1">
              <a:lnSpc>
                <a:spcPct val="100000"/>
              </a:lnSpc>
              <a:spcBef>
                <a:spcPts val="600"/>
              </a:spcBef>
              <a:spcAft>
                <a:spcPts val="600"/>
              </a:spcAft>
              <a:buClr>
                <a:srgbClr val="002060"/>
              </a:buClr>
              <a:buSzTx/>
              <a:buFont typeface="Wingdings" panose="05000000000000000000" pitchFamily="2" charset="2"/>
              <a:buNone/>
              <a:tabLst/>
              <a:defRPr/>
            </a:pPr>
            <a:r>
              <a:rPr kumimoji="1" lang="en-US" altLang="ja-JP"/>
              <a:t>20XX</a:t>
            </a:r>
            <a:r>
              <a:rPr kumimoji="1" lang="ja-JP" altLang="en-US"/>
              <a:t>年</a:t>
            </a:r>
            <a:r>
              <a:rPr kumimoji="1" lang="en-US" altLang="ja-JP"/>
              <a:t>XX</a:t>
            </a:r>
            <a:r>
              <a:rPr kumimoji="1" lang="ja-JP" altLang="en-US"/>
              <a:t>月</a:t>
            </a:r>
            <a:r>
              <a:rPr kumimoji="1" lang="en-US" altLang="ja-JP"/>
              <a:t>XX</a:t>
            </a:r>
            <a:r>
              <a:rPr kumimoji="1" lang="ja-JP" altLang="en-US"/>
              <a:t>日</a:t>
            </a:r>
            <a:br>
              <a:rPr kumimoji="1" lang="en-US" altLang="ja-JP"/>
            </a:br>
            <a:r>
              <a:rPr lang="en-US" altLang="zh-TW"/>
              <a:t>XXXX</a:t>
            </a:r>
            <a:r>
              <a:rPr lang="zh-TW" altLang="en-US"/>
              <a:t>部局 </a:t>
            </a:r>
            <a:r>
              <a:rPr lang="en-US" altLang="zh-TW"/>
              <a:t>XXXX</a:t>
            </a:r>
            <a:r>
              <a:rPr lang="zh-TW" altLang="en-US"/>
              <a:t>課</a:t>
            </a:r>
          </a:p>
        </p:txBody>
      </p:sp>
      <p:pic>
        <p:nvPicPr>
          <p:cNvPr id="13" name="図 12">
            <a:extLst>
              <a:ext uri="{FF2B5EF4-FFF2-40B4-BE49-F238E27FC236}">
                <a16:creationId xmlns:a16="http://schemas.microsoft.com/office/drawing/2014/main" id="{612D356F-4C2F-28EC-F402-2C41058E8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561" y="174348"/>
            <a:ext cx="1995378" cy="792480"/>
          </a:xfrm>
          <a:prstGeom prst="rect">
            <a:avLst/>
          </a:prstGeom>
        </p:spPr>
      </p:pic>
      <p:pic>
        <p:nvPicPr>
          <p:cNvPr id="4" name="図 3" descr="アイコン&#10;&#10;低い精度で自動的に生成された説明">
            <a:extLst>
              <a:ext uri="{FF2B5EF4-FFF2-40B4-BE49-F238E27FC236}">
                <a16:creationId xmlns:a16="http://schemas.microsoft.com/office/drawing/2014/main" id="{16991417-B160-3E3B-5F4C-35DA0F1759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66"/>
          <a:stretch/>
        </p:blipFill>
        <p:spPr>
          <a:xfrm>
            <a:off x="-8190" y="4164576"/>
            <a:ext cx="10507165" cy="2704407"/>
          </a:xfrm>
          <a:prstGeom prst="rect">
            <a:avLst/>
          </a:prstGeom>
        </p:spPr>
      </p:pic>
      <p:sp>
        <p:nvSpPr>
          <p:cNvPr id="6" name="スライド番号プレースホルダー 4">
            <a:extLst>
              <a:ext uri="{FF2B5EF4-FFF2-40B4-BE49-F238E27FC236}">
                <a16:creationId xmlns:a16="http://schemas.microsoft.com/office/drawing/2014/main" id="{BBCC16C2-9372-B05B-2EBA-2F71B019DDBC}"/>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Tree>
    <p:extLst>
      <p:ext uri="{BB962C8B-B14F-4D97-AF65-F5344CB8AC3E}">
        <p14:creationId xmlns:p14="http://schemas.microsoft.com/office/powerpoint/2010/main" val="425721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Index">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3" y="366716"/>
            <a:ext cx="11305846"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目次</a:t>
            </a:r>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参考</a:t>
            </a:r>
            <a:r>
              <a:rPr kumimoji="1" lang="en-US" altLang="ja-JP"/>
              <a:t>/</a:t>
            </a:r>
            <a:r>
              <a:rPr kumimoji="1" lang="ja-JP" altLang="en-US"/>
              <a:t>引用文献等：</a:t>
            </a:r>
            <a:r>
              <a:rPr kumimoji="1" lang="en-US" altLang="ja-JP"/>
              <a:t>8pt</a:t>
            </a:r>
          </a:p>
        </p:txBody>
      </p:sp>
      <p:sp>
        <p:nvSpPr>
          <p:cNvPr id="3" name="テキスト プレースホルダー 8">
            <a:extLst>
              <a:ext uri="{FF2B5EF4-FFF2-40B4-BE49-F238E27FC236}">
                <a16:creationId xmlns:a16="http://schemas.microsoft.com/office/drawing/2014/main" id="{3EE3E01E-3F79-A45A-7179-85544275E81B}"/>
              </a:ext>
            </a:extLst>
          </p:cNvPr>
          <p:cNvSpPr>
            <a:spLocks noGrp="1"/>
          </p:cNvSpPr>
          <p:nvPr>
            <p:ph type="body" sz="quarter" idx="19" hasCustomPrompt="1"/>
          </p:nvPr>
        </p:nvSpPr>
        <p:spPr>
          <a:xfrm>
            <a:off x="443072" y="1138194"/>
            <a:ext cx="7330149" cy="2360234"/>
          </a:xfrm>
        </p:spPr>
        <p:txBody>
          <a:bodyPr/>
          <a:lstStyle>
            <a:lvl1pPr marL="342908" indent="-342908">
              <a:lnSpc>
                <a:spcPct val="130000"/>
              </a:lnSpc>
              <a:buClr>
                <a:schemeClr val="tx1"/>
              </a:buClr>
              <a:buFont typeface="+mj-lt"/>
              <a:buAutoNum type="arabicPeriod"/>
              <a:defRPr sz="1600" b="0" i="0">
                <a:latin typeface="+mn-ea"/>
                <a:ea typeface="+mn-ea"/>
              </a:defRPr>
            </a:lvl1pPr>
            <a:lvl4pPr>
              <a:defRPr sz="1600">
                <a:latin typeface="+mn-ea"/>
                <a:ea typeface="+mn-ea"/>
              </a:defRPr>
            </a:lvl4pPr>
            <a:lvl5pPr>
              <a:defRPr sz="1600">
                <a:latin typeface="+mn-ea"/>
                <a:ea typeface="+mn-ea"/>
              </a:defRPr>
            </a:lvl5pPr>
            <a:lvl6pPr>
              <a:defRPr sz="1600">
                <a:latin typeface="+mn-ea"/>
                <a:ea typeface="+mn-ea"/>
              </a:defRPr>
            </a:lvl6pPr>
          </a:lstStyle>
          <a:p>
            <a:pPr lvl="0"/>
            <a:r>
              <a:rPr kumimoji="1" lang="ja-JP" altLang="en-US"/>
              <a:t>セクション</a:t>
            </a:r>
            <a:r>
              <a:rPr kumimoji="1" lang="en-US" altLang="ja-JP"/>
              <a:t> 01</a:t>
            </a:r>
          </a:p>
          <a:p>
            <a:pPr lvl="0"/>
            <a:r>
              <a:rPr kumimoji="1" lang="ja-JP" altLang="en-US"/>
              <a:t>セクション</a:t>
            </a:r>
            <a:r>
              <a:rPr kumimoji="1" lang="en-US" altLang="ja-JP"/>
              <a:t> 02</a:t>
            </a:r>
          </a:p>
          <a:p>
            <a:pPr lvl="0"/>
            <a:r>
              <a:rPr kumimoji="1" lang="ja-JP" altLang="en-US"/>
              <a:t>セクション</a:t>
            </a:r>
            <a:r>
              <a:rPr kumimoji="1" lang="en-US" altLang="ja-JP"/>
              <a:t> 03</a:t>
            </a:r>
          </a:p>
          <a:p>
            <a:pPr lvl="0"/>
            <a:r>
              <a:rPr kumimoji="1" lang="ja-JP" altLang="en-US"/>
              <a:t>セクション</a:t>
            </a:r>
            <a:r>
              <a:rPr kumimoji="1" lang="en-US" altLang="ja-JP"/>
              <a:t> 04</a:t>
            </a:r>
          </a:p>
          <a:p>
            <a:pPr marL="342908" marR="0" lvl="0" indent="-342908" algn="l" defTabSz="914423" rtl="0" eaLnBrk="1" fontAlgn="auto" latinLnBrk="0" hangingPunct="1">
              <a:lnSpc>
                <a:spcPct val="100000"/>
              </a:lnSpc>
              <a:spcBef>
                <a:spcPts val="600"/>
              </a:spcBef>
              <a:spcAft>
                <a:spcPts val="600"/>
              </a:spcAft>
              <a:buClr>
                <a:srgbClr val="002060"/>
              </a:buClr>
              <a:buSzTx/>
              <a:buFont typeface="+mj-lt"/>
              <a:buAutoNum type="arabicPeriod"/>
              <a:tabLst/>
              <a:defRPr/>
            </a:pPr>
            <a:r>
              <a:rPr kumimoji="1" lang="ja-JP" altLang="en-US"/>
              <a:t>セクション</a:t>
            </a:r>
            <a:r>
              <a:rPr kumimoji="1" lang="en-US" altLang="ja-JP"/>
              <a:t> 05</a:t>
            </a:r>
          </a:p>
        </p:txBody>
      </p:sp>
      <p:sp>
        <p:nvSpPr>
          <p:cNvPr id="4" name="テキスト プレースホルダー 8">
            <a:extLst>
              <a:ext uri="{FF2B5EF4-FFF2-40B4-BE49-F238E27FC236}">
                <a16:creationId xmlns:a16="http://schemas.microsoft.com/office/drawing/2014/main" id="{66F75DC8-7F8B-DE8F-5A34-63C830C27B79}"/>
              </a:ext>
            </a:extLst>
          </p:cNvPr>
          <p:cNvSpPr>
            <a:spLocks noGrp="1"/>
          </p:cNvSpPr>
          <p:nvPr>
            <p:ph type="body" sz="quarter" idx="20" hasCustomPrompt="1"/>
          </p:nvPr>
        </p:nvSpPr>
        <p:spPr>
          <a:xfrm>
            <a:off x="7773220" y="1138194"/>
            <a:ext cx="2550466" cy="2360234"/>
          </a:xfrm>
        </p:spPr>
        <p:txBody>
          <a:bodyPr/>
          <a:lstStyle>
            <a:lvl1pPr marL="0" indent="0" algn="r">
              <a:lnSpc>
                <a:spcPct val="130000"/>
              </a:lnSpc>
              <a:buFont typeface="+mj-lt"/>
              <a:buNone/>
              <a:defRPr sz="1600" b="0" i="0">
                <a:latin typeface="+mj-ea"/>
                <a:ea typeface="+mj-ea"/>
              </a:defRPr>
            </a:lvl1pPr>
            <a:lvl4pPr>
              <a:defRPr sz="1600">
                <a:latin typeface="+mj-ea"/>
                <a:ea typeface="+mj-ea"/>
              </a:defRPr>
            </a:lvl4pPr>
            <a:lvl5pPr>
              <a:defRPr sz="1600">
                <a:latin typeface="+mj-ea"/>
                <a:ea typeface="+mj-ea"/>
              </a:defRPr>
            </a:lvl5pPr>
            <a:lvl6pPr>
              <a:defRPr>
                <a:latin typeface="+mj-ea"/>
                <a:ea typeface="+mj-ea"/>
              </a:defRPr>
            </a:lvl6pPr>
            <a:lvl7pPr>
              <a:defRPr>
                <a:latin typeface="+mj-ea"/>
                <a:ea typeface="+mj-ea"/>
              </a:defRPr>
            </a:lvl7pPr>
          </a:lstStyle>
          <a:p>
            <a:pPr marL="0" indent="0" algn="r">
              <a:buNone/>
            </a:pPr>
            <a:r>
              <a:rPr lang="en-US" altLang="ja-JP"/>
              <a:t>------- 001</a:t>
            </a:r>
            <a:endParaRPr lang="ja-JP" altLang="en-US"/>
          </a:p>
          <a:p>
            <a:pPr marL="0" lvl="0" indent="0" algn="r">
              <a:buNone/>
            </a:pPr>
            <a:r>
              <a:rPr lang="en-US" altLang="ja-JP"/>
              <a:t>------- 001</a:t>
            </a:r>
            <a:endParaRPr lang="ja-JP" altLang="en-US"/>
          </a:p>
          <a:p>
            <a:pPr marL="0" lvl="0" indent="0" algn="r">
              <a:buNone/>
            </a:pPr>
            <a:r>
              <a:rPr lang="en-US" altLang="ja-JP"/>
              <a:t>------- 001</a:t>
            </a:r>
          </a:p>
          <a:p>
            <a:pPr marL="0" indent="0" algn="r">
              <a:buNone/>
            </a:pPr>
            <a:r>
              <a:rPr lang="en-US" altLang="ja-JP"/>
              <a:t>------- 001</a:t>
            </a:r>
          </a:p>
          <a:p>
            <a:pPr marL="0" marR="0" lvl="0" indent="0" algn="r" defTabSz="914423" rtl="0" eaLnBrk="1" fontAlgn="auto" latinLnBrk="0" hangingPunct="1">
              <a:lnSpc>
                <a:spcPct val="100000"/>
              </a:lnSpc>
              <a:spcBef>
                <a:spcPts val="600"/>
              </a:spcBef>
              <a:spcAft>
                <a:spcPts val="600"/>
              </a:spcAft>
              <a:buClr>
                <a:srgbClr val="002060"/>
              </a:buClr>
              <a:buSzTx/>
              <a:buFont typeface="+mj-lt"/>
              <a:buNone/>
              <a:tabLst/>
              <a:defRPr/>
            </a:pPr>
            <a:r>
              <a:rPr lang="en-US" altLang="ja-JP"/>
              <a:t>------- 001</a:t>
            </a:r>
          </a:p>
        </p:txBody>
      </p:sp>
      <p:pic>
        <p:nvPicPr>
          <p:cNvPr id="5" name="図 4" descr="図形 が含まれている画像&#10;&#10;自動的に生成された説明">
            <a:extLst>
              <a:ext uri="{FF2B5EF4-FFF2-40B4-BE49-F238E27FC236}">
                <a16:creationId xmlns:a16="http://schemas.microsoft.com/office/drawing/2014/main" id="{DB3F85C5-509B-257D-8B3C-FC178DFD6638}"/>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43507870"/>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2939" userDrawn="1">
          <p15:clr>
            <a:srgbClr val="FBAE40"/>
          </p15:clr>
        </p15:guide>
        <p15:guide id="3" pos="3301" userDrawn="1">
          <p15:clr>
            <a:srgbClr val="FBAE40"/>
          </p15:clr>
        </p15:guide>
        <p15:guide id="4" pos="3120" userDrawn="1">
          <p15:clr>
            <a:srgbClr val="FBAE40"/>
          </p15:clr>
        </p15:guide>
        <p15:guide id="5" pos="1646" userDrawn="1">
          <p15:clr>
            <a:srgbClr val="FBAE40"/>
          </p15:clr>
        </p15:guide>
        <p15:guide id="6" pos="1510" userDrawn="1">
          <p15:clr>
            <a:srgbClr val="FBAE40"/>
          </p15:clr>
        </p15:guide>
        <p15:guide id="7" pos="217" userDrawn="1">
          <p15:clr>
            <a:srgbClr val="FBAE40"/>
          </p15:clr>
        </p15:guide>
        <p15:guide id="8" pos="4594" userDrawn="1">
          <p15:clr>
            <a:srgbClr val="FBAE40"/>
          </p15:clr>
        </p15:guide>
        <p15:guide id="9" pos="4730" userDrawn="1">
          <p15:clr>
            <a:srgbClr val="FBAE40"/>
          </p15:clr>
        </p15:guide>
        <p15:guide id="10" pos="6023" userDrawn="1">
          <p15:clr>
            <a:srgbClr val="FBAE40"/>
          </p15:clr>
        </p15:guide>
        <p15:guide id="12" orient="horz" pos="4088" userDrawn="1">
          <p15:clr>
            <a:srgbClr val="FBAE40"/>
          </p15:clr>
        </p15:guide>
        <p15:guide id="13" orient="horz" pos="3861" userDrawn="1">
          <p15:clr>
            <a:srgbClr val="FBAE40"/>
          </p15:clr>
        </p15:guide>
        <p15:guide id="14" orient="horz" pos="595" userDrawn="1">
          <p15:clr>
            <a:srgbClr val="FBAE40"/>
          </p15:clr>
        </p15:guide>
        <p15:guide id="15" orient="horz" pos="709" userDrawn="1">
          <p15:clr>
            <a:srgbClr val="FBAE40"/>
          </p15:clr>
        </p15:guide>
        <p15:guide id="16" orient="horz" pos="1366" userDrawn="1">
          <p15:clr>
            <a:srgbClr val="FBAE40"/>
          </p15:clr>
        </p15:guide>
        <p15:guide id="17" orient="horz" pos="2614" userDrawn="1">
          <p15:clr>
            <a:srgbClr val="FBAE40"/>
          </p15:clr>
        </p15:guide>
        <p15:guide id="18" orient="horz" pos="1480" userDrawn="1">
          <p15:clr>
            <a:srgbClr val="FBAE40"/>
          </p15:clr>
        </p15:guide>
        <p15:guide id="19" orient="horz" pos="272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Section">
    <p:spTree>
      <p:nvGrpSpPr>
        <p:cNvPr id="1" name=""/>
        <p:cNvGrpSpPr/>
        <p:nvPr/>
      </p:nvGrpSpPr>
      <p:grpSpPr>
        <a:xfrm>
          <a:off x="0" y="0"/>
          <a:ext cx="0" cy="0"/>
          <a:chOff x="0" y="0"/>
          <a:chExt cx="0" cy="0"/>
        </a:xfrm>
      </p:grpSpPr>
      <p:pic>
        <p:nvPicPr>
          <p:cNvPr id="11" name="図 10" descr="図形&#10;&#10;低い精度で自動的に生成された説明">
            <a:extLst>
              <a:ext uri="{FF2B5EF4-FFF2-40B4-BE49-F238E27FC236}">
                <a16:creationId xmlns:a16="http://schemas.microsoft.com/office/drawing/2014/main" id="{F10D23A2-2E8E-9DA5-6CF5-DDC0A8455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1724" y="0"/>
            <a:ext cx="10870276" cy="6858000"/>
          </a:xfrm>
          <a:prstGeom prst="rect">
            <a:avLst/>
          </a:prstGeom>
        </p:spPr>
      </p:pic>
      <p:sp>
        <p:nvSpPr>
          <p:cNvPr id="3" name="タイトル 1">
            <a:extLst>
              <a:ext uri="{FF2B5EF4-FFF2-40B4-BE49-F238E27FC236}">
                <a16:creationId xmlns:a16="http://schemas.microsoft.com/office/drawing/2014/main" id="{16547944-49EF-1EFF-32E6-905A8579D216}"/>
              </a:ext>
            </a:extLst>
          </p:cNvPr>
          <p:cNvSpPr>
            <a:spLocks noGrp="1"/>
          </p:cNvSpPr>
          <p:nvPr>
            <p:ph type="ctrTitle" hasCustomPrompt="1"/>
          </p:nvPr>
        </p:nvSpPr>
        <p:spPr>
          <a:xfrm>
            <a:off x="443076" y="3082756"/>
            <a:ext cx="11305846" cy="9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72000">
            <a:spAutoFit/>
          </a:bodyPr>
          <a:lstStyle>
            <a:lvl1pPr algn="l">
              <a:lnSpc>
                <a:spcPct val="130000"/>
              </a:lnSpc>
              <a:defRPr lang="ja-JP" altLang="en-US" sz="4000" b="1" i="0" dirty="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kumimoji="1" lang="en-US" altLang="ja-JP"/>
              <a:t>01. </a:t>
            </a:r>
            <a:r>
              <a:rPr kumimoji="1" lang="ja-JP" altLang="en-US"/>
              <a:t>セクション名</a:t>
            </a:r>
          </a:p>
        </p:txBody>
      </p:sp>
      <p:sp>
        <p:nvSpPr>
          <p:cNvPr id="4" name="スライド番号プレースホルダー 4">
            <a:extLst>
              <a:ext uri="{FF2B5EF4-FFF2-40B4-BE49-F238E27FC236}">
                <a16:creationId xmlns:a16="http://schemas.microsoft.com/office/drawing/2014/main" id="{DD9E6EA3-3310-5612-2D80-6F218C2F7510}"/>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bg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Tree>
    <p:extLst>
      <p:ext uri="{BB962C8B-B14F-4D97-AF65-F5344CB8AC3E}">
        <p14:creationId xmlns:p14="http://schemas.microsoft.com/office/powerpoint/2010/main" val="21946448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Basic">
    <p:spTree>
      <p:nvGrpSpPr>
        <p:cNvPr id="1" name=""/>
        <p:cNvGrpSpPr/>
        <p:nvPr/>
      </p:nvGrpSpPr>
      <p:grpSpPr>
        <a:xfrm>
          <a:off x="0" y="0"/>
          <a:ext cx="0" cy="0"/>
          <a:chOff x="0" y="0"/>
          <a:chExt cx="0" cy="0"/>
        </a:xfrm>
      </p:grpSpPr>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366716"/>
            <a:ext cx="11305842" cy="584775"/>
          </a:xfrm>
          <a:prstGeom prst="rect">
            <a:avLst/>
          </a:prstGeom>
        </p:spPr>
        <p:txBody>
          <a:bodyPr wrap="square">
            <a:spAutoFit/>
          </a:bodyPr>
          <a:lstStyle>
            <a:lvl1pPr algn="l">
              <a:defRPr lang="ja-JP" altLang="en-US" sz="3200" b="1" i="0">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出典先：</a:t>
            </a:r>
            <a:r>
              <a:rPr kumimoji="1" lang="en-US" altLang="ja-JP"/>
              <a:t>8pt</a:t>
            </a:r>
          </a:p>
        </p:txBody>
      </p:sp>
      <p:sp>
        <p:nvSpPr>
          <p:cNvPr id="52" name="テキスト プレースホルダー 11">
            <a:extLst>
              <a:ext uri="{FF2B5EF4-FFF2-40B4-BE49-F238E27FC236}">
                <a16:creationId xmlns:a16="http://schemas.microsoft.com/office/drawing/2014/main" id="{24C0F4B5-3232-8664-604F-8CF3AE3D63D5}"/>
              </a:ext>
            </a:extLst>
          </p:cNvPr>
          <p:cNvSpPr>
            <a:spLocks noGrp="1"/>
          </p:cNvSpPr>
          <p:nvPr>
            <p:ph type="body" sz="quarter" idx="17" hasCustomPrompt="1"/>
          </p:nvPr>
        </p:nvSpPr>
        <p:spPr>
          <a:xfrm>
            <a:off x="443070" y="1138195"/>
            <a:ext cx="11305846" cy="667839"/>
          </a:xfrm>
          <a:solidFill>
            <a:srgbClr val="F3F6F6"/>
          </a:solidFill>
          <a:ln>
            <a:noFill/>
          </a:ln>
        </p:spPr>
        <p:txBody>
          <a:bodyPr vert="horz" wrap="square" lIns="216000" tIns="144000" rIns="216000" bIns="144000" rtlCol="0" anchor="t" anchorCtr="0">
            <a:spAutoFit/>
          </a:bodyPr>
          <a:lstStyle>
            <a:lvl1pPr marL="285757" indent="-285757">
              <a:lnSpc>
                <a:spcPct val="130000"/>
              </a:lnSpc>
              <a:buClr>
                <a:schemeClr val="tx1"/>
              </a:buClr>
              <a:buSzPct val="100000"/>
              <a:buFont typeface="メイリオ" panose="020B0604030504040204" pitchFamily="50" charset="-128"/>
              <a:buChar char="•"/>
              <a:defRPr lang="ja-JP" altLang="en-US" sz="20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57181" lvl="0" indent="-257181">
              <a:spcBef>
                <a:spcPts val="600"/>
              </a:spcBef>
              <a:spcAft>
                <a:spcPts val="600"/>
              </a:spcAft>
              <a:buClr>
                <a:srgbClr val="002060"/>
              </a:buClr>
              <a:buFont typeface="Wingdings" panose="05000000000000000000" pitchFamily="2" charset="2"/>
              <a:buChar char="l"/>
            </a:pPr>
            <a:r>
              <a:rPr kumimoji="1" lang="ja-JP" altLang="en-US"/>
              <a:t>キーメッセージ：</a:t>
            </a:r>
            <a:r>
              <a:rPr kumimoji="1" lang="en-US" altLang="ja-JP"/>
              <a:t>1</a:t>
            </a:r>
            <a:r>
              <a:rPr kumimoji="1" lang="ja-JP" altLang="en-US"/>
              <a:t>行以内（約</a:t>
            </a:r>
            <a:r>
              <a:rPr kumimoji="1" lang="en-US" altLang="ja-JP"/>
              <a:t>35</a:t>
            </a:r>
            <a:r>
              <a:rPr kumimoji="1" lang="ja-JP" altLang="en-US"/>
              <a:t>字）３ポツまで </a:t>
            </a:r>
            <a:r>
              <a:rPr kumimoji="1" lang="en-US" altLang="ja-JP"/>
              <a:t>20pt</a:t>
            </a:r>
            <a:r>
              <a:rPr kumimoji="1" lang="ja-JP" altLang="en-US"/>
              <a:t>　行間はいじらない</a:t>
            </a:r>
            <a:endParaRPr kumimoji="1" lang="en-US" altLang="ja-JP"/>
          </a:p>
        </p:txBody>
      </p:sp>
      <p:sp>
        <p:nvSpPr>
          <p:cNvPr id="7" name="テキスト プレースホルダー 6">
            <a:extLst>
              <a:ext uri="{FF2B5EF4-FFF2-40B4-BE49-F238E27FC236}">
                <a16:creationId xmlns:a16="http://schemas.microsoft.com/office/drawing/2014/main" id="{9E5CEE60-90F4-9775-0CB9-B864463E973A}"/>
              </a:ext>
            </a:extLst>
          </p:cNvPr>
          <p:cNvSpPr>
            <a:spLocks noGrp="1"/>
          </p:cNvSpPr>
          <p:nvPr>
            <p:ph type="body" sz="quarter" idx="23" hasCustomPrompt="1"/>
          </p:nvPr>
        </p:nvSpPr>
        <p:spPr>
          <a:xfrm>
            <a:off x="443017" y="3290112"/>
            <a:ext cx="5316922" cy="293721"/>
          </a:xfrm>
        </p:spPr>
        <p:txBody>
          <a:bodyPr lIns="72000" tIns="72000" rIns="72000" bIns="36000"/>
          <a:lstStyle>
            <a:lvl1pPr marL="0" indent="0">
              <a:buFont typeface="Arial" panose="020B0604020202020204" pitchFamily="34" charset="0"/>
              <a:buNone/>
              <a:defRPr sz="1200"/>
            </a:lvl1pPr>
            <a:lvl2pPr marL="344497" indent="0">
              <a:buNone/>
              <a:defRPr sz="1200"/>
            </a:lvl2pPr>
            <a:lvl3pPr marL="668354" indent="0">
              <a:buNone/>
              <a:defRPr sz="1200"/>
            </a:lvl3pPr>
            <a:lvl4pPr marL="936648" indent="0">
              <a:buNone/>
              <a:defRPr sz="1200"/>
            </a:lvl4pPr>
            <a:lvl5pPr marL="1298607" indent="0" algn="l">
              <a:buNone/>
              <a:defRPr sz="1200"/>
            </a:lvl5pPr>
          </a:lstStyle>
          <a:p>
            <a:pPr marL="171455" marR="0" lvl="0" indent="-171455" algn="l" defTabSz="914423" rtl="0" eaLnBrk="1" fontAlgn="auto" latinLnBrk="0" hangingPunct="1">
              <a:lnSpc>
                <a:spcPct val="100000"/>
              </a:lnSpc>
              <a:spcBef>
                <a:spcPts val="600"/>
              </a:spcBef>
              <a:spcAft>
                <a:spcPts val="600"/>
              </a:spcAft>
              <a:buClr>
                <a:srgbClr val="002060"/>
              </a:buClr>
              <a:buSzTx/>
              <a:tabLst/>
              <a:defRPr/>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0" name="テキスト プレースホルダー 9">
            <a:extLst>
              <a:ext uri="{FF2B5EF4-FFF2-40B4-BE49-F238E27FC236}">
                <a16:creationId xmlns:a16="http://schemas.microsoft.com/office/drawing/2014/main" id="{E59F7C88-40C4-3D1C-3928-583676EC1764}"/>
              </a:ext>
            </a:extLst>
          </p:cNvPr>
          <p:cNvSpPr>
            <a:spLocks noGrp="1"/>
          </p:cNvSpPr>
          <p:nvPr>
            <p:ph type="body" sz="quarter" idx="24" hasCustomPrompt="1"/>
          </p:nvPr>
        </p:nvSpPr>
        <p:spPr>
          <a:xfrm>
            <a:off x="6471138" y="3290112"/>
            <a:ext cx="5316416" cy="293721"/>
          </a:xfrm>
          <a:noFill/>
        </p:spPr>
        <p:txBody>
          <a:bodyPr vert="horz" wrap="square" lIns="72000" tIns="72000" rIns="72000" bIns="36000" rtlCol="0">
            <a:spAutoFit/>
          </a:bodyPr>
          <a:lstStyle>
            <a:lvl1pPr marL="0" indent="0">
              <a:buNone/>
              <a:defRPr lang="ja-JP" altLang="en-US" sz="1200" smtClean="0"/>
            </a:lvl1pPr>
            <a:lvl2pPr>
              <a:defRPr lang="ja-JP" altLang="en-US" sz="1200" smtClean="0"/>
            </a:lvl2pPr>
            <a:lvl3pPr>
              <a:defRPr lang="ja-JP" altLang="en-US" sz="1200" smtClean="0"/>
            </a:lvl3pPr>
            <a:lvl4pPr>
              <a:defRPr lang="ja-JP" altLang="en-US" sz="1200" smtClean="0"/>
            </a:lvl4pPr>
            <a:lvl5pPr>
              <a:defRPr lang="ja-JP" altLang="en-US" sz="1200"/>
            </a:lvl5pPr>
          </a:lstStyle>
          <a:p>
            <a:pPr marL="342908" marR="0" lvl="0" indent="-342908" fontAlgn="auto">
              <a:lnSpc>
                <a:spcPct val="100000"/>
              </a:lnSpc>
              <a:buSzTx/>
              <a:tabLst/>
            </a:pPr>
            <a:r>
              <a:rPr kumimoji="1" lang="ja-JP" altLang="en-US"/>
              <a:t>本文：</a:t>
            </a:r>
            <a:r>
              <a:rPr kumimoji="1" lang="en-US" altLang="ja-JP"/>
              <a:t>40</a:t>
            </a:r>
            <a:r>
              <a:rPr kumimoji="1" lang="ja-JP" altLang="en-US"/>
              <a:t>字以内 </a:t>
            </a:r>
            <a:r>
              <a:rPr kumimoji="1" lang="en-US" altLang="ja-JP"/>
              <a:t>12pt /</a:t>
            </a:r>
            <a:r>
              <a:rPr kumimoji="1" lang="ja-JP" altLang="en-US"/>
              <a:t>プレゼン用 </a:t>
            </a:r>
            <a:r>
              <a:rPr kumimoji="1" lang="en-US" altLang="ja-JP"/>
              <a:t>16pt</a:t>
            </a:r>
            <a:endParaRPr kumimoji="1" lang="ja-JP" altLang="en-US"/>
          </a:p>
        </p:txBody>
      </p:sp>
      <p:sp>
        <p:nvSpPr>
          <p:cNvPr id="12" name="テキスト プレースホルダー 11">
            <a:extLst>
              <a:ext uri="{FF2B5EF4-FFF2-40B4-BE49-F238E27FC236}">
                <a16:creationId xmlns:a16="http://schemas.microsoft.com/office/drawing/2014/main" id="{E10F42EE-E182-F73B-ED47-4B1995A4EC23}"/>
              </a:ext>
            </a:extLst>
          </p:cNvPr>
          <p:cNvSpPr>
            <a:spLocks noGrp="1"/>
          </p:cNvSpPr>
          <p:nvPr>
            <p:ph type="body" sz="quarter" idx="25" hasCustomPrompt="1"/>
          </p:nvPr>
        </p:nvSpPr>
        <p:spPr>
          <a:xfrm>
            <a:off x="443017" y="2712318"/>
            <a:ext cx="5316922" cy="558784"/>
          </a:xfrm>
          <a:solidFill>
            <a:schemeClr val="accent1"/>
          </a:solidFill>
        </p:spPr>
        <p:txBody>
          <a:bodyPr vert="horz" wrap="square" lIns="108000" tIns="108000" rIns="108000" bIns="72000" rtlCol="0">
            <a:spAutoFit/>
          </a:bodyPr>
          <a:lstStyle>
            <a:lvl1pPr marL="0" indent="0">
              <a:buNone/>
              <a:defRPr lang="ja-JP" altLang="en-US" b="1" dirty="0" smtClean="0">
                <a:solidFill>
                  <a:schemeClr val="bg1"/>
                </a:solidFill>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
        <p:nvSpPr>
          <p:cNvPr id="14" name="テキスト プレースホルダー 13">
            <a:extLst>
              <a:ext uri="{FF2B5EF4-FFF2-40B4-BE49-F238E27FC236}">
                <a16:creationId xmlns:a16="http://schemas.microsoft.com/office/drawing/2014/main" id="{F051B484-ADEC-D7B0-A0E2-ADD29C858959}"/>
              </a:ext>
            </a:extLst>
          </p:cNvPr>
          <p:cNvSpPr>
            <a:spLocks noGrp="1"/>
          </p:cNvSpPr>
          <p:nvPr>
            <p:ph type="body" sz="quarter" idx="26" hasCustomPrompt="1"/>
          </p:nvPr>
        </p:nvSpPr>
        <p:spPr>
          <a:xfrm>
            <a:off x="6470178" y="2707268"/>
            <a:ext cx="5317376" cy="558784"/>
          </a:xfrm>
          <a:solidFill>
            <a:schemeClr val="accent1"/>
          </a:solidFill>
        </p:spPr>
        <p:txBody>
          <a:bodyPr vert="horz" wrap="square" lIns="108000" tIns="108000" rIns="108000" bIns="72000" rtlCol="0">
            <a:spAutoFit/>
          </a:bodyPr>
          <a:lstStyle>
            <a:lvl1pPr marL="0" indent="0">
              <a:buNone/>
              <a:defRPr lang="ja-JP" altLang="en-US" b="1" smtClean="0">
                <a:solidFill>
                  <a:schemeClr val="bg1"/>
                </a:solidFill>
              </a:defRPr>
            </a:lvl1pPr>
            <a:lvl2pPr>
              <a:defRPr lang="ja-JP" altLang="en-US" smtClean="0">
                <a:solidFill>
                  <a:schemeClr val="bg1"/>
                </a:solidFill>
              </a:defRPr>
            </a:lvl2pPr>
            <a:lvl3pPr>
              <a:defRPr lang="ja-JP" altLang="en-US" smtClean="0">
                <a:solidFill>
                  <a:schemeClr val="bg1"/>
                </a:solidFill>
              </a:defRPr>
            </a:lvl3pPr>
            <a:lvl4pPr>
              <a:defRPr lang="ja-JP" altLang="en-US" smtClean="0">
                <a:solidFill>
                  <a:schemeClr val="bg1"/>
                </a:solidFill>
              </a:defRPr>
            </a:lvl4pPr>
            <a:lvl5pPr>
              <a:defRPr lang="ja-JP" altLang="en-US">
                <a:solidFill>
                  <a:schemeClr val="bg1"/>
                </a:solidFill>
              </a:defRPr>
            </a:lvl5pPr>
          </a:lstStyle>
          <a:p>
            <a:pPr marL="342908" marR="0" lvl="0" indent="-342908" fontAlgn="auto">
              <a:lnSpc>
                <a:spcPct val="130000"/>
              </a:lnSpc>
              <a:buSzTx/>
              <a:tabLst/>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5C792116-0207-2182-A1A5-BB2256A7353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Tree>
    <p:extLst>
      <p:ext uri="{BB962C8B-B14F-4D97-AF65-F5344CB8AC3E}">
        <p14:creationId xmlns:p14="http://schemas.microsoft.com/office/powerpoint/2010/main" val="2913739683"/>
      </p:ext>
    </p:extLst>
  </p:cSld>
  <p:clrMapOvr>
    <a:masterClrMapping/>
  </p:clrMapOvr>
  <p:extLst>
    <p:ext uri="{DCECCB84-F9BA-43D5-87BE-67443E8EF086}">
      <p15:sldGuideLst xmlns:p15="http://schemas.microsoft.com/office/powerpoint/2012/main">
        <p15:guide id="1" orient="horz" pos="232" userDrawn="1">
          <p15:clr>
            <a:srgbClr val="FBAE40"/>
          </p15:clr>
        </p15:guide>
        <p15:guide id="7" pos="268" userDrawn="1">
          <p15:clr>
            <a:srgbClr val="FBAE40"/>
          </p15:clr>
        </p15:guide>
        <p15:guide id="10" pos="7412" userDrawn="1">
          <p15:clr>
            <a:srgbClr val="FBAE40"/>
          </p15:clr>
        </p15:guide>
        <p15:guide id="13" orient="horz" pos="4065" userDrawn="1">
          <p15:clr>
            <a:srgbClr val="FBAE40"/>
          </p15:clr>
        </p15:guide>
        <p15:guide id="1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5" y="3378480"/>
            <a:ext cx="11305845" cy="293721"/>
          </a:xfrm>
          <a:noFill/>
        </p:spPr>
        <p:txBody>
          <a:bodyPr vert="horz" wrap="square" lIns="72000" tIns="72000" rIns="72000" bIns="36000" rtlCol="0">
            <a:spAutoFit/>
          </a:bodyPr>
          <a:lstStyle>
            <a:lvl1pPr marL="0" indent="0">
              <a:buFont typeface="Arial" panose="020B0604020202020204" pitchFamily="34" charset="0"/>
              <a:buNone/>
              <a:defRPr lang="ja-JP" altLang="en-US" sz="1200" b="1" smtClean="0">
                <a:latin typeface="Meiryo UI" panose="020B0604030504040204" pitchFamily="50" charset="-128"/>
                <a:ea typeface="Meiryo UI" panose="020B0604030504040204" pitchFamily="50" charset="-128"/>
              </a:defRPr>
            </a:lvl1pPr>
            <a:lvl2pPr>
              <a:defRPr lang="ja-JP" altLang="en-US" sz="1200" smtClean="0">
                <a:latin typeface="+mn-ea"/>
                <a:ea typeface="+mn-ea"/>
              </a:defRPr>
            </a:lvl2pPr>
            <a:lvl3pPr>
              <a:defRPr lang="ja-JP" altLang="en-US" sz="1200" smtClean="0">
                <a:latin typeface="+mn-ea"/>
                <a:ea typeface="+mn-ea"/>
              </a:defRPr>
            </a:lvl3pPr>
            <a:lvl4pPr>
              <a:defRPr lang="ja-JP" altLang="en-US" sz="1200" smtClean="0">
                <a:latin typeface="+mn-ea"/>
                <a:ea typeface="+mn-ea"/>
              </a:defRPr>
            </a:lvl4pPr>
            <a:lvl5pPr>
              <a:defRPr lang="ja-JP" altLang="en-US" sz="1200">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2" y="1808201"/>
            <a:ext cx="11304954" cy="1452591"/>
          </a:xfrm>
          <a:noFill/>
        </p:spPr>
        <p:txBody>
          <a:bodyPr vert="horz" wrap="square" lIns="72000" tIns="72000" rIns="72000" bIns="36000" rtlCol="0">
            <a:noAutofit/>
          </a:bodyPr>
          <a:lstStyle>
            <a:lvl1pPr marL="0" indent="0">
              <a:buNone/>
              <a:defRPr lang="ja-JP" altLang="en-US" sz="1600" dirty="0" smtClean="0">
                <a:latin typeface="Meiryo UI" panose="020B0604030504040204" pitchFamily="50" charset="-128"/>
                <a:ea typeface="Meiryo UI" panose="020B0604030504040204" pitchFamily="50" charset="-128"/>
              </a:defRPr>
            </a:lvl1pPr>
            <a:lvl2pPr>
              <a:defRPr lang="ja-JP" altLang="en-US" sz="1200" dirty="0" smtClean="0">
                <a:latin typeface="+mj-ea"/>
                <a:ea typeface="+mj-ea"/>
              </a:defRPr>
            </a:lvl2pPr>
            <a:lvl3pPr>
              <a:defRPr lang="ja-JP" altLang="en-US" sz="1200" dirty="0" smtClean="0">
                <a:latin typeface="+mj-ea"/>
                <a:ea typeface="+mj-ea"/>
              </a:defRPr>
            </a:lvl3pPr>
            <a:lvl4pPr>
              <a:defRPr lang="ja-JP" altLang="en-US" sz="1200" dirty="0" smtClean="0">
                <a:latin typeface="+mj-ea"/>
                <a:ea typeface="+mj-ea"/>
              </a:defRPr>
            </a:lvl4pPr>
            <a:lvl5pPr>
              <a:defRPr lang="ja-JP" altLang="en-US" sz="1200" dirty="0">
                <a:latin typeface="+mj-ea"/>
                <a:ea typeface="+mj-ea"/>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69" y="6433200"/>
            <a:ext cx="522831" cy="424800"/>
          </a:xfrm>
          <a:prstGeom prst="rect">
            <a:avLst/>
          </a:prstGeom>
          <a:noFill/>
        </p:spPr>
        <p:txBody>
          <a:bodyPr lIns="0" tIns="0" rIns="144000" bIns="144000"/>
          <a:lstStyle>
            <a:lvl1pPr algn="r">
              <a:defRPr sz="1400" b="0" i="0">
                <a:solidFill>
                  <a:schemeClr val="tx1"/>
                </a:solidFill>
                <a:latin typeface="Meiryo UI" panose="020B0604030504040204" pitchFamily="50" charset="-128"/>
                <a:ea typeface="Meiryo UI"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28270"/>
            <a:ext cx="11305842" cy="461665"/>
          </a:xfrm>
          <a:prstGeom prst="rect">
            <a:avLst/>
          </a:prstGeom>
        </p:spPr>
        <p:txBody>
          <a:bodyPr wrap="square">
            <a:spAutoFit/>
          </a:bodyPr>
          <a:lstStyle>
            <a:lvl1pPr algn="l">
              <a:defRPr lang="ja-JP" altLang="en-US" sz="2400" b="1" i="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498006"/>
            <a:ext cx="9880615" cy="123111"/>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800" b="0" i="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プレースホルダー 11">
            <a:extLst>
              <a:ext uri="{FF2B5EF4-FFF2-40B4-BE49-F238E27FC236}">
                <a16:creationId xmlns:a16="http://schemas.microsoft.com/office/drawing/2014/main" id="{D2B5FD86-414F-BAEA-16B6-CE9D47892388}"/>
              </a:ext>
            </a:extLst>
          </p:cNvPr>
          <p:cNvSpPr>
            <a:spLocks noGrp="1"/>
          </p:cNvSpPr>
          <p:nvPr>
            <p:ph type="body" sz="quarter" idx="25" hasCustomPrompt="1"/>
          </p:nvPr>
        </p:nvSpPr>
        <p:spPr>
          <a:xfrm>
            <a:off x="430306" y="1107378"/>
            <a:ext cx="5316922" cy="462540"/>
          </a:xfrm>
          <a:solidFill>
            <a:schemeClr val="accent1"/>
          </a:solidFill>
        </p:spPr>
        <p:txBody>
          <a:bodyPr vert="horz" wrap="square" lIns="108000" tIns="108000" rIns="108000" bIns="72000" rtlCol="0">
            <a:spAutoFit/>
          </a:bodyPr>
          <a:lstStyle>
            <a:lvl1pPr marL="0" indent="0">
              <a:buNone/>
              <a:defRPr lang="ja-JP" altLang="en-US" sz="1600" b="1" dirty="0" smtClean="0">
                <a:solidFill>
                  <a:schemeClr val="bg1"/>
                </a:solidFill>
                <a:latin typeface="Meiryo UI" panose="020B0604030504040204" pitchFamily="50" charset="-128"/>
                <a:ea typeface="Meiryo UI" panose="020B0604030504040204" pitchFamily="50" charset="-128"/>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42908" marR="0" lvl="0" indent="-342908" algn="l" defTabSz="914423" rtl="0" eaLnBrk="1" fontAlgn="auto" latinLnBrk="0" hangingPunct="1">
              <a:lnSpc>
                <a:spcPct val="130000"/>
              </a:lnSpc>
              <a:spcBef>
                <a:spcPts val="600"/>
              </a:spcBef>
              <a:spcAft>
                <a:spcPts val="600"/>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Tree>
    <p:extLst>
      <p:ext uri="{BB962C8B-B14F-4D97-AF65-F5344CB8AC3E}">
        <p14:creationId xmlns:p14="http://schemas.microsoft.com/office/powerpoint/2010/main" val="2879147189"/>
      </p:ext>
    </p:extLst>
  </p:cSld>
  <p:clrMapOvr>
    <a:masterClrMapping/>
  </p:clrMapOvr>
  <p:extLst>
    <p:ext uri="{DCECCB84-F9BA-43D5-87BE-67443E8EF086}">
      <p15:sldGuideLst xmlns:p15="http://schemas.microsoft.com/office/powerpoint/2012/main">
        <p15:guide id="1" orient="horz" pos="232" userDrawn="1">
          <p15:clr>
            <a:srgbClr val="FBAE40"/>
          </p15:clr>
        </p15:guide>
        <p15:guide id="7" pos="249" userDrawn="1">
          <p15:clr>
            <a:srgbClr val="FBAE40"/>
          </p15:clr>
        </p15:guide>
        <p15:guide id="10" pos="7393" userDrawn="1">
          <p15:clr>
            <a:srgbClr val="FBAE40"/>
          </p15:clr>
        </p15:guide>
        <p15:guide id="13" orient="horz" pos="4050" userDrawn="1">
          <p15:clr>
            <a:srgbClr val="FBAE40"/>
          </p15:clr>
        </p15:guide>
        <p15:guide id="1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8BA14-53FB-20DE-415B-FEF301C799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F2A9E1-DE0D-3DE7-144E-BAF4CBCDFD7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084913-4B9A-2852-309D-2369F8455141}"/>
              </a:ext>
            </a:extLst>
          </p:cNvPr>
          <p:cNvSpPr>
            <a:spLocks noGrp="1"/>
          </p:cNvSpPr>
          <p:nvPr>
            <p:ph type="dt" sz="half" idx="10"/>
          </p:nvPr>
        </p:nvSpPr>
        <p:spPr/>
        <p:txBody>
          <a:bodyPr/>
          <a:lstStyle/>
          <a:p>
            <a:pPr>
              <a:defRPr/>
            </a:pPr>
            <a:fld id="{2ABC4384-579C-4234-9ED2-B8A29BAEE50E}" type="datetime1">
              <a:rPr lang="ja-JP" altLang="en-US" sz="1200" smtClean="0">
                <a:solidFill>
                  <a:prstClr val="black">
                    <a:tint val="75000"/>
                  </a:prstClr>
                </a:solidFill>
                <a:latin typeface="Meiryo UI" panose="020B0604030504040204" pitchFamily="50" charset="-128"/>
                <a:ea typeface="Meiryo UI" panose="020B0604030504040204" pitchFamily="50" charset="-128"/>
              </a:rPr>
              <a:pPr>
                <a:defRPr/>
              </a:pPr>
              <a:t>2025/4/23</a:t>
            </a:fld>
            <a:endParaRPr lang="ja-JP" altLang="en-US" sz="1200">
              <a:solidFill>
                <a:prstClr val="black">
                  <a:tint val="75000"/>
                </a:prstClr>
              </a:solidFill>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8BF7C168-81D2-D6D8-A1F4-BFD4D59BC5B6}"/>
              </a:ext>
            </a:extLst>
          </p:cNvPr>
          <p:cNvSpPr>
            <a:spLocks noGrp="1"/>
          </p:cNvSpPr>
          <p:nvPr>
            <p:ph type="ftr" sz="quarter" idx="11"/>
          </p:nvPr>
        </p:nvSpPr>
        <p:spPr/>
        <p:txBody>
          <a:bodyPr/>
          <a:lstStyle/>
          <a:p>
            <a:pPr algn="ctr">
              <a:defRPr/>
            </a:pPr>
            <a:endParaRPr lang="ja-JP" altLang="en-US" sz="1200">
              <a:solidFill>
                <a:prstClr val="black">
                  <a:tint val="75000"/>
                </a:prstClr>
              </a:solidFill>
              <a:latin typeface="メイリオ"/>
            </a:endParaRPr>
          </a:p>
        </p:txBody>
      </p:sp>
      <p:sp>
        <p:nvSpPr>
          <p:cNvPr id="6" name="スライド番号プレースホルダー 5">
            <a:extLst>
              <a:ext uri="{FF2B5EF4-FFF2-40B4-BE49-F238E27FC236}">
                <a16:creationId xmlns:a16="http://schemas.microsoft.com/office/drawing/2014/main" id="{7842BB6D-5D46-9124-CA3A-80D8B8C7AD62}"/>
              </a:ext>
            </a:extLst>
          </p:cNvPr>
          <p:cNvSpPr>
            <a:spLocks noGrp="1"/>
          </p:cNvSpPr>
          <p:nvPr>
            <p:ph type="sldNum" sz="quarter" idx="12"/>
          </p:nvPr>
        </p:nvSpPr>
        <p:spPr/>
        <p:txBody>
          <a:bodyPr/>
          <a:lstStyle/>
          <a:p>
            <a:pPr algn="r">
              <a:defRPr/>
            </a:pPr>
            <a:fld id="{F0667B14-5BB0-4E6E-908C-537B2CCDB918}" type="slidenum">
              <a:rPr kumimoji="1" lang="en-US" altLang="ja-JP" smtClean="0">
                <a:solidFill>
                  <a:prstClr val="black"/>
                </a:solidFill>
                <a:latin typeface="Meiryo UI" panose="020B0604030504040204" pitchFamily="50" charset="-128"/>
                <a:ea typeface="Meiryo UI" panose="020B0604030504040204" pitchFamily="50" charset="-128"/>
              </a:rPr>
              <a:pPr algn="r">
                <a:defRPr/>
              </a:pPr>
              <a:t>‹#›</a:t>
            </a:fld>
            <a:endParaRPr kumimoji="1"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9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Basic（essay）">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C145B5D5-4B5E-6D2D-BAD5-72DE5A197CE1}"/>
              </a:ext>
            </a:extLst>
          </p:cNvPr>
          <p:cNvSpPr>
            <a:spLocks noGrp="1"/>
          </p:cNvSpPr>
          <p:nvPr>
            <p:ph type="body" sz="quarter" idx="24" hasCustomPrompt="1"/>
          </p:nvPr>
        </p:nvSpPr>
        <p:spPr>
          <a:xfrm>
            <a:off x="436777" y="3378481"/>
            <a:ext cx="11305845" cy="279551"/>
          </a:xfrm>
          <a:noFill/>
        </p:spPr>
        <p:txBody>
          <a:bodyPr vert="horz" wrap="square" lIns="72000" tIns="72000" rIns="72000" bIns="36000" rtlCol="0">
            <a:spAutoFit/>
          </a:bodyPr>
          <a:lstStyle>
            <a:lvl1pPr marL="0" indent="0">
              <a:buFont typeface="Arial" panose="020B0604020202020204" pitchFamily="34" charset="0"/>
              <a:buNone/>
              <a:defRPr lang="ja-JP" altLang="en-US" sz="1108" b="1" smtClean="0">
                <a:latin typeface="Meiryo UI" panose="020B0604030504040204" pitchFamily="50" charset="-128"/>
                <a:ea typeface="Meiryo UI" panose="020B0604030504040204" pitchFamily="50" charset="-128"/>
              </a:defRPr>
            </a:lvl1pPr>
            <a:lvl2pPr>
              <a:defRPr lang="ja-JP" altLang="en-US" sz="1108" smtClean="0">
                <a:latin typeface="+mn-ea"/>
                <a:ea typeface="+mn-ea"/>
              </a:defRPr>
            </a:lvl2pPr>
            <a:lvl3pPr>
              <a:defRPr lang="ja-JP" altLang="en-US" sz="1108" smtClean="0">
                <a:latin typeface="+mn-ea"/>
                <a:ea typeface="+mn-ea"/>
              </a:defRPr>
            </a:lvl3pPr>
            <a:lvl4pPr>
              <a:defRPr lang="ja-JP" altLang="en-US" sz="1108" smtClean="0">
                <a:latin typeface="+mn-ea"/>
                <a:ea typeface="+mn-ea"/>
              </a:defRPr>
            </a:lvl4pPr>
            <a:lvl5pPr>
              <a:defRPr lang="ja-JP" altLang="en-US" sz="1108">
                <a:latin typeface="+mn-ea"/>
                <a:ea typeface="+mn-ea"/>
              </a:defRPr>
            </a:lvl5pPr>
          </a:lstStyle>
          <a:p>
            <a:pPr lvl="0"/>
            <a:r>
              <a:rPr kumimoji="1" lang="ja-JP" altLang="en-US"/>
              <a:t>強調箇所は太字</a:t>
            </a:r>
            <a:endParaRPr kumimoji="1" lang="en-US" altLang="ja-JP"/>
          </a:p>
        </p:txBody>
      </p:sp>
      <p:sp>
        <p:nvSpPr>
          <p:cNvPr id="10" name="テキスト プレースホルダー 9">
            <a:extLst>
              <a:ext uri="{FF2B5EF4-FFF2-40B4-BE49-F238E27FC236}">
                <a16:creationId xmlns:a16="http://schemas.microsoft.com/office/drawing/2014/main" id="{7C26272D-E711-7BDA-C6B1-F6E5FC5BB955}"/>
              </a:ext>
            </a:extLst>
          </p:cNvPr>
          <p:cNvSpPr>
            <a:spLocks noGrp="1"/>
          </p:cNvSpPr>
          <p:nvPr>
            <p:ph type="body" sz="quarter" idx="23" hasCustomPrompt="1"/>
          </p:nvPr>
        </p:nvSpPr>
        <p:spPr>
          <a:xfrm>
            <a:off x="437663" y="1808205"/>
            <a:ext cx="11304954" cy="1452591"/>
          </a:xfrm>
          <a:noFill/>
        </p:spPr>
        <p:txBody>
          <a:bodyPr vert="horz" wrap="square" lIns="72000" tIns="72000" rIns="72000" bIns="36000" rtlCol="0">
            <a:noAutofit/>
          </a:bodyPr>
          <a:lstStyle>
            <a:lvl1pPr marL="0" indent="0">
              <a:buNone/>
              <a:defRPr lang="ja-JP" altLang="en-US" sz="1477" dirty="0" smtClean="0">
                <a:latin typeface="Meiryo UI" panose="020B0604030504040204" pitchFamily="50" charset="-128"/>
                <a:ea typeface="Meiryo UI" panose="020B0604030504040204" pitchFamily="50" charset="-128"/>
              </a:defRPr>
            </a:lvl1pPr>
            <a:lvl2pPr>
              <a:defRPr lang="ja-JP" altLang="en-US" sz="1108" dirty="0" smtClean="0">
                <a:latin typeface="+mj-ea"/>
                <a:ea typeface="+mj-ea"/>
              </a:defRPr>
            </a:lvl2pPr>
            <a:lvl3pPr>
              <a:defRPr lang="ja-JP" altLang="en-US" sz="1108" dirty="0" smtClean="0">
                <a:latin typeface="+mj-ea"/>
                <a:ea typeface="+mj-ea"/>
              </a:defRPr>
            </a:lvl3pPr>
            <a:lvl4pPr>
              <a:defRPr lang="ja-JP" altLang="en-US" sz="1108" dirty="0" smtClean="0">
                <a:latin typeface="+mj-ea"/>
                <a:ea typeface="+mj-ea"/>
              </a:defRPr>
            </a:lvl4pPr>
            <a:lvl5pPr>
              <a:defRPr lang="ja-JP" altLang="en-US" sz="1108" dirty="0">
                <a:latin typeface="+mj-ea"/>
                <a:ea typeface="+mj-ea"/>
              </a:defRPr>
            </a:lvl5pPr>
          </a:lstStyle>
          <a:p>
            <a:pPr marL="316538" marR="0" lvl="0" indent="-316538" algn="l" defTabSz="844104" rtl="0" eaLnBrk="1" fontAlgn="auto" latinLnBrk="0" hangingPunct="1">
              <a:lnSpc>
                <a:spcPct val="130000"/>
              </a:lnSpc>
              <a:spcBef>
                <a:spcPts val="554"/>
              </a:spcBef>
              <a:spcAft>
                <a:spcPts val="554"/>
              </a:spcAft>
              <a:buClr>
                <a:srgbClr val="002060"/>
              </a:buClr>
              <a:buSzTx/>
              <a:tabLst/>
              <a:defRPr/>
            </a:pPr>
            <a:r>
              <a:rPr kumimoji="1" lang="ja-JP" altLang="en-US"/>
              <a:t>本文：</a:t>
            </a:r>
            <a:r>
              <a:rPr kumimoji="1" lang="en-US" altLang="ja-JP"/>
              <a:t>40</a:t>
            </a:r>
            <a:r>
              <a:rPr kumimoji="1" lang="ja-JP" altLang="en-US"/>
              <a:t>字以内 </a:t>
            </a:r>
            <a:r>
              <a:rPr kumimoji="1" lang="en-US" altLang="ja-JP"/>
              <a:t>16pt /</a:t>
            </a:r>
            <a:r>
              <a:rPr kumimoji="1" lang="ja-JP" altLang="en-US"/>
              <a:t>プレゼン用 </a:t>
            </a:r>
            <a:r>
              <a:rPr kumimoji="1" lang="en-US" altLang="ja-JP"/>
              <a:t>16pt</a:t>
            </a:r>
            <a:r>
              <a:rPr kumimoji="1" lang="ja-JP" altLang="en-US"/>
              <a:t>　詳細はこの大きさで記載　</a:t>
            </a:r>
            <a:endParaRPr kumimoji="1" lang="en-US" altLang="ja-JP"/>
          </a:p>
        </p:txBody>
      </p:sp>
      <p:sp>
        <p:nvSpPr>
          <p:cNvPr id="45" name="スライド番号プレースホルダー 4">
            <a:extLst>
              <a:ext uri="{FF2B5EF4-FFF2-40B4-BE49-F238E27FC236}">
                <a16:creationId xmlns:a16="http://schemas.microsoft.com/office/drawing/2014/main" id="{7F8B39E5-E5C4-1549-647B-B2CE8575CB0A}"/>
              </a:ext>
            </a:extLst>
          </p:cNvPr>
          <p:cNvSpPr>
            <a:spLocks noGrp="1"/>
          </p:cNvSpPr>
          <p:nvPr>
            <p:ph type="sldNum" sz="quarter" idx="12"/>
          </p:nvPr>
        </p:nvSpPr>
        <p:spPr>
          <a:xfrm>
            <a:off x="11669170" y="6433200"/>
            <a:ext cx="522831" cy="424800"/>
          </a:xfrm>
          <a:prstGeom prst="rect">
            <a:avLst/>
          </a:prstGeom>
          <a:noFill/>
        </p:spPr>
        <p:txBody>
          <a:bodyPr lIns="0" tIns="0" rIns="144000" bIns="144000"/>
          <a:lstStyle>
            <a:lvl1pPr algn="r">
              <a:defRPr sz="1292" b="0" i="0">
                <a:solidFill>
                  <a:schemeClr val="tx1"/>
                </a:solidFill>
                <a:latin typeface="Meiryo UI" panose="020B0604030504040204" pitchFamily="50" charset="-128"/>
                <a:ea typeface="Meiryo UI" panose="020B0604030504040204" pitchFamily="50" charset="-128"/>
                <a:cs typeface="Arial" panose="020B0604020202020204" pitchFamily="34" charset="0"/>
              </a:defRPr>
            </a:lvl1pPr>
          </a:lstStyle>
          <a:p>
            <a:fld id="{D9550142-B990-490A-A107-ED7302A7FD52}" type="slidenum">
              <a:rPr lang="en-US" altLang="ja-JP" smtClean="0"/>
              <a:pPr/>
              <a:t>‹#›</a:t>
            </a:fld>
            <a:endParaRPr lang="en-US"/>
          </a:p>
        </p:txBody>
      </p:sp>
      <p:sp>
        <p:nvSpPr>
          <p:cNvPr id="50" name="タイトル 1">
            <a:extLst>
              <a:ext uri="{FF2B5EF4-FFF2-40B4-BE49-F238E27FC236}">
                <a16:creationId xmlns:a16="http://schemas.microsoft.com/office/drawing/2014/main" id="{CA219888-D0B6-F250-7902-1434DE0CF405}"/>
              </a:ext>
            </a:extLst>
          </p:cNvPr>
          <p:cNvSpPr>
            <a:spLocks noGrp="1"/>
          </p:cNvSpPr>
          <p:nvPr>
            <p:ph type="title" hasCustomPrompt="1"/>
          </p:nvPr>
        </p:nvSpPr>
        <p:spPr>
          <a:xfrm>
            <a:off x="443074" y="442505"/>
            <a:ext cx="11305842" cy="433196"/>
          </a:xfrm>
          <a:prstGeom prst="rect">
            <a:avLst/>
          </a:prstGeom>
        </p:spPr>
        <p:txBody>
          <a:bodyPr wrap="square">
            <a:spAutoFit/>
          </a:bodyPr>
          <a:lstStyle>
            <a:lvl1pPr algn="l">
              <a:defRPr lang="ja-JP" altLang="en-US" sz="2215" b="1" i="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スライドタイトル：</a:t>
            </a:r>
            <a:r>
              <a:rPr kumimoji="1" lang="en-US" altLang="ja-JP"/>
              <a:t>13</a:t>
            </a:r>
            <a:r>
              <a:rPr kumimoji="1" lang="ja-JP" altLang="en-US"/>
              <a:t>字以内 </a:t>
            </a:r>
            <a:r>
              <a:rPr kumimoji="1" lang="en-US" altLang="ja-JP"/>
              <a:t>32pt</a:t>
            </a:r>
            <a:endParaRPr kumimoji="1" lang="ja-JP" altLang="en-US"/>
          </a:p>
        </p:txBody>
      </p:sp>
      <p:sp>
        <p:nvSpPr>
          <p:cNvPr id="51" name="テキスト プレースホルダー 9">
            <a:extLst>
              <a:ext uri="{FF2B5EF4-FFF2-40B4-BE49-F238E27FC236}">
                <a16:creationId xmlns:a16="http://schemas.microsoft.com/office/drawing/2014/main" id="{4894F5FE-60A5-361A-5A8D-0D265407E8DD}"/>
              </a:ext>
            </a:extLst>
          </p:cNvPr>
          <p:cNvSpPr>
            <a:spLocks noGrp="1"/>
          </p:cNvSpPr>
          <p:nvPr>
            <p:ph type="body" sz="quarter" idx="13" hasCustomPrompt="1"/>
          </p:nvPr>
        </p:nvSpPr>
        <p:spPr>
          <a:xfrm>
            <a:off x="443071" y="6502787"/>
            <a:ext cx="9880617" cy="113557"/>
          </a:xfrm>
          <a:noFill/>
        </p:spPr>
        <p:txBody>
          <a:bodyPr wrap="square" lIns="0" tIns="0" rIns="0" bIns="0" anchor="ctr">
            <a:spAutoFit/>
          </a:bodyPr>
          <a:lstStyle>
            <a:lvl1pPr marL="0" indent="0">
              <a:spcBef>
                <a:spcPts val="0"/>
              </a:spcBef>
              <a:spcAft>
                <a:spcPts val="0"/>
              </a:spcAft>
              <a:buFont typeface="Arial" panose="020B0604020202020204" pitchFamily="34" charset="0"/>
              <a:buNone/>
              <a:defRPr sz="738" b="0" i="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出典先：</a:t>
            </a:r>
            <a:r>
              <a:rPr kumimoji="1" lang="en-US" altLang="ja-JP"/>
              <a:t>8pt</a:t>
            </a:r>
          </a:p>
        </p:txBody>
      </p:sp>
      <p:pic>
        <p:nvPicPr>
          <p:cNvPr id="2" name="図 1" descr="図形 が含まれている画像&#10;&#10;自動的に生成された説明">
            <a:extLst>
              <a:ext uri="{FF2B5EF4-FFF2-40B4-BE49-F238E27FC236}">
                <a16:creationId xmlns:a16="http://schemas.microsoft.com/office/drawing/2014/main" id="{01092CD6-290C-18A9-7C62-6C49FBE9228A}"/>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94693"/>
          <a:stretch/>
        </p:blipFill>
        <p:spPr>
          <a:xfrm>
            <a:off x="-4452" y="-1"/>
            <a:ext cx="12192000" cy="489049"/>
          </a:xfrm>
          <a:prstGeom prst="rect">
            <a:avLst/>
          </a:prstGeom>
          <a:noFill/>
        </p:spPr>
      </p:pic>
      <p:sp>
        <p:nvSpPr>
          <p:cNvPr id="4" name="テキスト プレースホルダー 11">
            <a:extLst>
              <a:ext uri="{FF2B5EF4-FFF2-40B4-BE49-F238E27FC236}">
                <a16:creationId xmlns:a16="http://schemas.microsoft.com/office/drawing/2014/main" id="{D2B5FD86-414F-BAEA-16B6-CE9D47892388}"/>
              </a:ext>
            </a:extLst>
          </p:cNvPr>
          <p:cNvSpPr>
            <a:spLocks noGrp="1"/>
          </p:cNvSpPr>
          <p:nvPr>
            <p:ph type="body" sz="quarter" idx="25" hasCustomPrompt="1"/>
          </p:nvPr>
        </p:nvSpPr>
        <p:spPr>
          <a:xfrm>
            <a:off x="430309" y="1107378"/>
            <a:ext cx="5316922" cy="440996"/>
          </a:xfrm>
          <a:solidFill>
            <a:schemeClr val="accent1"/>
          </a:solidFill>
        </p:spPr>
        <p:txBody>
          <a:bodyPr vert="horz" wrap="square" lIns="108000" tIns="108000" rIns="108000" bIns="72000" rtlCol="0">
            <a:spAutoFit/>
          </a:bodyPr>
          <a:lstStyle>
            <a:lvl1pPr marL="0" indent="0">
              <a:buNone/>
              <a:defRPr lang="ja-JP" altLang="en-US" sz="1477" b="1" dirty="0" smtClean="0">
                <a:solidFill>
                  <a:schemeClr val="bg1"/>
                </a:solidFill>
                <a:latin typeface="Meiryo UI" panose="020B0604030504040204" pitchFamily="50" charset="-128"/>
                <a:ea typeface="Meiryo UI" panose="020B0604030504040204" pitchFamily="50" charset="-128"/>
              </a:defRPr>
            </a:lvl1pPr>
            <a:lvl2pPr>
              <a:defRPr lang="ja-JP" altLang="en-US" dirty="0" smtClean="0">
                <a:solidFill>
                  <a:schemeClr val="bg1"/>
                </a:solidFill>
              </a:defRPr>
            </a:lvl2pPr>
            <a:lvl3pPr>
              <a:defRPr lang="ja-JP" altLang="en-US" dirty="0" smtClean="0">
                <a:solidFill>
                  <a:schemeClr val="bg1"/>
                </a:solidFill>
              </a:defRPr>
            </a:lvl3pPr>
            <a:lvl4pPr>
              <a:defRPr lang="ja-JP" altLang="en-US" dirty="0" smtClean="0">
                <a:solidFill>
                  <a:schemeClr val="bg1"/>
                </a:solidFill>
              </a:defRPr>
            </a:lvl4pPr>
            <a:lvl5pPr>
              <a:defRPr lang="ja-JP" altLang="en-US" dirty="0">
                <a:solidFill>
                  <a:schemeClr val="bg1"/>
                </a:solidFill>
              </a:defRPr>
            </a:lvl5pPr>
          </a:lstStyle>
          <a:p>
            <a:pPr marL="316538" marR="0" lvl="0" indent="-316538" algn="l" defTabSz="844104" rtl="0" eaLnBrk="1" fontAlgn="auto" latinLnBrk="0" hangingPunct="1">
              <a:lnSpc>
                <a:spcPct val="130000"/>
              </a:lnSpc>
              <a:spcBef>
                <a:spcPts val="554"/>
              </a:spcBef>
              <a:spcAft>
                <a:spcPts val="554"/>
              </a:spcAft>
              <a:buClr>
                <a:srgbClr val="002060"/>
              </a:buClr>
              <a:buSzTx/>
              <a:tabLst/>
              <a:defRPr/>
            </a:pPr>
            <a:r>
              <a:rPr kumimoji="1" lang="ja-JP" altLang="en-US"/>
              <a:t>見出し：</a:t>
            </a:r>
            <a:r>
              <a:rPr kumimoji="1" lang="en-US" altLang="ja-JP"/>
              <a:t>13</a:t>
            </a:r>
            <a:r>
              <a:rPr kumimoji="1" lang="ja-JP" altLang="en-US"/>
              <a:t>字以内 </a:t>
            </a:r>
            <a:r>
              <a:rPr kumimoji="1" lang="en-US" altLang="ja-JP"/>
              <a:t>16pt /</a:t>
            </a:r>
            <a:r>
              <a:rPr kumimoji="1" lang="ja-JP" altLang="en-US"/>
              <a:t>プレゼン用 </a:t>
            </a:r>
            <a:r>
              <a:rPr kumimoji="1" lang="en-US" altLang="ja-JP"/>
              <a:t>20pt</a:t>
            </a:r>
            <a:r>
              <a:rPr kumimoji="1" lang="ja-JP" altLang="en-US"/>
              <a:t>　</a:t>
            </a:r>
          </a:p>
        </p:txBody>
      </p:sp>
    </p:spTree>
    <p:extLst>
      <p:ext uri="{BB962C8B-B14F-4D97-AF65-F5344CB8AC3E}">
        <p14:creationId xmlns:p14="http://schemas.microsoft.com/office/powerpoint/2010/main" val="2547963461"/>
      </p:ext>
    </p:extLst>
  </p:cSld>
  <p:clrMapOvr>
    <a:masterClrMapping/>
  </p:clrMapOvr>
  <p:extLst>
    <p:ext uri="{DCECCB84-F9BA-43D5-87BE-67443E8EF086}">
      <p15:sldGuideLst xmlns:p15="http://schemas.microsoft.com/office/powerpoint/2012/main">
        <p15:guide id="1" orient="horz" pos="232">
          <p15:clr>
            <a:srgbClr val="FBAE40"/>
          </p15:clr>
        </p15:guide>
        <p15:guide id="7" pos="202">
          <p15:clr>
            <a:srgbClr val="FBAE40"/>
          </p15:clr>
        </p15:guide>
        <p15:guide id="10" pos="6007">
          <p15:clr>
            <a:srgbClr val="FBAE40"/>
          </p15:clr>
        </p15:guide>
        <p15:guide id="13" orient="horz" pos="4050">
          <p15:clr>
            <a:srgbClr val="FBAE40"/>
          </p15:clr>
        </p15:guide>
        <p15:guide id="14"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43078" y="343154"/>
            <a:ext cx="11431385" cy="58477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43078" y="1340773"/>
            <a:ext cx="11431385" cy="2067847"/>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endParaRPr kumimoji="1" lang="en-US" altLang="ja-JP"/>
          </a:p>
          <a:p>
            <a:pPr lvl="3"/>
            <a:r>
              <a:rPr kumimoji="1" lang="ja-JP" altLang="en-US"/>
              <a:t>第４レベル</a:t>
            </a:r>
            <a:endParaRPr kumimoji="1" lang="en-US" altLang="ja-JP"/>
          </a:p>
          <a:p>
            <a:pPr lvl="4"/>
            <a:r>
              <a:rPr kumimoji="1" lang="ja-JP" altLang="en-US"/>
              <a:t>第５レベル</a:t>
            </a:r>
            <a:endParaRPr kumimoji="1" lang="en-US" altLang="ja-JP"/>
          </a:p>
        </p:txBody>
      </p:sp>
      <p:sp>
        <p:nvSpPr>
          <p:cNvPr id="8" name="スライド番号プレースホルダー 4">
            <a:extLst>
              <a:ext uri="{FF2B5EF4-FFF2-40B4-BE49-F238E27FC236}">
                <a16:creationId xmlns:a16="http://schemas.microsoft.com/office/drawing/2014/main" id="{162C5DDE-FFB5-076B-4D7A-92D4A63EFFE7}"/>
              </a:ext>
            </a:extLst>
          </p:cNvPr>
          <p:cNvSpPr>
            <a:spLocks noGrp="1"/>
          </p:cNvSpPr>
          <p:nvPr>
            <p:ph type="sldNum" sz="quarter" idx="4"/>
          </p:nvPr>
        </p:nvSpPr>
        <p:spPr>
          <a:xfrm>
            <a:off x="11668515" y="6429024"/>
            <a:ext cx="523489" cy="424800"/>
          </a:xfrm>
          <a:prstGeom prst="rect">
            <a:avLst/>
          </a:prstGeom>
          <a:solidFill>
            <a:schemeClr val="accent5"/>
          </a:solidFill>
          <a:ln w="9525">
            <a:noFill/>
            <a:miter lim="800000"/>
            <a:headEnd/>
            <a:tailEnd/>
          </a:ln>
          <a:effectLst/>
        </p:spPr>
        <p:txBody>
          <a:bodyPr wrap="none" rtlCol="0" anchor="ctr"/>
          <a:lstStyle>
            <a:lvl1pPr algn="ctr">
              <a:defRPr kumimoji="0" lang="ja-JP" altLang="en-US" sz="1400" b="0" i="0" smtClean="0">
                <a:solidFill>
                  <a:schemeClr val="bg1"/>
                </a:solidFill>
                <a:latin typeface="メイリオ" panose="020B0604030504040204" pitchFamily="50" charset="-128"/>
                <a:ea typeface="メイリオ" panose="020B0604030504040204" pitchFamily="50" charset="-128"/>
              </a:defRPr>
            </a:lvl1pPr>
          </a:lstStyle>
          <a:p>
            <a:fld id="{D9550142-B990-490A-A107-ED7302A7FD52}" type="slidenum">
              <a:rPr lang="en-US" altLang="ja-JP" smtClean="0"/>
              <a:pPr/>
              <a:t>‹#›</a:t>
            </a:fld>
            <a:endParaRPr lang="en-US" altLang="ja-JP"/>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76" r:id="rId3"/>
    <p:sldLayoutId id="2147483681" r:id="rId4"/>
    <p:sldLayoutId id="2147483697" r:id="rId5"/>
    <p:sldLayoutId id="2147483698" r:id="rId6"/>
    <p:sldLayoutId id="2147483699" r:id="rId7"/>
  </p:sldLayoutIdLst>
  <p:hf hdr="0" ftr="0" dt="0"/>
  <p:txStyles>
    <p:titleStyle>
      <a:lvl1pPr algn="l" defTabSz="914423" rtl="0" eaLnBrk="1" latinLnBrk="0" hangingPunct="1">
        <a:spcBef>
          <a:spcPct val="0"/>
        </a:spcBef>
        <a:buNone/>
        <a:defRPr kumimoji="1"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914423" rtl="0" eaLnBrk="1" latinLnBrk="0" hangingPunct="1">
        <a:spcBef>
          <a:spcPts val="600"/>
        </a:spcBef>
        <a:spcAft>
          <a:spcPts val="600"/>
        </a:spcAft>
        <a:buClr>
          <a:srgbClr val="002060"/>
        </a:buClr>
        <a:buFont typeface="Arial" panose="020B0604020202020204" pitchFamily="34" charset="0"/>
        <a:buNone/>
        <a:defRPr kumimoji="1" sz="2000" b="0" i="0" kern="1200">
          <a:solidFill>
            <a:schemeClr val="tx1"/>
          </a:solidFill>
          <a:latin typeface="+mj-ea"/>
          <a:ea typeface="+mj-ea"/>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chart" Target="../charts/chart1.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578229-9555-E4E6-82DA-3C2A2545D27D}"/>
              </a:ext>
            </a:extLst>
          </p:cNvPr>
          <p:cNvSpPr>
            <a:spLocks noGrp="1"/>
          </p:cNvSpPr>
          <p:nvPr>
            <p:ph type="ctrTitle"/>
          </p:nvPr>
        </p:nvSpPr>
        <p:spPr>
          <a:xfrm>
            <a:off x="456094" y="2656295"/>
            <a:ext cx="11305846" cy="935810"/>
          </a:xfrm>
        </p:spPr>
        <p:txBody>
          <a:bodyPr/>
          <a:lstStyle/>
          <a:p>
            <a:r>
              <a:rPr kumimoji="1" lang="ja-JP" altLang="en-US" dirty="0"/>
              <a:t>米国関税の影響概観</a:t>
            </a:r>
          </a:p>
        </p:txBody>
      </p:sp>
    </p:spTree>
    <p:extLst>
      <p:ext uri="{BB962C8B-B14F-4D97-AF65-F5344CB8AC3E}">
        <p14:creationId xmlns:p14="http://schemas.microsoft.com/office/powerpoint/2010/main" val="28373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プレースホルダー 4">
            <a:extLst>
              <a:ext uri="{FF2B5EF4-FFF2-40B4-BE49-F238E27FC236}">
                <a16:creationId xmlns:a16="http://schemas.microsoft.com/office/drawing/2014/main" id="{900AE54B-C312-9312-8EEA-6065A27378E9}"/>
              </a:ext>
            </a:extLst>
          </p:cNvPr>
          <p:cNvSpPr txBox="1">
            <a:spLocks/>
          </p:cNvSpPr>
          <p:nvPr/>
        </p:nvSpPr>
        <p:spPr>
          <a:xfrm>
            <a:off x="-71879" y="6513102"/>
            <a:ext cx="8323076" cy="335646"/>
          </a:xfrm>
          <a:prstGeom prst="rect">
            <a:avLst/>
          </a:prstGeom>
          <a:noFill/>
          <a:ln>
            <a:noFill/>
          </a:ln>
        </p:spPr>
        <p:txBody>
          <a:bodyPr vert="horz" wrap="square" lIns="216000" tIns="108000" rIns="216000" bIns="72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ja-JP" altLang="en-US"/>
              <a:t>＊米国輸入統計、日本→米国、</a:t>
            </a:r>
            <a:r>
              <a:rPr lang="en-US" altLang="ja-JP"/>
              <a:t>90</a:t>
            </a:r>
            <a:r>
              <a:rPr lang="ja-JP" altLang="en-US"/>
              <a:t>類の</a:t>
            </a:r>
            <a:r>
              <a:rPr lang="en-US" altLang="ja-JP"/>
              <a:t>4</a:t>
            </a:r>
            <a:r>
              <a:rPr lang="ja-JP" altLang="en-US"/>
              <a:t>桁を用い経産省作成。１億ドル未満のものはその他にまとめ。ラベルも</a:t>
            </a:r>
            <a:r>
              <a:rPr lang="en-US" altLang="ja-JP"/>
              <a:t>4</a:t>
            </a:r>
            <a:r>
              <a:rPr lang="ja-JP" altLang="en-US"/>
              <a:t>桁ベース。細分で貿易額が多いものを例示。</a:t>
            </a:r>
            <a:endParaRPr lang="en-US" altLang="ja-JP"/>
          </a:p>
        </p:txBody>
      </p:sp>
      <p:grpSp>
        <p:nvGrpSpPr>
          <p:cNvPr id="65" name="グループ化 64">
            <a:extLst>
              <a:ext uri="{FF2B5EF4-FFF2-40B4-BE49-F238E27FC236}">
                <a16:creationId xmlns:a16="http://schemas.microsoft.com/office/drawing/2014/main" id="{D89AF2B0-8790-D686-BE99-FB135B7A8787}"/>
              </a:ext>
            </a:extLst>
          </p:cNvPr>
          <p:cNvGrpSpPr/>
          <p:nvPr/>
        </p:nvGrpSpPr>
        <p:grpSpPr>
          <a:xfrm>
            <a:off x="84442" y="1443600"/>
            <a:ext cx="5342551" cy="4597676"/>
            <a:chOff x="84442" y="1443600"/>
            <a:chExt cx="5342551" cy="4597676"/>
          </a:xfrm>
        </p:grpSpPr>
        <p:pic>
          <p:nvPicPr>
            <p:cNvPr id="60" name="図 59">
              <a:extLst>
                <a:ext uri="{FF2B5EF4-FFF2-40B4-BE49-F238E27FC236}">
                  <a16:creationId xmlns:a16="http://schemas.microsoft.com/office/drawing/2014/main" id="{F1942953-CB5E-2990-ECC1-D5427A6D133C}"/>
                </a:ext>
              </a:extLst>
            </p:cNvPr>
            <p:cNvPicPr>
              <a:picLocks noChangeAspect="1"/>
            </p:cNvPicPr>
            <p:nvPr/>
          </p:nvPicPr>
          <p:blipFill>
            <a:blip r:embed="rId3"/>
            <a:stretch>
              <a:fillRect/>
            </a:stretch>
          </p:blipFill>
          <p:spPr>
            <a:xfrm>
              <a:off x="714377" y="1899488"/>
              <a:ext cx="4712616" cy="4035902"/>
            </a:xfrm>
            <a:prstGeom prst="rect">
              <a:avLst/>
            </a:prstGeom>
          </p:spPr>
        </p:pic>
        <p:grpSp>
          <p:nvGrpSpPr>
            <p:cNvPr id="39" name="グループ化 38">
              <a:extLst>
                <a:ext uri="{FF2B5EF4-FFF2-40B4-BE49-F238E27FC236}">
                  <a16:creationId xmlns:a16="http://schemas.microsoft.com/office/drawing/2014/main" id="{D046A07D-3E98-B168-CECB-B17490AF69C5}"/>
                </a:ext>
              </a:extLst>
            </p:cNvPr>
            <p:cNvGrpSpPr/>
            <p:nvPr/>
          </p:nvGrpSpPr>
          <p:grpSpPr>
            <a:xfrm>
              <a:off x="84442" y="1443600"/>
              <a:ext cx="5070319" cy="4597676"/>
              <a:chOff x="84442" y="1443600"/>
              <a:chExt cx="5070319" cy="4597676"/>
            </a:xfrm>
          </p:grpSpPr>
          <p:grpSp>
            <p:nvGrpSpPr>
              <p:cNvPr id="40" name="グループ化 39">
                <a:extLst>
                  <a:ext uri="{FF2B5EF4-FFF2-40B4-BE49-F238E27FC236}">
                    <a16:creationId xmlns:a16="http://schemas.microsoft.com/office/drawing/2014/main" id="{06F796C3-8A7C-F1DE-CD8C-4560A623CCD7}"/>
                  </a:ext>
                </a:extLst>
              </p:cNvPr>
              <p:cNvGrpSpPr/>
              <p:nvPr/>
            </p:nvGrpSpPr>
            <p:grpSpPr>
              <a:xfrm>
                <a:off x="2394320" y="3196596"/>
                <a:ext cx="1357285" cy="1372745"/>
                <a:chOff x="4217803" y="2709886"/>
                <a:chExt cx="1470392" cy="1487140"/>
              </a:xfrm>
            </p:grpSpPr>
            <p:sp>
              <p:nvSpPr>
                <p:cNvPr id="58" name="楕円 57">
                  <a:extLst>
                    <a:ext uri="{FF2B5EF4-FFF2-40B4-BE49-F238E27FC236}">
                      <a16:creationId xmlns:a16="http://schemas.microsoft.com/office/drawing/2014/main" id="{7A4F2383-BFC3-80C4-EDC4-44FCA4AB3F3F}"/>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59" name="テキスト ボックス 58">
                  <a:extLst>
                    <a:ext uri="{FF2B5EF4-FFF2-40B4-BE49-F238E27FC236}">
                      <a16:creationId xmlns:a16="http://schemas.microsoft.com/office/drawing/2014/main" id="{4C410CD3-7E3F-972C-CA69-7FEC69B90D17}"/>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41" name="テキスト ボックス 40">
                <a:extLst>
                  <a:ext uri="{FF2B5EF4-FFF2-40B4-BE49-F238E27FC236}">
                    <a16:creationId xmlns:a16="http://schemas.microsoft.com/office/drawing/2014/main" id="{203EA445-F325-2FBC-2ADE-AA652A8CE888}"/>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2" name="テキスト ボックス 41">
                <a:extLst>
                  <a:ext uri="{FF2B5EF4-FFF2-40B4-BE49-F238E27FC236}">
                    <a16:creationId xmlns:a16="http://schemas.microsoft.com/office/drawing/2014/main" id="{EC68253A-E32E-F72E-F3C0-5DA9D766D9C2}"/>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3" name="テキスト ボックス 42">
                <a:extLst>
                  <a:ext uri="{FF2B5EF4-FFF2-40B4-BE49-F238E27FC236}">
                    <a16:creationId xmlns:a16="http://schemas.microsoft.com/office/drawing/2014/main" id="{8594C53B-1916-2E30-22A6-E26241095805}"/>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4" name="テキスト ボックス 43">
                <a:extLst>
                  <a:ext uri="{FF2B5EF4-FFF2-40B4-BE49-F238E27FC236}">
                    <a16:creationId xmlns:a16="http://schemas.microsoft.com/office/drawing/2014/main" id="{2C29CF17-E353-ECA9-5CEA-9DA1F5D0B978}"/>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5" name="テキスト ボックス 44">
                <a:extLst>
                  <a:ext uri="{FF2B5EF4-FFF2-40B4-BE49-F238E27FC236}">
                    <a16:creationId xmlns:a16="http://schemas.microsoft.com/office/drawing/2014/main" id="{23E8C491-00AE-85C6-52AE-639FBCB855DC}"/>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6" name="テキスト ボックス 45">
                <a:extLst>
                  <a:ext uri="{FF2B5EF4-FFF2-40B4-BE49-F238E27FC236}">
                    <a16:creationId xmlns:a16="http://schemas.microsoft.com/office/drawing/2014/main" id="{BA7CA3D1-71A0-CE5A-B537-2AC778466844}"/>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8" name="テキスト ボックス 47">
                <a:extLst>
                  <a:ext uri="{FF2B5EF4-FFF2-40B4-BE49-F238E27FC236}">
                    <a16:creationId xmlns:a16="http://schemas.microsoft.com/office/drawing/2014/main" id="{C0073BE4-2E4E-3EB1-5697-1FD28A461114}"/>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49" name="テキスト ボックス 48">
                <a:extLst>
                  <a:ext uri="{FF2B5EF4-FFF2-40B4-BE49-F238E27FC236}">
                    <a16:creationId xmlns:a16="http://schemas.microsoft.com/office/drawing/2014/main" id="{B6FF40C3-0D60-8583-8F68-DC3ADE3D2E72}"/>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50" name="テキスト ボックス 49">
                <a:extLst>
                  <a:ext uri="{FF2B5EF4-FFF2-40B4-BE49-F238E27FC236}">
                    <a16:creationId xmlns:a16="http://schemas.microsoft.com/office/drawing/2014/main" id="{B2308B76-00C1-D6E5-E204-0696ECEE8461}"/>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51" name="フリーフォーム: 図形 50">
                <a:extLst>
                  <a:ext uri="{FF2B5EF4-FFF2-40B4-BE49-F238E27FC236}">
                    <a16:creationId xmlns:a16="http://schemas.microsoft.com/office/drawing/2014/main" id="{6AB20ABA-77EF-6D66-765D-F508747624A9}"/>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3DE15502-BBCE-CD77-D00A-34FC14FB712C}"/>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53" name="吹き出し: 四角形 52">
                <a:extLst>
                  <a:ext uri="{FF2B5EF4-FFF2-40B4-BE49-F238E27FC236}">
                    <a16:creationId xmlns:a16="http://schemas.microsoft.com/office/drawing/2014/main" id="{B061AEEE-711A-DC81-00DF-B9998C082969}"/>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4" name="吹き出し: 四角形 53">
                <a:extLst>
                  <a:ext uri="{FF2B5EF4-FFF2-40B4-BE49-F238E27FC236}">
                    <a16:creationId xmlns:a16="http://schemas.microsoft.com/office/drawing/2014/main" id="{140FB273-1E8F-F618-D96F-0D81BF02301F}"/>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55" name="テキスト ボックス 54">
                <a:extLst>
                  <a:ext uri="{FF2B5EF4-FFF2-40B4-BE49-F238E27FC236}">
                    <a16:creationId xmlns:a16="http://schemas.microsoft.com/office/drawing/2014/main" id="{F460CF14-989D-8956-A672-F73D92C4EF5F}"/>
                  </a:ext>
                </a:extLst>
              </p:cNvPr>
              <p:cNvSpPr txBox="1"/>
              <p:nvPr/>
            </p:nvSpPr>
            <p:spPr>
              <a:xfrm>
                <a:off x="3304868" y="1966089"/>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56" name="テキスト ボックス 55">
                <a:extLst>
                  <a:ext uri="{FF2B5EF4-FFF2-40B4-BE49-F238E27FC236}">
                    <a16:creationId xmlns:a16="http://schemas.microsoft.com/office/drawing/2014/main" id="{7BEFE3AB-0461-4B45-7C47-5E7CFC61392A}"/>
                  </a:ext>
                </a:extLst>
              </p:cNvPr>
              <p:cNvSpPr txBox="1"/>
              <p:nvPr/>
            </p:nvSpPr>
            <p:spPr>
              <a:xfrm>
                <a:off x="3375553" y="5441112"/>
                <a:ext cx="1779208"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endParaRPr lang="en-US" altLang="ja-JP">
                  <a:solidFill>
                    <a:srgbClr val="002060"/>
                  </a:solidFill>
                  <a:latin typeface="+mj-ea"/>
                  <a:ea typeface="+mj-ea"/>
                </a:endParaRP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57" name="フリーフォーム: 図形 56">
                <a:extLst>
                  <a:ext uri="{FF2B5EF4-FFF2-40B4-BE49-F238E27FC236}">
                    <a16:creationId xmlns:a16="http://schemas.microsoft.com/office/drawing/2014/main" id="{FC63D33D-2F5A-F17C-43CE-2DE8C72FAFBC}"/>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sp>
        <p:nvSpPr>
          <p:cNvPr id="62" name="タイトル 1">
            <a:extLst>
              <a:ext uri="{FF2B5EF4-FFF2-40B4-BE49-F238E27FC236}">
                <a16:creationId xmlns:a16="http://schemas.microsoft.com/office/drawing/2014/main" id="{CDDB4F38-8C31-8A9F-E539-EEE22577523C}"/>
              </a:ext>
            </a:extLst>
          </p:cNvPr>
          <p:cNvSpPr txBox="1">
            <a:spLocks/>
          </p:cNvSpPr>
          <p:nvPr/>
        </p:nvSpPr>
        <p:spPr>
          <a:xfrm>
            <a:off x="337584" y="215791"/>
            <a:ext cx="6543934" cy="461665"/>
          </a:xfrm>
          <a:prstGeom prst="rect">
            <a:avLst/>
          </a:prstGeom>
        </p:spPr>
        <p:txBody>
          <a:bodyPr vert="horz" wrap="square" lIns="91440" tIns="45720" rIns="91440" bIns="45720" rtlCol="0" anchor="ctr">
            <a:noAutofit/>
          </a:bodyPr>
          <a:lstStyle>
            <a:lvl1pPr algn="l" defTabSz="914423" rtl="0" eaLnBrk="1" latinLnBrk="0" hangingPunct="1">
              <a:spcBef>
                <a:spcPct val="0"/>
              </a:spcBef>
              <a:buNone/>
              <a:defRPr kumimoji="1" lang="ja-JP" altLang="en-US" sz="2400" b="1" i="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a:t>90</a:t>
            </a:r>
            <a:r>
              <a:rPr lang="ja-JP" altLang="en-US" sz="2800"/>
              <a:t>類（精密機械）の輸出状況</a:t>
            </a:r>
          </a:p>
        </p:txBody>
      </p:sp>
      <p:grpSp>
        <p:nvGrpSpPr>
          <p:cNvPr id="66" name="グループ化 65">
            <a:extLst>
              <a:ext uri="{FF2B5EF4-FFF2-40B4-BE49-F238E27FC236}">
                <a16:creationId xmlns:a16="http://schemas.microsoft.com/office/drawing/2014/main" id="{326314C1-9E8C-3CC4-C8C0-DAFB3586F404}"/>
              </a:ext>
            </a:extLst>
          </p:cNvPr>
          <p:cNvGrpSpPr/>
          <p:nvPr/>
        </p:nvGrpSpPr>
        <p:grpSpPr>
          <a:xfrm>
            <a:off x="5210175" y="1033477"/>
            <a:ext cx="6848425" cy="5767732"/>
            <a:chOff x="5238750" y="947752"/>
            <a:chExt cx="6848425" cy="5767732"/>
          </a:xfrm>
        </p:grpSpPr>
        <p:sp>
          <p:nvSpPr>
            <p:cNvPr id="14" name="テキスト ボックス 13">
              <a:extLst>
                <a:ext uri="{FF2B5EF4-FFF2-40B4-BE49-F238E27FC236}">
                  <a16:creationId xmlns:a16="http://schemas.microsoft.com/office/drawing/2014/main" id="{A51B91ED-2C5A-F9A9-0A5A-A7D2D4439769}"/>
                </a:ext>
              </a:extLst>
            </p:cNvPr>
            <p:cNvSpPr txBox="1"/>
            <p:nvPr/>
          </p:nvSpPr>
          <p:spPr>
            <a:xfrm>
              <a:off x="6242932" y="1124867"/>
              <a:ext cx="20072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視力測定用等メガネ</a:t>
              </a:r>
              <a:endParaRPr lang="en-US" altLang="ja-JP" sz="1100" b="1">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a:latin typeface="Meiryo UI" panose="020B0604030504040204" pitchFamily="50" charset="-128"/>
                  <a:ea typeface="Meiryo UI" panose="020B0604030504040204" pitchFamily="50" charset="-128"/>
                </a:rPr>
                <a:t>$1</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lang="ja-JP" altLang="en-US" sz="1100" b="1">
                  <a:latin typeface="Meiryo UI" panose="020B0604030504040204" pitchFamily="50" charset="-128"/>
                  <a:ea typeface="Meiryo UI" panose="020B0604030504040204" pitchFamily="50" charset="-128"/>
                </a:rPr>
                <a:t>２</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億</a:t>
              </a:r>
            </a:p>
          </p:txBody>
        </p:sp>
        <p:graphicFrame>
          <p:nvGraphicFramePr>
            <p:cNvPr id="18" name="グラフ 17">
              <a:extLst>
                <a:ext uri="{FF2B5EF4-FFF2-40B4-BE49-F238E27FC236}">
                  <a16:creationId xmlns:a16="http://schemas.microsoft.com/office/drawing/2014/main" id="{8660D02A-90CF-7D9C-6F6B-1F2DBDE6DE71}"/>
                </a:ext>
              </a:extLst>
            </p:cNvPr>
            <p:cNvGraphicFramePr>
              <a:graphicFrameLocks/>
            </p:cNvGraphicFramePr>
            <p:nvPr/>
          </p:nvGraphicFramePr>
          <p:xfrm>
            <a:off x="6569913" y="1097485"/>
            <a:ext cx="5517262" cy="5264396"/>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a:extLst>
                <a:ext uri="{FF2B5EF4-FFF2-40B4-BE49-F238E27FC236}">
                  <a16:creationId xmlns:a16="http://schemas.microsoft.com/office/drawing/2014/main" id="{6583750F-5BB2-F339-22D7-8D4A4B072B30}"/>
                </a:ext>
              </a:extLst>
            </p:cNvPr>
            <p:cNvSpPr txBox="1"/>
            <p:nvPr/>
          </p:nvSpPr>
          <p:spPr>
            <a:xfrm>
              <a:off x="10123567" y="4340949"/>
              <a:ext cx="1247301"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物理・化学</a:t>
              </a:r>
              <a:endParaRPr lang="en-US" altLang="ja-JP" sz="1477" b="1">
                <a:solidFill>
                  <a:srgbClr val="FEFFFF"/>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分析用機器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$9.6</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6" name="テキスト ボックス 5">
              <a:extLst>
                <a:ext uri="{FF2B5EF4-FFF2-40B4-BE49-F238E27FC236}">
                  <a16:creationId xmlns:a16="http://schemas.microsoft.com/office/drawing/2014/main" id="{043E63F8-B63F-E966-A7D8-C8EB36E10BE8}"/>
                </a:ext>
              </a:extLst>
            </p:cNvPr>
            <p:cNvSpPr txBox="1"/>
            <p:nvPr/>
          </p:nvSpPr>
          <p:spPr>
            <a:xfrm>
              <a:off x="8791570" y="4976865"/>
              <a:ext cx="1329943"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測定・検査</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用機器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a:t>
              </a:r>
              <a:r>
                <a:rPr lang="ja-JP" altLang="en-US" sz="1477" b="1">
                  <a:solidFill>
                    <a:srgbClr val="FEFFFF"/>
                  </a:solidFill>
                  <a:latin typeface="Meiryo UI" panose="020B0604030504040204" pitchFamily="50" charset="-128"/>
                  <a:ea typeface="Meiryo UI" panose="020B0604030504040204" pitchFamily="50" charset="-128"/>
                </a:rPr>
                <a:t>８</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7" name="テキスト ボックス 6">
              <a:extLst>
                <a:ext uri="{FF2B5EF4-FFF2-40B4-BE49-F238E27FC236}">
                  <a16:creationId xmlns:a16="http://schemas.microsoft.com/office/drawing/2014/main" id="{61B0EBB9-7DA0-A9E8-B0DD-EB24A15710E1}"/>
                </a:ext>
              </a:extLst>
            </p:cNvPr>
            <p:cNvSpPr txBox="1"/>
            <p:nvPr/>
          </p:nvSpPr>
          <p:spPr>
            <a:xfrm>
              <a:off x="7714328" y="4998579"/>
              <a:ext cx="1247301" cy="774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レンズ等</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光学用品</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a:t>
              </a:r>
              <a:r>
                <a:rPr lang="en-US" altLang="ja-JP" sz="1477" b="1">
                  <a:solidFill>
                    <a:srgbClr val="FEFFFF"/>
                  </a:solidFill>
                  <a:latin typeface="Meiryo UI" panose="020B0604030504040204" pitchFamily="50" charset="-128"/>
                  <a:ea typeface="Meiryo UI" panose="020B0604030504040204" pitchFamily="50" charset="-128"/>
                </a:rPr>
                <a:t>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5" name="テキスト ボックス 14">
              <a:extLst>
                <a:ext uri="{FF2B5EF4-FFF2-40B4-BE49-F238E27FC236}">
                  <a16:creationId xmlns:a16="http://schemas.microsoft.com/office/drawing/2014/main" id="{C14F0423-6915-2D01-0069-3B9527B3E3A3}"/>
                </a:ext>
              </a:extLst>
            </p:cNvPr>
            <p:cNvSpPr txBox="1"/>
            <p:nvPr/>
          </p:nvSpPr>
          <p:spPr>
            <a:xfrm>
              <a:off x="6902618" y="3879680"/>
              <a:ext cx="13771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圧力・液体用機器　</a:t>
              </a:r>
              <a:r>
                <a:rPr lang="en-US" altLang="ja-JP" sz="1200" b="1">
                  <a:solidFill>
                    <a:schemeClr val="bg1"/>
                  </a:solidFill>
                  <a:latin typeface="Meiryo UI" panose="020B0604030504040204" pitchFamily="50" charset="-128"/>
                  <a:ea typeface="Meiryo UI" panose="020B0604030504040204" pitchFamily="50" charset="-128"/>
                </a:rPr>
                <a:t>$3.7</a:t>
              </a: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9" name="テキスト ボックス 8">
              <a:extLst>
                <a:ext uri="{FF2B5EF4-FFF2-40B4-BE49-F238E27FC236}">
                  <a16:creationId xmlns:a16="http://schemas.microsoft.com/office/drawing/2014/main" id="{76C9ABB1-57AF-0338-5D01-45B17977C759}"/>
                </a:ext>
              </a:extLst>
            </p:cNvPr>
            <p:cNvSpPr txBox="1"/>
            <p:nvPr/>
          </p:nvSpPr>
          <p:spPr>
            <a:xfrm>
              <a:off x="6864401" y="3280350"/>
              <a:ext cx="13179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エックス線等機器</a:t>
              </a:r>
              <a:endParaRPr kumimoji="1" lang="en-US" altLang="ja-JP"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a:solidFill>
                    <a:schemeClr val="bg1"/>
                  </a:solidFill>
                  <a:latin typeface="Meiryo UI" panose="020B0604030504040204" pitchFamily="50" charset="-128"/>
                  <a:ea typeface="Meiryo UI" panose="020B0604030504040204" pitchFamily="50" charset="-128"/>
                </a:rPr>
                <a:t>$3.6</a:t>
              </a: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endParaRPr kumimoji="1" lang="ja-JP" altLang="en-US" sz="16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C54B9E35-8626-C60F-A311-D03F9A55A6D0}"/>
                </a:ext>
              </a:extLst>
            </p:cNvPr>
            <p:cNvSpPr txBox="1"/>
            <p:nvPr/>
          </p:nvSpPr>
          <p:spPr>
            <a:xfrm>
              <a:off x="6005225" y="2567931"/>
              <a:ext cx="1437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自動調整機器　</a:t>
              </a:r>
              <a:endPar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$2.3</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億</a:t>
              </a:r>
            </a:p>
          </p:txBody>
        </p:sp>
        <p:sp>
          <p:nvSpPr>
            <p:cNvPr id="12" name="テキスト ボックス 11">
              <a:extLst>
                <a:ext uri="{FF2B5EF4-FFF2-40B4-BE49-F238E27FC236}">
                  <a16:creationId xmlns:a16="http://schemas.microsoft.com/office/drawing/2014/main" id="{8884823B-C67E-B434-5F25-2D61A18FEBE9}"/>
                </a:ext>
              </a:extLst>
            </p:cNvPr>
            <p:cNvSpPr txBox="1"/>
            <p:nvPr/>
          </p:nvSpPr>
          <p:spPr>
            <a:xfrm>
              <a:off x="6465314" y="2062081"/>
              <a:ext cx="1437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レーザー</a:t>
              </a:r>
              <a:endPar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$2.0</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億</a:t>
              </a:r>
            </a:p>
          </p:txBody>
        </p:sp>
        <p:sp>
          <p:nvSpPr>
            <p:cNvPr id="13" name="テキスト ボックス 12">
              <a:extLst>
                <a:ext uri="{FF2B5EF4-FFF2-40B4-BE49-F238E27FC236}">
                  <a16:creationId xmlns:a16="http://schemas.microsoft.com/office/drawing/2014/main" id="{CAA18262-ADB7-28C2-BAD9-A50C971C1ED4}"/>
                </a:ext>
              </a:extLst>
            </p:cNvPr>
            <p:cNvSpPr txBox="1"/>
            <p:nvPr/>
          </p:nvSpPr>
          <p:spPr>
            <a:xfrm>
              <a:off x="6804785" y="1615107"/>
              <a:ext cx="1437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光ファイバー　</a:t>
              </a:r>
              <a:endPar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a:latin typeface="Meiryo UI" panose="020B0604030504040204" pitchFamily="50" charset="-128"/>
                  <a:ea typeface="Meiryo UI" panose="020B0604030504040204" pitchFamily="50" charset="-128"/>
                </a:rPr>
                <a:t>$1</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.8</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億</a:t>
              </a:r>
            </a:p>
          </p:txBody>
        </p:sp>
        <p:sp>
          <p:nvSpPr>
            <p:cNvPr id="16" name="テキスト ボックス 15">
              <a:extLst>
                <a:ext uri="{FF2B5EF4-FFF2-40B4-BE49-F238E27FC236}">
                  <a16:creationId xmlns:a16="http://schemas.microsoft.com/office/drawing/2014/main" id="{6B45C91B-FAB5-77F6-F91D-EDC4716E206D}"/>
                </a:ext>
              </a:extLst>
            </p:cNvPr>
            <p:cNvSpPr txBox="1"/>
            <p:nvPr/>
          </p:nvSpPr>
          <p:spPr>
            <a:xfrm>
              <a:off x="8406101" y="1481582"/>
              <a:ext cx="888421" cy="546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その他</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$5</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.8</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8" name="テキスト ボックス 7">
              <a:extLst>
                <a:ext uri="{FF2B5EF4-FFF2-40B4-BE49-F238E27FC236}">
                  <a16:creationId xmlns:a16="http://schemas.microsoft.com/office/drawing/2014/main" id="{FB7EF314-71B5-373D-F079-D493F442DC7B}"/>
                </a:ext>
              </a:extLst>
            </p:cNvPr>
            <p:cNvSpPr txBox="1"/>
            <p:nvPr/>
          </p:nvSpPr>
          <p:spPr>
            <a:xfrm>
              <a:off x="7152922" y="4459556"/>
              <a:ext cx="1420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電離放射線</a:t>
              </a:r>
              <a:endParaRPr lang="en-US" altLang="ja-JP" sz="1200" b="1">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測定用機器</a:t>
              </a:r>
              <a:endParaRPr kumimoji="1" lang="en-US" altLang="ja-JP"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a:solidFill>
                    <a:schemeClr val="bg1"/>
                  </a:solidFill>
                  <a:latin typeface="Meiryo UI" panose="020B0604030504040204" pitchFamily="50" charset="-128"/>
                  <a:ea typeface="Meiryo UI" panose="020B0604030504040204" pitchFamily="50" charset="-128"/>
                </a:rPr>
                <a:t>$4.1</a:t>
              </a: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17" name="テキスト ボックス 16">
              <a:extLst>
                <a:ext uri="{FF2B5EF4-FFF2-40B4-BE49-F238E27FC236}">
                  <a16:creationId xmlns:a16="http://schemas.microsoft.com/office/drawing/2014/main" id="{D353C164-0391-4F33-86FD-F6CB7D07928C}"/>
                </a:ext>
              </a:extLst>
            </p:cNvPr>
            <p:cNvSpPr txBox="1"/>
            <p:nvPr/>
          </p:nvSpPr>
          <p:spPr>
            <a:xfrm>
              <a:off x="7536125" y="947752"/>
              <a:ext cx="1159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光学顕微鏡</a:t>
              </a:r>
              <a:endParaRPr lang="en-US" altLang="ja-JP" sz="1100" b="1">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a:latin typeface="Meiryo UI" panose="020B0604030504040204" pitchFamily="50" charset="-128"/>
                  <a:ea typeface="Meiryo UI" panose="020B0604030504040204" pitchFamily="50" charset="-128"/>
                </a:rPr>
                <a:t>$1</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lang="ja-JP" altLang="en-US" sz="1100" b="1">
                  <a:latin typeface="Meiryo UI" panose="020B0604030504040204" pitchFamily="50" charset="-128"/>
                  <a:ea typeface="Meiryo UI" panose="020B0604030504040204" pitchFamily="50" charset="-128"/>
                </a:rPr>
                <a:t>２</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億</a:t>
              </a:r>
            </a:p>
          </p:txBody>
        </p:sp>
        <p:sp>
          <p:nvSpPr>
            <p:cNvPr id="19" name="テキスト ボックス 18">
              <a:extLst>
                <a:ext uri="{FF2B5EF4-FFF2-40B4-BE49-F238E27FC236}">
                  <a16:creationId xmlns:a16="http://schemas.microsoft.com/office/drawing/2014/main" id="{FA0707E2-D4EB-A5A1-57A2-523BC6F8341E}"/>
                </a:ext>
              </a:extLst>
            </p:cNvPr>
            <p:cNvSpPr txBox="1"/>
            <p:nvPr/>
          </p:nvSpPr>
          <p:spPr>
            <a:xfrm>
              <a:off x="9748719" y="2126921"/>
              <a:ext cx="1971306"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医療用機器</a:t>
              </a:r>
              <a:endParaRPr lang="en-US" altLang="ja-JP" sz="1477" b="1">
                <a:solidFill>
                  <a:srgbClr val="FEFFFF"/>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（電気診断装置他）</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cxnSp>
          <p:nvCxnSpPr>
            <p:cNvPr id="21" name="直線コネクタ 20">
              <a:extLst>
                <a:ext uri="{FF2B5EF4-FFF2-40B4-BE49-F238E27FC236}">
                  <a16:creationId xmlns:a16="http://schemas.microsoft.com/office/drawing/2014/main" id="{DD2D3863-0400-C617-AC57-AD55134513EC}"/>
                </a:ext>
              </a:extLst>
            </p:cNvPr>
            <p:cNvCxnSpPr>
              <a:cxnSpLocks/>
            </p:cNvCxnSpPr>
            <p:nvPr/>
          </p:nvCxnSpPr>
          <p:spPr>
            <a:xfrm>
              <a:off x="8023574" y="1356744"/>
              <a:ext cx="0" cy="335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7DCC175-C62D-8631-0CD3-719805313E78}"/>
                </a:ext>
              </a:extLst>
            </p:cNvPr>
            <p:cNvCxnSpPr>
              <a:cxnSpLocks/>
            </p:cNvCxnSpPr>
            <p:nvPr/>
          </p:nvCxnSpPr>
          <p:spPr>
            <a:xfrm>
              <a:off x="7372134" y="1446570"/>
              <a:ext cx="495514" cy="383980"/>
            </a:xfrm>
            <a:prstGeom prst="line">
              <a:avLst/>
            </a:prstGeom>
          </p:spPr>
          <p:style>
            <a:lnRef idx="1">
              <a:schemeClr val="accent1"/>
            </a:lnRef>
            <a:fillRef idx="0">
              <a:schemeClr val="accent1"/>
            </a:fillRef>
            <a:effectRef idx="0">
              <a:schemeClr val="accent1"/>
            </a:effectRef>
            <a:fontRef idx="minor">
              <a:schemeClr val="tx1"/>
            </a:fontRef>
          </p:style>
        </p:cxnSp>
        <p:sp>
          <p:nvSpPr>
            <p:cNvPr id="4" name="吹き出し: 四角形 3">
              <a:extLst>
                <a:ext uri="{FF2B5EF4-FFF2-40B4-BE49-F238E27FC236}">
                  <a16:creationId xmlns:a16="http://schemas.microsoft.com/office/drawing/2014/main" id="{41371D22-56EC-5634-54E6-1F1C00727372}"/>
                </a:ext>
              </a:extLst>
            </p:cNvPr>
            <p:cNvSpPr/>
            <p:nvPr/>
          </p:nvSpPr>
          <p:spPr bwMode="auto">
            <a:xfrm>
              <a:off x="10866678" y="5527501"/>
              <a:ext cx="1196065" cy="646330"/>
            </a:xfrm>
            <a:prstGeom prst="wedgeRectCallout">
              <a:avLst>
                <a:gd name="adj1" fmla="val -56750"/>
                <a:gd name="adj2" fmla="val -68819"/>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ガス・煙分析機</a:t>
              </a:r>
              <a:endParaRPr kumimoji="1" lang="en-US" altLang="ja-JP"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ミクロトーム</a:t>
              </a:r>
              <a:endParaRPr kumimoji="1" lang="en-US" altLang="ja-JP"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部品　他</a:t>
              </a:r>
            </a:p>
          </p:txBody>
        </p:sp>
        <p:sp>
          <p:nvSpPr>
            <p:cNvPr id="20" name="吹き出し: 四角形 19">
              <a:extLst>
                <a:ext uri="{FF2B5EF4-FFF2-40B4-BE49-F238E27FC236}">
                  <a16:creationId xmlns:a16="http://schemas.microsoft.com/office/drawing/2014/main" id="{DB140226-CB4D-964A-BCC5-D134B633A050}"/>
                </a:ext>
              </a:extLst>
            </p:cNvPr>
            <p:cNvSpPr/>
            <p:nvPr/>
          </p:nvSpPr>
          <p:spPr bwMode="auto">
            <a:xfrm>
              <a:off x="9231116" y="6210218"/>
              <a:ext cx="2431651" cy="505266"/>
            </a:xfrm>
            <a:prstGeom prst="wedgeRectCallout">
              <a:avLst>
                <a:gd name="adj1" fmla="val -32115"/>
                <a:gd name="adj2" fmla="val -83140"/>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その他の光学機器</a:t>
              </a:r>
              <a:endParaRPr kumimoji="1" lang="en-US" altLang="ja-JP"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半導体ウェハー検査用光学機器　他</a:t>
              </a:r>
            </a:p>
          </p:txBody>
        </p:sp>
        <p:sp>
          <p:nvSpPr>
            <p:cNvPr id="25" name="吹き出し: 四角形 24">
              <a:extLst>
                <a:ext uri="{FF2B5EF4-FFF2-40B4-BE49-F238E27FC236}">
                  <a16:creationId xmlns:a16="http://schemas.microsoft.com/office/drawing/2014/main" id="{7328B115-BB2D-3D97-E7EF-4094A556C404}"/>
                </a:ext>
              </a:extLst>
            </p:cNvPr>
            <p:cNvSpPr/>
            <p:nvPr/>
          </p:nvSpPr>
          <p:spPr bwMode="auto">
            <a:xfrm>
              <a:off x="6344940" y="5837767"/>
              <a:ext cx="1724572" cy="505266"/>
            </a:xfrm>
            <a:prstGeom prst="wedgeRectCallout">
              <a:avLst>
                <a:gd name="adj1" fmla="val 58232"/>
                <a:gd name="adj2" fmla="val -49968"/>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写真用拡大・縮小レンズ</a:t>
              </a:r>
              <a:endParaRPr kumimoji="1" lang="en-US" altLang="ja-JP"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プロジェクターレンズ　他</a:t>
              </a:r>
              <a:endParaRPr kumimoji="1" lang="ja-JP" altLang="en-US" sz="14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26" name="吹き出し: 四角形 25">
              <a:extLst>
                <a:ext uri="{FF2B5EF4-FFF2-40B4-BE49-F238E27FC236}">
                  <a16:creationId xmlns:a16="http://schemas.microsoft.com/office/drawing/2014/main" id="{FF0222B0-E35B-1726-5260-1DCA2A503A2B}"/>
                </a:ext>
              </a:extLst>
            </p:cNvPr>
            <p:cNvSpPr/>
            <p:nvPr/>
          </p:nvSpPr>
          <p:spPr bwMode="auto">
            <a:xfrm>
              <a:off x="5256875" y="4816894"/>
              <a:ext cx="1724572" cy="669797"/>
            </a:xfrm>
            <a:prstGeom prst="wedgeRectCallout">
              <a:avLst>
                <a:gd name="adj1" fmla="val 60270"/>
                <a:gd name="adj2" fmla="val -33267"/>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半導体ウェハーおよびデバイスの測定または検査用機器</a:t>
              </a:r>
              <a:r>
                <a:rPr lang="ja-JP" altLang="en-US" sz="1200">
                  <a:latin typeface="Meiryo UI" panose="020B0604030504040204" pitchFamily="50" charset="-128"/>
                  <a:ea typeface="Meiryo UI" panose="020B0604030504040204" pitchFamily="50" charset="-128"/>
                </a:rPr>
                <a:t>や</a:t>
              </a: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装置他</a:t>
              </a:r>
            </a:p>
          </p:txBody>
        </p:sp>
        <p:sp>
          <p:nvSpPr>
            <p:cNvPr id="28" name="吹き出し: 四角形 27">
              <a:extLst>
                <a:ext uri="{FF2B5EF4-FFF2-40B4-BE49-F238E27FC236}">
                  <a16:creationId xmlns:a16="http://schemas.microsoft.com/office/drawing/2014/main" id="{905D9EE2-08C1-3F5C-4D2D-980A791F7799}"/>
                </a:ext>
              </a:extLst>
            </p:cNvPr>
            <p:cNvSpPr/>
            <p:nvPr/>
          </p:nvSpPr>
          <p:spPr bwMode="auto">
            <a:xfrm>
              <a:off x="5516685" y="4054074"/>
              <a:ext cx="1296809" cy="505265"/>
            </a:xfrm>
            <a:prstGeom prst="wedgeRectCallout">
              <a:avLst>
                <a:gd name="adj1" fmla="val 62315"/>
                <a:gd name="adj2" fmla="val 2116"/>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圧力測定電気機器や装置</a:t>
              </a: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他</a:t>
              </a:r>
            </a:p>
          </p:txBody>
        </p:sp>
        <p:sp>
          <p:nvSpPr>
            <p:cNvPr id="33" name="吹き出し: 四角形 32">
              <a:extLst>
                <a:ext uri="{FF2B5EF4-FFF2-40B4-BE49-F238E27FC236}">
                  <a16:creationId xmlns:a16="http://schemas.microsoft.com/office/drawing/2014/main" id="{0C69844D-5E6D-8343-157F-C5D32F018157}"/>
                </a:ext>
              </a:extLst>
            </p:cNvPr>
            <p:cNvSpPr/>
            <p:nvPr/>
          </p:nvSpPr>
          <p:spPr bwMode="auto">
            <a:xfrm>
              <a:off x="5238750" y="3027091"/>
              <a:ext cx="1613034" cy="505266"/>
            </a:xfrm>
            <a:prstGeom prst="wedgeRectCallout">
              <a:avLst>
                <a:gd name="adj1" fmla="val -1337"/>
                <a:gd name="adj2" fmla="val -68960"/>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流量・液面制御用プロセス制御機器や装置</a:t>
              </a:r>
            </a:p>
          </p:txBody>
        </p:sp>
        <p:sp>
          <p:nvSpPr>
            <p:cNvPr id="24" name="楕円 23">
              <a:extLst>
                <a:ext uri="{FF2B5EF4-FFF2-40B4-BE49-F238E27FC236}">
                  <a16:creationId xmlns:a16="http://schemas.microsoft.com/office/drawing/2014/main" id="{5853B7CA-C013-B2BA-F672-79B2AA98913D}"/>
                </a:ext>
              </a:extLst>
            </p:cNvPr>
            <p:cNvSpPr/>
            <p:nvPr/>
          </p:nvSpPr>
          <p:spPr>
            <a:xfrm>
              <a:off x="8668393" y="3027558"/>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9" name="テキスト ボックス 28">
              <a:extLst>
                <a:ext uri="{FF2B5EF4-FFF2-40B4-BE49-F238E27FC236}">
                  <a16:creationId xmlns:a16="http://schemas.microsoft.com/office/drawing/2014/main" id="{4DB02727-0FF9-2504-F5A9-EA4B9E5DB0C7}"/>
                </a:ext>
              </a:extLst>
            </p:cNvPr>
            <p:cNvSpPr txBox="1"/>
            <p:nvPr/>
          </p:nvSpPr>
          <p:spPr>
            <a:xfrm>
              <a:off x="8714516" y="3043932"/>
              <a:ext cx="1265038" cy="1395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90</a:t>
              </a: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類</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$72</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0</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grpSp>
        <p:nvGrpSpPr>
          <p:cNvPr id="34" name="グループ化 33">
            <a:extLst>
              <a:ext uri="{FF2B5EF4-FFF2-40B4-BE49-F238E27FC236}">
                <a16:creationId xmlns:a16="http://schemas.microsoft.com/office/drawing/2014/main" id="{53ACF988-DF30-CEA6-D5E0-21D8D988BC83}"/>
              </a:ext>
            </a:extLst>
          </p:cNvPr>
          <p:cNvGrpSpPr/>
          <p:nvPr/>
        </p:nvGrpSpPr>
        <p:grpSpPr>
          <a:xfrm>
            <a:off x="10331961" y="431977"/>
            <a:ext cx="1813389" cy="1413876"/>
            <a:chOff x="10331961" y="527227"/>
            <a:chExt cx="1813389" cy="1413876"/>
          </a:xfrm>
        </p:grpSpPr>
        <p:sp>
          <p:nvSpPr>
            <p:cNvPr id="35" name="正方形/長方形 34">
              <a:extLst>
                <a:ext uri="{FF2B5EF4-FFF2-40B4-BE49-F238E27FC236}">
                  <a16:creationId xmlns:a16="http://schemas.microsoft.com/office/drawing/2014/main" id="{E48A3863-27EC-C1CB-39FA-7C74BB8ED45D}"/>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6" name="テキスト ボックス 35">
              <a:extLst>
                <a:ext uri="{FF2B5EF4-FFF2-40B4-BE49-F238E27FC236}">
                  <a16:creationId xmlns:a16="http://schemas.microsoft.com/office/drawing/2014/main" id="{77AAF463-24DC-A170-EFF9-C2E909FC13C1}"/>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37" name="正方形/長方形 36">
              <a:extLst>
                <a:ext uri="{FF2B5EF4-FFF2-40B4-BE49-F238E27FC236}">
                  <a16:creationId xmlns:a16="http://schemas.microsoft.com/office/drawing/2014/main" id="{BDBF7E8A-1A2C-B256-C857-71FCA0D12AAF}"/>
                </a:ext>
              </a:extLst>
            </p:cNvPr>
            <p:cNvSpPr/>
            <p:nvPr/>
          </p:nvSpPr>
          <p:spPr bwMode="auto">
            <a:xfrm>
              <a:off x="10436058" y="80343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8" name="テキスト ボックス 37">
              <a:extLst>
                <a:ext uri="{FF2B5EF4-FFF2-40B4-BE49-F238E27FC236}">
                  <a16:creationId xmlns:a16="http://schemas.microsoft.com/office/drawing/2014/main" id="{DAE9D29A-DAED-E371-1A27-8F3EBE55C6E9}"/>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61" name="テキスト ボックス 60">
              <a:extLst>
                <a:ext uri="{FF2B5EF4-FFF2-40B4-BE49-F238E27FC236}">
                  <a16:creationId xmlns:a16="http://schemas.microsoft.com/office/drawing/2014/main" id="{855431CB-A0AA-29AD-14E0-88EC6C91C7B4}"/>
                </a:ext>
              </a:extLst>
            </p:cNvPr>
            <p:cNvSpPr txBox="1"/>
            <p:nvPr/>
          </p:nvSpPr>
          <p:spPr>
            <a:xfrm>
              <a:off x="10556318" y="95212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63" name="正方形/長方形 62">
              <a:extLst>
                <a:ext uri="{FF2B5EF4-FFF2-40B4-BE49-F238E27FC236}">
                  <a16:creationId xmlns:a16="http://schemas.microsoft.com/office/drawing/2014/main" id="{DA9E5F77-8ACA-7BF2-1521-477E7792C1E6}"/>
                </a:ext>
              </a:extLst>
            </p:cNvPr>
            <p:cNvSpPr/>
            <p:nvPr/>
          </p:nvSpPr>
          <p:spPr bwMode="auto">
            <a:xfrm>
              <a:off x="10433330" y="101226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64" name="テキスト ボックス 63">
              <a:extLst>
                <a:ext uri="{FF2B5EF4-FFF2-40B4-BE49-F238E27FC236}">
                  <a16:creationId xmlns:a16="http://schemas.microsoft.com/office/drawing/2014/main" id="{715580F7-2BAA-9E2A-0989-93594C3F7282}"/>
                </a:ext>
              </a:extLst>
            </p:cNvPr>
            <p:cNvSpPr txBox="1"/>
            <p:nvPr/>
          </p:nvSpPr>
          <p:spPr>
            <a:xfrm>
              <a:off x="10331961" y="1233217"/>
              <a:ext cx="1813388" cy="707886"/>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桁ベースでかかるため、詳細は個別の確認が必要。色分けはあくまで大まかな分類を示すもの。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E3741392-7010-C10D-34D2-622E4C182A5C}"/>
              </a:ext>
            </a:extLst>
          </p:cNvPr>
          <p:cNvSpPr>
            <a:spLocks noGrp="1"/>
          </p:cNvSpPr>
          <p:nvPr>
            <p:ph type="sldNum" sz="quarter" idx="12"/>
          </p:nvPr>
        </p:nvSpPr>
        <p:spPr>
          <a:xfrm>
            <a:off x="11669169" y="6433200"/>
            <a:ext cx="522831" cy="424800"/>
          </a:xfrm>
        </p:spPr>
        <p:txBody>
          <a:bodyPr/>
          <a:lstStyle/>
          <a:p>
            <a:fld id="{D9550142-B990-490A-A107-ED7302A7FD52}" type="slidenum">
              <a:rPr lang="en-US" altLang="ja-JP" smtClean="0">
                <a:latin typeface="Meiryo UI" panose="020B0604030504040204" pitchFamily="50" charset="-128"/>
                <a:ea typeface="Meiryo UI" panose="020B0604030504040204" pitchFamily="50" charset="-128"/>
              </a:rPr>
              <a:pPr/>
              <a:t>10</a:t>
            </a:fld>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136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C1A7B73-1C45-3BA9-D70F-0B4DCCDEAE30}"/>
              </a:ext>
            </a:extLst>
          </p:cNvPr>
          <p:cNvSpPr>
            <a:spLocks noGrp="1"/>
          </p:cNvSpPr>
          <p:nvPr>
            <p:ph type="sldNum" sz="quarter" idx="12"/>
          </p:nvPr>
        </p:nvSpPr>
        <p:spPr/>
        <p:txBody>
          <a:bodyPr/>
          <a:lstStyle/>
          <a:p>
            <a:fld id="{D9550142-B990-490A-A107-ED7302A7FD52}" type="slidenum">
              <a:rPr lang="en-US" altLang="ja-JP" smtClean="0"/>
              <a:pPr/>
              <a:t>11</a:t>
            </a:fld>
            <a:endParaRPr lang="en-US"/>
          </a:p>
        </p:txBody>
      </p:sp>
      <p:grpSp>
        <p:nvGrpSpPr>
          <p:cNvPr id="89" name="グループ化 88">
            <a:extLst>
              <a:ext uri="{FF2B5EF4-FFF2-40B4-BE49-F238E27FC236}">
                <a16:creationId xmlns:a16="http://schemas.microsoft.com/office/drawing/2014/main" id="{1E89A151-266F-E55A-A48B-BA92EBE74938}"/>
              </a:ext>
            </a:extLst>
          </p:cNvPr>
          <p:cNvGrpSpPr/>
          <p:nvPr/>
        </p:nvGrpSpPr>
        <p:grpSpPr>
          <a:xfrm>
            <a:off x="84442" y="1443600"/>
            <a:ext cx="5342551" cy="4597676"/>
            <a:chOff x="84442" y="1443600"/>
            <a:chExt cx="5342551" cy="4597676"/>
          </a:xfrm>
        </p:grpSpPr>
        <p:pic>
          <p:nvPicPr>
            <p:cNvPr id="30" name="図 29">
              <a:extLst>
                <a:ext uri="{FF2B5EF4-FFF2-40B4-BE49-F238E27FC236}">
                  <a16:creationId xmlns:a16="http://schemas.microsoft.com/office/drawing/2014/main" id="{8E5465DA-35F8-AFC7-872D-BA63615E246A}"/>
                </a:ext>
              </a:extLst>
            </p:cNvPr>
            <p:cNvPicPr>
              <a:picLocks noChangeAspect="1"/>
            </p:cNvPicPr>
            <p:nvPr/>
          </p:nvPicPr>
          <p:blipFill>
            <a:blip r:embed="rId2"/>
            <a:stretch>
              <a:fillRect/>
            </a:stretch>
          </p:blipFill>
          <p:spPr>
            <a:xfrm>
              <a:off x="714377" y="1895212"/>
              <a:ext cx="4712616" cy="4035902"/>
            </a:xfrm>
            <a:prstGeom prst="rect">
              <a:avLst/>
            </a:prstGeom>
          </p:spPr>
        </p:pic>
        <p:grpSp>
          <p:nvGrpSpPr>
            <p:cNvPr id="10" name="グループ化 9">
              <a:extLst>
                <a:ext uri="{FF2B5EF4-FFF2-40B4-BE49-F238E27FC236}">
                  <a16:creationId xmlns:a16="http://schemas.microsoft.com/office/drawing/2014/main" id="{985AB8DD-0BF3-4745-711F-7CE325D30EDC}"/>
                </a:ext>
              </a:extLst>
            </p:cNvPr>
            <p:cNvGrpSpPr/>
            <p:nvPr/>
          </p:nvGrpSpPr>
          <p:grpSpPr>
            <a:xfrm>
              <a:off x="84442" y="1443600"/>
              <a:ext cx="5135257" cy="4597676"/>
              <a:chOff x="84442" y="1443600"/>
              <a:chExt cx="5135257" cy="4597676"/>
            </a:xfrm>
          </p:grpSpPr>
          <p:grpSp>
            <p:nvGrpSpPr>
              <p:cNvPr id="11" name="グループ化 10">
                <a:extLst>
                  <a:ext uri="{FF2B5EF4-FFF2-40B4-BE49-F238E27FC236}">
                    <a16:creationId xmlns:a16="http://schemas.microsoft.com/office/drawing/2014/main" id="{BBB07C82-508E-CDDF-C924-8BA850D1C64C}"/>
                  </a:ext>
                </a:extLst>
              </p:cNvPr>
              <p:cNvGrpSpPr/>
              <p:nvPr/>
            </p:nvGrpSpPr>
            <p:grpSpPr>
              <a:xfrm>
                <a:off x="2394320" y="3196596"/>
                <a:ext cx="1357285" cy="1372745"/>
                <a:chOff x="4217803" y="2709886"/>
                <a:chExt cx="1470392" cy="1487140"/>
              </a:xfrm>
            </p:grpSpPr>
            <p:sp>
              <p:nvSpPr>
                <p:cNvPr id="28" name="楕円 27">
                  <a:extLst>
                    <a:ext uri="{FF2B5EF4-FFF2-40B4-BE49-F238E27FC236}">
                      <a16:creationId xmlns:a16="http://schemas.microsoft.com/office/drawing/2014/main" id="{39820D09-D0F6-230A-2239-F834337B411C}"/>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9" name="テキスト ボックス 28">
                  <a:extLst>
                    <a:ext uri="{FF2B5EF4-FFF2-40B4-BE49-F238E27FC236}">
                      <a16:creationId xmlns:a16="http://schemas.microsoft.com/office/drawing/2014/main" id="{D17C4214-988C-1C05-94B4-03B73F565135}"/>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12" name="テキスト ボックス 11">
                <a:extLst>
                  <a:ext uri="{FF2B5EF4-FFF2-40B4-BE49-F238E27FC236}">
                    <a16:creationId xmlns:a16="http://schemas.microsoft.com/office/drawing/2014/main" id="{47A187A5-BEAD-1AE1-A02D-66813CB50D0E}"/>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3" name="テキスト ボックス 12">
                <a:extLst>
                  <a:ext uri="{FF2B5EF4-FFF2-40B4-BE49-F238E27FC236}">
                    <a16:creationId xmlns:a16="http://schemas.microsoft.com/office/drawing/2014/main" id="{3307CDBE-B1AF-9E1C-FE13-D79BE1D4D304}"/>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4" name="テキスト ボックス 13">
                <a:extLst>
                  <a:ext uri="{FF2B5EF4-FFF2-40B4-BE49-F238E27FC236}">
                    <a16:creationId xmlns:a16="http://schemas.microsoft.com/office/drawing/2014/main" id="{D140D6AC-03D5-8DDC-FF82-3649E971B5EE}"/>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5" name="テキスト ボックス 14">
                <a:extLst>
                  <a:ext uri="{FF2B5EF4-FFF2-40B4-BE49-F238E27FC236}">
                    <a16:creationId xmlns:a16="http://schemas.microsoft.com/office/drawing/2014/main" id="{0C361B9F-BAAE-6105-D9D7-34F2C64F7018}"/>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6" name="テキスト ボックス 15">
                <a:extLst>
                  <a:ext uri="{FF2B5EF4-FFF2-40B4-BE49-F238E27FC236}">
                    <a16:creationId xmlns:a16="http://schemas.microsoft.com/office/drawing/2014/main" id="{CDF6D5B3-865C-1F45-DBC9-7B99FE5688A8}"/>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7" name="テキスト ボックス 16">
                <a:extLst>
                  <a:ext uri="{FF2B5EF4-FFF2-40B4-BE49-F238E27FC236}">
                    <a16:creationId xmlns:a16="http://schemas.microsoft.com/office/drawing/2014/main" id="{ED7A9BE8-029F-6115-3A75-E3A239CC319A}"/>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8" name="テキスト ボックス 17">
                <a:extLst>
                  <a:ext uri="{FF2B5EF4-FFF2-40B4-BE49-F238E27FC236}">
                    <a16:creationId xmlns:a16="http://schemas.microsoft.com/office/drawing/2014/main" id="{0C907F8D-5F5A-FD6F-ACFD-1FBBA1DEA567}"/>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19" name="テキスト ボックス 18">
                <a:extLst>
                  <a:ext uri="{FF2B5EF4-FFF2-40B4-BE49-F238E27FC236}">
                    <a16:creationId xmlns:a16="http://schemas.microsoft.com/office/drawing/2014/main" id="{97B4FEA7-28BB-06A6-937B-11CA944A3581}"/>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20" name="テキスト ボックス 19">
                <a:extLst>
                  <a:ext uri="{FF2B5EF4-FFF2-40B4-BE49-F238E27FC236}">
                    <a16:creationId xmlns:a16="http://schemas.microsoft.com/office/drawing/2014/main" id="{5117269C-072E-D3A7-E39D-4DF32E03A44F}"/>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21" name="フリーフォーム: 図形 20">
                <a:extLst>
                  <a:ext uri="{FF2B5EF4-FFF2-40B4-BE49-F238E27FC236}">
                    <a16:creationId xmlns:a16="http://schemas.microsoft.com/office/drawing/2014/main" id="{6A6EB427-D8DA-D2DA-107E-731C580B4C02}"/>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2" name="テキスト ボックス 21">
                <a:extLst>
                  <a:ext uri="{FF2B5EF4-FFF2-40B4-BE49-F238E27FC236}">
                    <a16:creationId xmlns:a16="http://schemas.microsoft.com/office/drawing/2014/main" id="{2C006D7E-2D93-788E-C65E-9A3C68E90F23}"/>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23" name="吹き出し: 四角形 22">
                <a:extLst>
                  <a:ext uri="{FF2B5EF4-FFF2-40B4-BE49-F238E27FC236}">
                    <a16:creationId xmlns:a16="http://schemas.microsoft.com/office/drawing/2014/main" id="{EBF492B4-3F24-4804-BBAF-A828A9C28A7D}"/>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吹き出し: 四角形 23">
                <a:extLst>
                  <a:ext uri="{FF2B5EF4-FFF2-40B4-BE49-F238E27FC236}">
                    <a16:creationId xmlns:a16="http://schemas.microsoft.com/office/drawing/2014/main" id="{C12616A4-6EF4-1B92-7D4B-E7FE2DE4948B}"/>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25" name="テキスト ボックス 24">
                <a:extLst>
                  <a:ext uri="{FF2B5EF4-FFF2-40B4-BE49-F238E27FC236}">
                    <a16:creationId xmlns:a16="http://schemas.microsoft.com/office/drawing/2014/main" id="{B41CB2C1-7434-C680-B62F-F41E60F18A96}"/>
                  </a:ext>
                </a:extLst>
              </p:cNvPr>
              <p:cNvSpPr txBox="1"/>
              <p:nvPr/>
            </p:nvSpPr>
            <p:spPr>
              <a:xfrm>
                <a:off x="3304868" y="1966089"/>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26" name="テキスト ボックス 25">
                <a:extLst>
                  <a:ext uri="{FF2B5EF4-FFF2-40B4-BE49-F238E27FC236}">
                    <a16:creationId xmlns:a16="http://schemas.microsoft.com/office/drawing/2014/main" id="{9E5B5237-FB75-ECD3-ACD6-0D4C7A889562}"/>
                  </a:ext>
                </a:extLst>
              </p:cNvPr>
              <p:cNvSpPr txBox="1"/>
              <p:nvPr/>
            </p:nvSpPr>
            <p:spPr>
              <a:xfrm>
                <a:off x="3375552" y="5441112"/>
                <a:ext cx="1844147"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endParaRPr lang="en-US" altLang="ja-JP">
                  <a:solidFill>
                    <a:srgbClr val="002060"/>
                  </a:solidFill>
                  <a:latin typeface="+mj-ea"/>
                  <a:ea typeface="+mj-ea"/>
                </a:endParaRP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27" name="フリーフォーム: 図形 26">
                <a:extLst>
                  <a:ext uri="{FF2B5EF4-FFF2-40B4-BE49-F238E27FC236}">
                    <a16:creationId xmlns:a16="http://schemas.microsoft.com/office/drawing/2014/main" id="{DBC7AB36-67AA-C904-5E23-7B68E873EC53}"/>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sp>
        <p:nvSpPr>
          <p:cNvPr id="31" name="タイトル 1">
            <a:extLst>
              <a:ext uri="{FF2B5EF4-FFF2-40B4-BE49-F238E27FC236}">
                <a16:creationId xmlns:a16="http://schemas.microsoft.com/office/drawing/2014/main" id="{B16A11AF-1B65-0902-5F54-79A93EB6DC3F}"/>
              </a:ext>
            </a:extLst>
          </p:cNvPr>
          <p:cNvSpPr txBox="1">
            <a:spLocks/>
          </p:cNvSpPr>
          <p:nvPr/>
        </p:nvSpPr>
        <p:spPr>
          <a:xfrm>
            <a:off x="337584" y="215791"/>
            <a:ext cx="6543934" cy="461665"/>
          </a:xfrm>
          <a:prstGeom prst="rect">
            <a:avLst/>
          </a:prstGeom>
        </p:spPr>
        <p:txBody>
          <a:bodyPr vert="horz" wrap="square" lIns="91440" tIns="45720" rIns="91440" bIns="45720" rtlCol="0" anchor="ctr">
            <a:noAutofit/>
          </a:bodyPr>
          <a:lstStyle>
            <a:lvl1pPr algn="l" defTabSz="914423" rtl="0" eaLnBrk="1" latinLnBrk="0" hangingPunct="1">
              <a:spcBef>
                <a:spcPct val="0"/>
              </a:spcBef>
              <a:buNone/>
              <a:defRPr kumimoji="1" lang="ja-JP" altLang="en-US" sz="2400" b="1" i="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a:t>72</a:t>
            </a:r>
            <a:r>
              <a:rPr lang="ja-JP" altLang="en-US" sz="2800"/>
              <a:t>・</a:t>
            </a:r>
            <a:r>
              <a:rPr lang="en-US" altLang="ja-JP" sz="2800"/>
              <a:t>73</a:t>
            </a:r>
            <a:r>
              <a:rPr lang="ja-JP" altLang="en-US" sz="2800"/>
              <a:t>類（鉄鋼製品）の輸出状況</a:t>
            </a:r>
          </a:p>
        </p:txBody>
      </p:sp>
      <p:sp>
        <p:nvSpPr>
          <p:cNvPr id="67" name="テキスト プレースホルダー 4">
            <a:extLst>
              <a:ext uri="{FF2B5EF4-FFF2-40B4-BE49-F238E27FC236}">
                <a16:creationId xmlns:a16="http://schemas.microsoft.com/office/drawing/2014/main" id="{232D205C-747A-6C6F-E6A0-FE6A7CB3F139}"/>
              </a:ext>
            </a:extLst>
          </p:cNvPr>
          <p:cNvSpPr txBox="1">
            <a:spLocks/>
          </p:cNvSpPr>
          <p:nvPr/>
        </p:nvSpPr>
        <p:spPr>
          <a:xfrm>
            <a:off x="123176" y="6240574"/>
            <a:ext cx="5854622" cy="534368"/>
          </a:xfrm>
          <a:prstGeom prst="rect">
            <a:avLst/>
          </a:prstGeom>
          <a:noFill/>
          <a:ln>
            <a:noFill/>
          </a:ln>
        </p:spPr>
        <p:txBody>
          <a:bodyPr vert="horz" wrap="square" lIns="36000" tIns="36000" rIns="36000" bIns="36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pPr>
              <a:spcAft>
                <a:spcPts val="0"/>
              </a:spcAft>
            </a:pPr>
            <a:r>
              <a:rPr lang="ja-JP" altLang="en-US"/>
              <a:t>＊米国輸入統計、日本→米国、</a:t>
            </a:r>
            <a:r>
              <a:rPr lang="en-US" altLang="ja-JP"/>
              <a:t>72, 73</a:t>
            </a:r>
            <a:r>
              <a:rPr lang="ja-JP" altLang="en-US"/>
              <a:t>類の</a:t>
            </a:r>
            <a:r>
              <a:rPr lang="en-US" altLang="ja-JP"/>
              <a:t>4</a:t>
            </a:r>
            <a:r>
              <a:rPr lang="ja-JP" altLang="en-US"/>
              <a:t>桁ベースを用い、経産省作成。類似の品目を纏めて表現している。</a:t>
            </a:r>
            <a:endParaRPr lang="en-US" altLang="ja-JP"/>
          </a:p>
          <a:p>
            <a:pPr marL="85725">
              <a:spcAft>
                <a:spcPts val="0"/>
              </a:spcAft>
            </a:pPr>
            <a:r>
              <a:rPr lang="ja-JP" altLang="en-US"/>
              <a:t>鉄鋼・アルミ等に係る追加関税の対象となる品目は、</a:t>
            </a:r>
            <a:r>
              <a:rPr lang="en-US" altLang="ja-JP"/>
              <a:t>84869000</a:t>
            </a:r>
            <a:r>
              <a:rPr lang="ja-JP" altLang="en-US"/>
              <a:t>（半導体製造装置部分品：</a:t>
            </a:r>
            <a:r>
              <a:rPr lang="en-US" altLang="ja-JP"/>
              <a:t>$15</a:t>
            </a:r>
            <a:r>
              <a:rPr lang="ja-JP" altLang="en-US"/>
              <a:t>億）や</a:t>
            </a:r>
            <a:r>
              <a:rPr lang="en-US" altLang="ja-JP"/>
              <a:t>87082951</a:t>
            </a:r>
            <a:r>
              <a:rPr lang="ja-JP" altLang="en-US"/>
              <a:t>（その他の車両付属品：</a:t>
            </a:r>
            <a:r>
              <a:rPr lang="en-US" altLang="ja-JP"/>
              <a:t>$6.4</a:t>
            </a:r>
            <a:r>
              <a:rPr lang="ja-JP" altLang="en-US"/>
              <a:t>億）など、</a:t>
            </a:r>
            <a:r>
              <a:rPr lang="en-US" altLang="ja-JP"/>
              <a:t>72</a:t>
            </a:r>
            <a:r>
              <a:rPr lang="ja-JP" altLang="en-US"/>
              <a:t>・</a:t>
            </a:r>
            <a:r>
              <a:rPr lang="en-US" altLang="ja-JP"/>
              <a:t>73</a:t>
            </a:r>
            <a:r>
              <a:rPr lang="ja-JP" altLang="en-US"/>
              <a:t>類以外の分類にも多数存在。</a:t>
            </a:r>
            <a:endParaRPr lang="en-US" altLang="ja-JP"/>
          </a:p>
        </p:txBody>
      </p:sp>
      <p:grpSp>
        <p:nvGrpSpPr>
          <p:cNvPr id="68" name="グループ化 67">
            <a:extLst>
              <a:ext uri="{FF2B5EF4-FFF2-40B4-BE49-F238E27FC236}">
                <a16:creationId xmlns:a16="http://schemas.microsoft.com/office/drawing/2014/main" id="{9930066C-78A6-8BE0-B906-E304AA6230E9}"/>
              </a:ext>
            </a:extLst>
          </p:cNvPr>
          <p:cNvGrpSpPr/>
          <p:nvPr/>
        </p:nvGrpSpPr>
        <p:grpSpPr>
          <a:xfrm>
            <a:off x="6290922" y="963054"/>
            <a:ext cx="5757765" cy="5817340"/>
            <a:chOff x="6185764" y="757313"/>
            <a:chExt cx="5757765" cy="5817340"/>
          </a:xfrm>
        </p:grpSpPr>
        <p:graphicFrame>
          <p:nvGraphicFramePr>
            <p:cNvPr id="69" name="グラフ 68">
              <a:extLst>
                <a:ext uri="{FF2B5EF4-FFF2-40B4-BE49-F238E27FC236}">
                  <a16:creationId xmlns:a16="http://schemas.microsoft.com/office/drawing/2014/main" id="{00D3CDF0-E500-8CD3-720A-908C3C47548F}"/>
                </a:ext>
              </a:extLst>
            </p:cNvPr>
            <p:cNvGraphicFramePr>
              <a:graphicFrameLocks/>
            </p:cNvGraphicFramePr>
            <p:nvPr/>
          </p:nvGraphicFramePr>
          <p:xfrm>
            <a:off x="6630739" y="1405430"/>
            <a:ext cx="5312790" cy="5169223"/>
          </p:xfrm>
          <a:graphic>
            <a:graphicData uri="http://schemas.openxmlformats.org/drawingml/2006/chart">
              <c:chart xmlns:c="http://schemas.openxmlformats.org/drawingml/2006/chart" xmlns:r="http://schemas.openxmlformats.org/officeDocument/2006/relationships" r:id="rId3"/>
            </a:graphicData>
          </a:graphic>
        </p:graphicFrame>
        <p:sp>
          <p:nvSpPr>
            <p:cNvPr id="70" name="楕円 69">
              <a:extLst>
                <a:ext uri="{FF2B5EF4-FFF2-40B4-BE49-F238E27FC236}">
                  <a16:creationId xmlns:a16="http://schemas.microsoft.com/office/drawing/2014/main" id="{B8159353-93CE-8CC9-0DE4-97B64E09DDCD}"/>
                </a:ext>
              </a:extLst>
            </p:cNvPr>
            <p:cNvSpPr/>
            <p:nvPr/>
          </p:nvSpPr>
          <p:spPr>
            <a:xfrm>
              <a:off x="8616758" y="3326245"/>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F256D307-5901-7AA6-6DF1-A06BE0054DDD}"/>
                </a:ext>
              </a:extLst>
            </p:cNvPr>
            <p:cNvSpPr txBox="1"/>
            <p:nvPr/>
          </p:nvSpPr>
          <p:spPr>
            <a:xfrm>
              <a:off x="8662881" y="3368359"/>
              <a:ext cx="1265038" cy="12252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92" b="1">
                  <a:solidFill>
                    <a:srgbClr val="000000">
                      <a:lumMod val="50000"/>
                      <a:lumOff val="50000"/>
                    </a:srgbClr>
                  </a:solidFill>
                  <a:latin typeface="Meiryo UI" panose="020B0604030504040204" pitchFamily="50" charset="-128"/>
                  <a:ea typeface="Meiryo UI" panose="020B0604030504040204" pitchFamily="50" charset="-128"/>
                </a:rPr>
                <a:t>72</a:t>
              </a:r>
              <a:r>
                <a:rPr lang="ja-JP" altLang="en-US" sz="1292" b="1">
                  <a:solidFill>
                    <a:srgbClr val="000000">
                      <a:lumMod val="50000"/>
                      <a:lumOff val="50000"/>
                    </a:srgbClr>
                  </a:solidFill>
                  <a:latin typeface="Meiryo UI" panose="020B0604030504040204" pitchFamily="50" charset="-128"/>
                  <a:ea typeface="Meiryo UI" panose="020B0604030504040204" pitchFamily="50" charset="-128"/>
                </a:rPr>
                <a:t>・</a:t>
              </a:r>
              <a:r>
                <a:rPr lang="en-US" altLang="ja-JP" sz="1292" b="1">
                  <a:solidFill>
                    <a:srgbClr val="000000">
                      <a:lumMod val="50000"/>
                      <a:lumOff val="50000"/>
                    </a:srgbClr>
                  </a:solidFill>
                  <a:latin typeface="Meiryo UI" panose="020B0604030504040204" pitchFamily="50" charset="-128"/>
                  <a:ea typeface="Meiryo UI" panose="020B0604030504040204" pitchFamily="50" charset="-128"/>
                </a:rPr>
                <a:t>73</a:t>
              </a: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類</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lang="en-US" altLang="ja-JP" sz="1662" b="1">
                  <a:solidFill>
                    <a:srgbClr val="000000"/>
                  </a:solidFill>
                  <a:latin typeface="Meiryo UI" panose="020B0604030504040204" pitchFamily="50" charset="-128"/>
                  <a:ea typeface="Meiryo UI" panose="020B0604030504040204" pitchFamily="50" charset="-128"/>
                </a:rPr>
                <a:t>31</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0.17</a:t>
              </a:r>
              <a:r>
                <a:rPr lang="ja-JP" altLang="en-US" sz="1108" b="1">
                  <a:solidFill>
                    <a:srgbClr val="000000">
                      <a:lumMod val="50000"/>
                      <a:lumOff val="50000"/>
                    </a:srgbClr>
                  </a:solidFill>
                  <a:latin typeface="Meiryo UI" panose="020B0604030504040204" pitchFamily="50" charset="-128"/>
                  <a:ea typeface="Meiryo UI" panose="020B0604030504040204" pitchFamily="50" charset="-128"/>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a:extLst>
                <a:ext uri="{FF2B5EF4-FFF2-40B4-BE49-F238E27FC236}">
                  <a16:creationId xmlns:a16="http://schemas.microsoft.com/office/drawing/2014/main" id="{06603A5B-D036-96F5-F3CF-361CB4801B07}"/>
                </a:ext>
              </a:extLst>
            </p:cNvPr>
            <p:cNvSpPr txBox="1"/>
            <p:nvPr/>
          </p:nvSpPr>
          <p:spPr>
            <a:xfrm>
              <a:off x="9817312" y="2221157"/>
              <a:ext cx="1316169" cy="1200329"/>
            </a:xfrm>
            <a:prstGeom prst="rect">
              <a:avLst/>
            </a:prstGeom>
            <a:noFill/>
          </p:spPr>
          <p:txBody>
            <a:bodyPr wrap="square">
              <a:spAutoFit/>
            </a:bodyPr>
            <a:lstStyle/>
            <a:p>
              <a:r>
                <a:rPr lang="ja-JP" altLang="en-US" b="1">
                  <a:solidFill>
                    <a:schemeClr val="bg1"/>
                  </a:solidFill>
                  <a:latin typeface="Meiryo UI" panose="020B0604030504040204" pitchFamily="50" charset="-128"/>
                  <a:ea typeface="Meiryo UI" panose="020B0604030504040204" pitchFamily="50" charset="-128"/>
                </a:rPr>
                <a:t>ボルト、</a:t>
              </a:r>
              <a:endParaRPr lang="en-US" altLang="ja-JP" b="1">
                <a:solidFill>
                  <a:schemeClr val="bg1"/>
                </a:solidFill>
                <a:latin typeface="Meiryo UI" panose="020B0604030504040204" pitchFamily="50" charset="-128"/>
                <a:ea typeface="Meiryo UI" panose="020B0604030504040204" pitchFamily="50" charset="-128"/>
              </a:endParaRPr>
            </a:p>
            <a:p>
              <a:r>
                <a:rPr lang="ja-JP" altLang="en-US" b="1">
                  <a:solidFill>
                    <a:schemeClr val="bg1"/>
                  </a:solidFill>
                  <a:latin typeface="Meiryo UI" panose="020B0604030504040204" pitchFamily="50" charset="-128"/>
                  <a:ea typeface="Meiryo UI" panose="020B0604030504040204" pitchFamily="50" charset="-128"/>
                </a:rPr>
                <a:t>ナット、</a:t>
              </a:r>
              <a:endParaRPr lang="en-US" altLang="ja-JP" b="1">
                <a:solidFill>
                  <a:schemeClr val="bg1"/>
                </a:solidFill>
                <a:latin typeface="Meiryo UI" panose="020B0604030504040204" pitchFamily="50" charset="-128"/>
                <a:ea typeface="Meiryo UI" panose="020B0604030504040204" pitchFamily="50" charset="-128"/>
              </a:endParaRPr>
            </a:p>
            <a:p>
              <a:r>
                <a:rPr lang="ja-JP" altLang="en-US" b="1">
                  <a:solidFill>
                    <a:schemeClr val="bg1"/>
                  </a:solidFill>
                  <a:latin typeface="Meiryo UI" panose="020B0604030504040204" pitchFamily="50" charset="-128"/>
                  <a:ea typeface="Meiryo UI" panose="020B0604030504040204" pitchFamily="50" charset="-128"/>
                </a:rPr>
                <a:t>ネジ、ばね</a:t>
              </a:r>
              <a:endParaRPr lang="en-US" altLang="ja-JP" b="1">
                <a:solidFill>
                  <a:schemeClr val="bg1"/>
                </a:solidFill>
                <a:latin typeface="Meiryo UI" panose="020B0604030504040204" pitchFamily="50" charset="-128"/>
                <a:ea typeface="Meiryo UI" panose="020B0604030504040204" pitchFamily="50" charset="-128"/>
              </a:endParaRPr>
            </a:p>
            <a:p>
              <a:r>
                <a:rPr lang="en-US" altLang="ja-JP" b="1">
                  <a:solidFill>
                    <a:schemeClr val="bg1"/>
                  </a:solidFill>
                  <a:latin typeface="Meiryo UI" panose="020B0604030504040204" pitchFamily="50" charset="-128"/>
                  <a:ea typeface="Meiryo UI" panose="020B0604030504040204" pitchFamily="50" charset="-128"/>
                </a:rPr>
                <a:t>$7.6</a:t>
              </a:r>
              <a:r>
                <a:rPr lang="ja-JP" altLang="en-US" b="1">
                  <a:solidFill>
                    <a:schemeClr val="bg1"/>
                  </a:solidFill>
                  <a:latin typeface="Meiryo UI" panose="020B0604030504040204" pitchFamily="50" charset="-128"/>
                  <a:ea typeface="Meiryo UI" panose="020B0604030504040204" pitchFamily="50" charset="-128"/>
                </a:rPr>
                <a:t>億</a:t>
              </a:r>
            </a:p>
          </p:txBody>
        </p:sp>
        <p:sp>
          <p:nvSpPr>
            <p:cNvPr id="73" name="テキスト ボックス 72">
              <a:extLst>
                <a:ext uri="{FF2B5EF4-FFF2-40B4-BE49-F238E27FC236}">
                  <a16:creationId xmlns:a16="http://schemas.microsoft.com/office/drawing/2014/main" id="{006398F6-BA1B-B960-D138-479D74B79EBE}"/>
                </a:ext>
              </a:extLst>
            </p:cNvPr>
            <p:cNvSpPr txBox="1"/>
            <p:nvPr/>
          </p:nvSpPr>
          <p:spPr>
            <a:xfrm>
              <a:off x="10357779" y="4247309"/>
              <a:ext cx="1119844" cy="923330"/>
            </a:xfrm>
            <a:prstGeom prst="rect">
              <a:avLst/>
            </a:prstGeom>
            <a:noFill/>
          </p:spPr>
          <p:txBody>
            <a:bodyPr wrap="square">
              <a:spAutoFit/>
            </a:bodyPr>
            <a:lstStyle/>
            <a:p>
              <a:r>
                <a:rPr lang="ja-JP" altLang="en-US" b="1">
                  <a:solidFill>
                    <a:schemeClr val="bg1"/>
                  </a:solidFill>
                  <a:latin typeface="Meiryo UI" panose="020B0604030504040204" pitchFamily="50" charset="-128"/>
                  <a:ea typeface="Meiryo UI" panose="020B0604030504040204" pitchFamily="50" charset="-128"/>
                </a:rPr>
                <a:t>鉄鋼製</a:t>
              </a:r>
              <a:endParaRPr lang="en-US" altLang="ja-JP" b="1">
                <a:solidFill>
                  <a:schemeClr val="bg1"/>
                </a:solidFill>
                <a:latin typeface="Meiryo UI" panose="020B0604030504040204" pitchFamily="50" charset="-128"/>
                <a:ea typeface="Meiryo UI" panose="020B0604030504040204" pitchFamily="50" charset="-128"/>
              </a:endParaRPr>
            </a:p>
            <a:p>
              <a:r>
                <a:rPr lang="ja-JP" altLang="en-US" b="1">
                  <a:solidFill>
                    <a:schemeClr val="bg1"/>
                  </a:solidFill>
                  <a:latin typeface="Meiryo UI" panose="020B0604030504040204" pitchFamily="50" charset="-128"/>
                  <a:ea typeface="Meiryo UI" panose="020B0604030504040204" pitchFamily="50" charset="-128"/>
                </a:rPr>
                <a:t>パイプ材</a:t>
              </a:r>
              <a:endParaRPr lang="en-US" altLang="ja-JP" b="1">
                <a:solidFill>
                  <a:schemeClr val="bg1"/>
                </a:solidFill>
                <a:latin typeface="Meiryo UI" panose="020B0604030504040204" pitchFamily="50" charset="-128"/>
                <a:ea typeface="Meiryo UI" panose="020B0604030504040204" pitchFamily="50" charset="-128"/>
              </a:endParaRPr>
            </a:p>
            <a:p>
              <a:r>
                <a:rPr lang="en-US" altLang="ja-JP" b="1">
                  <a:solidFill>
                    <a:schemeClr val="bg1"/>
                  </a:solidFill>
                  <a:latin typeface="Meiryo UI" panose="020B0604030504040204" pitchFamily="50" charset="-128"/>
                  <a:ea typeface="Meiryo UI" panose="020B0604030504040204" pitchFamily="50" charset="-128"/>
                </a:rPr>
                <a:t>$5.5</a:t>
              </a:r>
              <a:r>
                <a:rPr lang="ja-JP" altLang="en-US" b="1">
                  <a:solidFill>
                    <a:schemeClr val="bg1"/>
                  </a:solidFill>
                  <a:latin typeface="Meiryo UI" panose="020B0604030504040204" pitchFamily="50" charset="-128"/>
                  <a:ea typeface="Meiryo UI" panose="020B0604030504040204" pitchFamily="50" charset="-128"/>
                </a:rPr>
                <a:t>億</a:t>
              </a:r>
            </a:p>
          </p:txBody>
        </p:sp>
        <p:sp>
          <p:nvSpPr>
            <p:cNvPr id="74" name="テキスト ボックス 73">
              <a:extLst>
                <a:ext uri="{FF2B5EF4-FFF2-40B4-BE49-F238E27FC236}">
                  <a16:creationId xmlns:a16="http://schemas.microsoft.com/office/drawing/2014/main" id="{C3195043-3E6F-AAFA-EEF3-53EA4BB905B5}"/>
                </a:ext>
              </a:extLst>
            </p:cNvPr>
            <p:cNvSpPr txBox="1"/>
            <p:nvPr/>
          </p:nvSpPr>
          <p:spPr>
            <a:xfrm>
              <a:off x="8872563" y="5223536"/>
              <a:ext cx="1357285" cy="1200329"/>
            </a:xfrm>
            <a:prstGeom prst="rect">
              <a:avLst/>
            </a:prstGeom>
            <a:noFill/>
          </p:spPr>
          <p:txBody>
            <a:bodyPr wrap="square">
              <a:spAutoFit/>
            </a:bodyPr>
            <a:lstStyle/>
            <a:p>
              <a:r>
                <a:rPr lang="ja-JP" altLang="en-US" b="1">
                  <a:solidFill>
                    <a:schemeClr val="bg1"/>
                  </a:solidFill>
                  <a:latin typeface="Meiryo UI" panose="020B0604030504040204" pitchFamily="50" charset="-128"/>
                  <a:ea typeface="Meiryo UI" panose="020B0604030504040204" pitchFamily="50" charset="-128"/>
                </a:rPr>
                <a:t>その他合金鋼の線・棒・形鋼</a:t>
              </a:r>
              <a:endParaRPr lang="en-US" altLang="ja-JP" b="1">
                <a:solidFill>
                  <a:schemeClr val="bg1"/>
                </a:solidFill>
                <a:latin typeface="Meiryo UI" panose="020B0604030504040204" pitchFamily="50" charset="-128"/>
                <a:ea typeface="Meiryo UI" panose="020B0604030504040204" pitchFamily="50" charset="-128"/>
              </a:endParaRPr>
            </a:p>
            <a:p>
              <a:r>
                <a:rPr lang="en-US" altLang="ja-JP" b="1">
                  <a:solidFill>
                    <a:schemeClr val="bg1"/>
                  </a:solidFill>
                  <a:latin typeface="Meiryo UI" panose="020B0604030504040204" pitchFamily="50" charset="-128"/>
                  <a:ea typeface="Meiryo UI" panose="020B0604030504040204" pitchFamily="50" charset="-128"/>
                </a:rPr>
                <a:t>$3.9</a:t>
              </a:r>
              <a:r>
                <a:rPr lang="ja-JP" altLang="en-US" b="1">
                  <a:solidFill>
                    <a:schemeClr val="bg1"/>
                  </a:solidFill>
                  <a:latin typeface="Meiryo UI" panose="020B0604030504040204" pitchFamily="50" charset="-128"/>
                  <a:ea typeface="Meiryo UI" panose="020B0604030504040204" pitchFamily="50" charset="-128"/>
                </a:rPr>
                <a:t>億</a:t>
              </a:r>
            </a:p>
          </p:txBody>
        </p:sp>
        <p:sp>
          <p:nvSpPr>
            <p:cNvPr id="75" name="テキスト ボックス 74">
              <a:extLst>
                <a:ext uri="{FF2B5EF4-FFF2-40B4-BE49-F238E27FC236}">
                  <a16:creationId xmlns:a16="http://schemas.microsoft.com/office/drawing/2014/main" id="{75144EDD-9988-2365-7622-FE683D9E6CA4}"/>
                </a:ext>
              </a:extLst>
            </p:cNvPr>
            <p:cNvSpPr txBox="1"/>
            <p:nvPr/>
          </p:nvSpPr>
          <p:spPr>
            <a:xfrm>
              <a:off x="7551883" y="5033276"/>
              <a:ext cx="1587866" cy="830997"/>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鉄・非合金鋼のフラットロール</a:t>
              </a:r>
              <a:endParaRPr lang="en-US" altLang="ja-JP" sz="1600" b="1">
                <a:solidFill>
                  <a:schemeClr val="bg1"/>
                </a:solidFill>
                <a:latin typeface="Meiryo UI" panose="020B0604030504040204" pitchFamily="50" charset="-128"/>
                <a:ea typeface="Meiryo UI" panose="020B0604030504040204" pitchFamily="50" charset="-128"/>
              </a:endParaRPr>
            </a:p>
            <a:p>
              <a:r>
                <a:rPr lang="en-US" altLang="ja-JP" sz="1600" b="1">
                  <a:solidFill>
                    <a:schemeClr val="bg1"/>
                  </a:solidFill>
                  <a:latin typeface="Meiryo UI" panose="020B0604030504040204" pitchFamily="50" charset="-128"/>
                  <a:ea typeface="Meiryo UI" panose="020B0604030504040204" pitchFamily="50" charset="-128"/>
                </a:rPr>
                <a:t>$3.5</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76" name="テキスト ボックス 75">
              <a:extLst>
                <a:ext uri="{FF2B5EF4-FFF2-40B4-BE49-F238E27FC236}">
                  <a16:creationId xmlns:a16="http://schemas.microsoft.com/office/drawing/2014/main" id="{1323C5D9-A778-005F-4679-963545881A3F}"/>
                </a:ext>
              </a:extLst>
            </p:cNvPr>
            <p:cNvSpPr txBox="1"/>
            <p:nvPr/>
          </p:nvSpPr>
          <p:spPr>
            <a:xfrm>
              <a:off x="6922114" y="4247309"/>
              <a:ext cx="1556357" cy="584775"/>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鉄鋼製日用品</a:t>
              </a:r>
              <a:endParaRPr lang="en-US" altLang="ja-JP" sz="1600" b="1">
                <a:solidFill>
                  <a:schemeClr val="bg1"/>
                </a:solidFill>
                <a:latin typeface="Meiryo UI" panose="020B0604030504040204" pitchFamily="50" charset="-128"/>
                <a:ea typeface="Meiryo UI" panose="020B0604030504040204" pitchFamily="50" charset="-128"/>
              </a:endParaRPr>
            </a:p>
            <a:p>
              <a:r>
                <a:rPr lang="ja-JP" altLang="en-US" sz="1600" b="1">
                  <a:solidFill>
                    <a:schemeClr val="bg1"/>
                  </a:solidFill>
                  <a:latin typeface="Meiryo UI" panose="020B0604030504040204" pitchFamily="50" charset="-128"/>
                  <a:ea typeface="Meiryo UI" panose="020B0604030504040204" pitchFamily="50" charset="-128"/>
                </a:rPr>
                <a:t>その他 </a:t>
              </a:r>
              <a:r>
                <a:rPr lang="en-US" altLang="ja-JP" sz="1600" b="1">
                  <a:solidFill>
                    <a:schemeClr val="bg1"/>
                  </a:solidFill>
                  <a:latin typeface="Meiryo UI" panose="020B0604030504040204" pitchFamily="50" charset="-128"/>
                  <a:ea typeface="Meiryo UI" panose="020B0604030504040204" pitchFamily="50" charset="-128"/>
                </a:rPr>
                <a:t>$2.4</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77" name="テキスト ボックス 76">
              <a:extLst>
                <a:ext uri="{FF2B5EF4-FFF2-40B4-BE49-F238E27FC236}">
                  <a16:creationId xmlns:a16="http://schemas.microsoft.com/office/drawing/2014/main" id="{11756F02-91CE-A4D1-E417-9AE6294D2800}"/>
                </a:ext>
              </a:extLst>
            </p:cNvPr>
            <p:cNvSpPr txBox="1"/>
            <p:nvPr/>
          </p:nvSpPr>
          <p:spPr>
            <a:xfrm>
              <a:off x="6890508" y="3368359"/>
              <a:ext cx="1556357" cy="830997"/>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鉄・合金鋼の線・棒・形鋼</a:t>
              </a:r>
              <a:r>
                <a:rPr lang="en-US" altLang="ja-JP" sz="1600" b="1">
                  <a:solidFill>
                    <a:schemeClr val="bg1"/>
                  </a:solidFill>
                  <a:latin typeface="Meiryo UI" panose="020B0604030504040204" pitchFamily="50" charset="-128"/>
                  <a:ea typeface="Meiryo UI" panose="020B0604030504040204" pitchFamily="50" charset="-128"/>
                </a:rPr>
                <a:t>$2.4</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78" name="テキスト ボックス 77">
              <a:extLst>
                <a:ext uri="{FF2B5EF4-FFF2-40B4-BE49-F238E27FC236}">
                  <a16:creationId xmlns:a16="http://schemas.microsoft.com/office/drawing/2014/main" id="{3219CD2E-5FA8-D1C7-1F7C-E5380694C950}"/>
                </a:ext>
              </a:extLst>
            </p:cNvPr>
            <p:cNvSpPr txBox="1"/>
            <p:nvPr/>
          </p:nvSpPr>
          <p:spPr>
            <a:xfrm>
              <a:off x="7083149" y="2759607"/>
              <a:ext cx="1262667" cy="584775"/>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鎖・継手</a:t>
              </a:r>
              <a:endParaRPr lang="en-US" altLang="ja-JP" sz="1600" b="1">
                <a:solidFill>
                  <a:schemeClr val="bg1"/>
                </a:solidFill>
                <a:latin typeface="Meiryo UI" panose="020B0604030504040204" pitchFamily="50" charset="-128"/>
                <a:ea typeface="Meiryo UI" panose="020B0604030504040204" pitchFamily="50" charset="-128"/>
              </a:endParaRPr>
            </a:p>
            <a:p>
              <a:r>
                <a:rPr lang="ja-JP" altLang="en-US" sz="1600" b="1">
                  <a:solidFill>
                    <a:schemeClr val="bg1"/>
                  </a:solidFill>
                  <a:latin typeface="Meiryo UI" panose="020B0604030504040204" pitchFamily="50" charset="-128"/>
                  <a:ea typeface="Meiryo UI" panose="020B0604030504040204" pitchFamily="50" charset="-128"/>
                </a:rPr>
                <a:t>　　</a:t>
              </a:r>
              <a:r>
                <a:rPr lang="en-US" altLang="ja-JP" sz="1600" b="1">
                  <a:solidFill>
                    <a:schemeClr val="bg1"/>
                  </a:solidFill>
                  <a:latin typeface="Meiryo UI" panose="020B0604030504040204" pitchFamily="50" charset="-128"/>
                  <a:ea typeface="Meiryo UI" panose="020B0604030504040204" pitchFamily="50" charset="-128"/>
                </a:rPr>
                <a:t>$1.5</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79" name="テキスト ボックス 78">
              <a:extLst>
                <a:ext uri="{FF2B5EF4-FFF2-40B4-BE49-F238E27FC236}">
                  <a16:creationId xmlns:a16="http://schemas.microsoft.com/office/drawing/2014/main" id="{2A821C8B-63CD-98A3-D6A8-A3B7774B81C8}"/>
                </a:ext>
              </a:extLst>
            </p:cNvPr>
            <p:cNvSpPr txBox="1"/>
            <p:nvPr/>
          </p:nvSpPr>
          <p:spPr>
            <a:xfrm>
              <a:off x="6185764" y="1795456"/>
              <a:ext cx="1167875"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タンク、構造物等その部分品　</a:t>
              </a:r>
              <a:r>
                <a:rPr lang="en-US" altLang="ja-JP" sz="1100" b="1">
                  <a:latin typeface="Meiryo UI" panose="020B0604030504040204" pitchFamily="50" charset="-128"/>
                  <a:ea typeface="Meiryo UI" panose="020B0604030504040204" pitchFamily="50" charset="-128"/>
                </a:rPr>
                <a:t> $ 1.</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3</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80" name="テキスト ボックス 79">
              <a:extLst>
                <a:ext uri="{FF2B5EF4-FFF2-40B4-BE49-F238E27FC236}">
                  <a16:creationId xmlns:a16="http://schemas.microsoft.com/office/drawing/2014/main" id="{95ECEC98-9056-01D0-534A-D04198E8F918}"/>
                </a:ext>
              </a:extLst>
            </p:cNvPr>
            <p:cNvSpPr txBox="1"/>
            <p:nvPr/>
          </p:nvSpPr>
          <p:spPr>
            <a:xfrm>
              <a:off x="6630739" y="1212027"/>
              <a:ext cx="1167875"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その他合金鋼の</a:t>
              </a:r>
              <a:endPar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フラットロール</a:t>
              </a:r>
              <a:r>
                <a:rPr lang="en-US" altLang="ja-JP" sz="1100" b="1">
                  <a:latin typeface="Meiryo UI" panose="020B0604030504040204" pitchFamily="50" charset="-128"/>
                  <a:ea typeface="Meiryo UI" panose="020B0604030504040204" pitchFamily="50" charset="-128"/>
                </a:rPr>
                <a:t>$ 1.2</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81" name="テキスト ボックス 80">
              <a:extLst>
                <a:ext uri="{FF2B5EF4-FFF2-40B4-BE49-F238E27FC236}">
                  <a16:creationId xmlns:a16="http://schemas.microsoft.com/office/drawing/2014/main" id="{F5597D81-83DC-8867-0EA1-CFB233BF93FC}"/>
                </a:ext>
              </a:extLst>
            </p:cNvPr>
            <p:cNvSpPr txBox="1"/>
            <p:nvPr/>
          </p:nvSpPr>
          <p:spPr>
            <a:xfrm>
              <a:off x="7489386" y="757313"/>
              <a:ext cx="1167875"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ステンレス鋼</a:t>
              </a:r>
              <a:endPar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フラットロール</a:t>
              </a:r>
              <a:r>
                <a:rPr lang="en-US" altLang="ja-JP" sz="1100" b="1">
                  <a:latin typeface="Meiryo UI" panose="020B0604030504040204" pitchFamily="50" charset="-128"/>
                  <a:ea typeface="Meiryo UI" panose="020B0604030504040204" pitchFamily="50" charset="-128"/>
                </a:rPr>
                <a:t>$ 0.8</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82" name="テキスト ボックス 81">
              <a:extLst>
                <a:ext uri="{FF2B5EF4-FFF2-40B4-BE49-F238E27FC236}">
                  <a16:creationId xmlns:a16="http://schemas.microsoft.com/office/drawing/2014/main" id="{4165CBBF-1155-A717-D8C7-FEAD01F28CF2}"/>
                </a:ext>
              </a:extLst>
            </p:cNvPr>
            <p:cNvSpPr txBox="1"/>
            <p:nvPr/>
          </p:nvSpPr>
          <p:spPr>
            <a:xfrm>
              <a:off x="8891587" y="993727"/>
              <a:ext cx="890955"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フェロアロイ</a:t>
              </a:r>
              <a:r>
                <a:rPr lang="en-US" altLang="ja-JP" sz="1100" b="1">
                  <a:latin typeface="Meiryo UI" panose="020B0604030504040204" pitchFamily="50" charset="-128"/>
                  <a:ea typeface="Meiryo UI" panose="020B0604030504040204" pitchFamily="50" charset="-128"/>
                </a:rPr>
                <a:t>$ 0.2</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83" name="フリーフォーム: 図形 82">
              <a:extLst>
                <a:ext uri="{FF2B5EF4-FFF2-40B4-BE49-F238E27FC236}">
                  <a16:creationId xmlns:a16="http://schemas.microsoft.com/office/drawing/2014/main" id="{CE6BC25E-1E54-09BD-9D80-017167B0D97E}"/>
                </a:ext>
              </a:extLst>
            </p:cNvPr>
            <p:cNvSpPr/>
            <p:nvPr/>
          </p:nvSpPr>
          <p:spPr bwMode="auto">
            <a:xfrm>
              <a:off x="8772525" y="1114425"/>
              <a:ext cx="238125" cy="504825"/>
            </a:xfrm>
            <a:custGeom>
              <a:avLst/>
              <a:gdLst>
                <a:gd name="connsiteX0" fmla="*/ 0 w 238125"/>
                <a:gd name="connsiteY0" fmla="*/ 504825 h 504825"/>
                <a:gd name="connsiteX1" fmla="*/ 104775 w 238125"/>
                <a:gd name="connsiteY1" fmla="*/ 0 h 504825"/>
                <a:gd name="connsiteX2" fmla="*/ 238125 w 238125"/>
                <a:gd name="connsiteY2" fmla="*/ 0 h 504825"/>
              </a:gdLst>
              <a:ahLst/>
              <a:cxnLst>
                <a:cxn ang="0">
                  <a:pos x="connsiteX0" y="connsiteY0"/>
                </a:cxn>
                <a:cxn ang="0">
                  <a:pos x="connsiteX1" y="connsiteY1"/>
                </a:cxn>
                <a:cxn ang="0">
                  <a:pos x="connsiteX2" y="connsiteY2"/>
                </a:cxn>
              </a:cxnLst>
              <a:rect l="l" t="t" r="r" b="b"/>
              <a:pathLst>
                <a:path w="238125" h="504825">
                  <a:moveTo>
                    <a:pt x="0" y="504825"/>
                  </a:moveTo>
                  <a:lnTo>
                    <a:pt x="104775" y="0"/>
                  </a:lnTo>
                  <a:lnTo>
                    <a:pt x="238125"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84" name="テキスト ボックス 83">
              <a:extLst>
                <a:ext uri="{FF2B5EF4-FFF2-40B4-BE49-F238E27FC236}">
                  <a16:creationId xmlns:a16="http://schemas.microsoft.com/office/drawing/2014/main" id="{0BC18861-CE94-F180-5EC9-6BB18CC42BD1}"/>
                </a:ext>
              </a:extLst>
            </p:cNvPr>
            <p:cNvSpPr txBox="1"/>
            <p:nvPr/>
          </p:nvSpPr>
          <p:spPr>
            <a:xfrm>
              <a:off x="8904169" y="1552424"/>
              <a:ext cx="353943" cy="600164"/>
            </a:xfrm>
            <a:prstGeom prst="rect">
              <a:avLst/>
            </a:prstGeom>
            <a:noFill/>
          </p:spPr>
          <p:txBody>
            <a:bodyPr vert="horz" wrap="square" anchor="ctr">
              <a:spAutoFit/>
            </a:bodyPr>
            <a:lstStyle>
              <a:defPPr>
                <a:defRPr lang="ja-JP"/>
              </a:defPPr>
              <a:lvl1pPr>
                <a:defRPr sz="1600" b="1">
                  <a:solidFill>
                    <a:schemeClr val="bg1"/>
                  </a:solidFill>
                  <a:latin typeface="Meiryo UI" panose="020B0604030504040204" pitchFamily="50" charset="-128"/>
                  <a:ea typeface="Meiryo UI" panose="020B0604030504040204" pitchFamily="50" charset="-128"/>
                </a:defRPr>
              </a:lvl1pPr>
            </a:lstStyle>
            <a:p>
              <a:r>
                <a:rPr lang="ja-JP" altLang="en-US" sz="1100"/>
                <a:t>その他</a:t>
              </a:r>
            </a:p>
          </p:txBody>
        </p:sp>
        <p:sp>
          <p:nvSpPr>
            <p:cNvPr id="85" name="テキスト ボックス 84">
              <a:extLst>
                <a:ext uri="{FF2B5EF4-FFF2-40B4-BE49-F238E27FC236}">
                  <a16:creationId xmlns:a16="http://schemas.microsoft.com/office/drawing/2014/main" id="{1FA115B2-DC82-5CF2-D6C3-806BCF73BDD2}"/>
                </a:ext>
              </a:extLst>
            </p:cNvPr>
            <p:cNvSpPr txBox="1"/>
            <p:nvPr/>
          </p:nvSpPr>
          <p:spPr>
            <a:xfrm>
              <a:off x="8849906" y="2106729"/>
              <a:ext cx="636994" cy="253916"/>
            </a:xfrm>
            <a:prstGeom prst="rect">
              <a:avLst/>
            </a:prstGeom>
            <a:noFill/>
          </p:spPr>
          <p:txBody>
            <a:bodyPr wrap="square">
              <a:spAutoFit/>
            </a:bodyPr>
            <a:lstStyle>
              <a:defPPr>
                <a:defRPr lang="ja-JP"/>
              </a:defPPr>
              <a:lvl1pPr>
                <a:defRPr sz="1600" b="1">
                  <a:solidFill>
                    <a:schemeClr val="bg1"/>
                  </a:solidFill>
                  <a:latin typeface="Meiryo UI" panose="020B0604030504040204" pitchFamily="50" charset="-128"/>
                  <a:ea typeface="Meiryo UI" panose="020B0604030504040204" pitchFamily="50" charset="-128"/>
                </a:defRPr>
              </a:lvl1pPr>
            </a:lstStyle>
            <a:p>
              <a:r>
                <a:rPr lang="en-US" altLang="ja-JP" sz="1050"/>
                <a:t>$1.0</a:t>
              </a:r>
              <a:r>
                <a:rPr lang="ja-JP" altLang="en-US" sz="1050"/>
                <a:t>億</a:t>
              </a:r>
            </a:p>
          </p:txBody>
        </p:sp>
        <p:sp>
          <p:nvSpPr>
            <p:cNvPr id="86" name="フリーフォーム: 図形 85">
              <a:extLst>
                <a:ext uri="{FF2B5EF4-FFF2-40B4-BE49-F238E27FC236}">
                  <a16:creationId xmlns:a16="http://schemas.microsoft.com/office/drawing/2014/main" id="{7E69C1CC-F40F-60B7-4691-1E4B4B6FFB83}"/>
                </a:ext>
              </a:extLst>
            </p:cNvPr>
            <p:cNvSpPr/>
            <p:nvPr/>
          </p:nvSpPr>
          <p:spPr bwMode="auto">
            <a:xfrm flipH="1">
              <a:off x="7668686" y="1429869"/>
              <a:ext cx="443724" cy="504825"/>
            </a:xfrm>
            <a:custGeom>
              <a:avLst/>
              <a:gdLst>
                <a:gd name="connsiteX0" fmla="*/ 0 w 238125"/>
                <a:gd name="connsiteY0" fmla="*/ 504825 h 504825"/>
                <a:gd name="connsiteX1" fmla="*/ 104775 w 238125"/>
                <a:gd name="connsiteY1" fmla="*/ 0 h 504825"/>
                <a:gd name="connsiteX2" fmla="*/ 238125 w 238125"/>
                <a:gd name="connsiteY2" fmla="*/ 0 h 504825"/>
              </a:gdLst>
              <a:ahLst/>
              <a:cxnLst>
                <a:cxn ang="0">
                  <a:pos x="connsiteX0" y="connsiteY0"/>
                </a:cxn>
                <a:cxn ang="0">
                  <a:pos x="connsiteX1" y="connsiteY1"/>
                </a:cxn>
                <a:cxn ang="0">
                  <a:pos x="connsiteX2" y="connsiteY2"/>
                </a:cxn>
              </a:cxnLst>
              <a:rect l="l" t="t" r="r" b="b"/>
              <a:pathLst>
                <a:path w="238125" h="504825">
                  <a:moveTo>
                    <a:pt x="0" y="504825"/>
                  </a:moveTo>
                  <a:lnTo>
                    <a:pt x="104775" y="0"/>
                  </a:lnTo>
                  <a:lnTo>
                    <a:pt x="238125"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87" name="フリーフォーム: 図形 86">
              <a:extLst>
                <a:ext uri="{FF2B5EF4-FFF2-40B4-BE49-F238E27FC236}">
                  <a16:creationId xmlns:a16="http://schemas.microsoft.com/office/drawing/2014/main" id="{48285E26-8604-CA77-69C6-1A5080BEDA00}"/>
                </a:ext>
              </a:extLst>
            </p:cNvPr>
            <p:cNvSpPr/>
            <p:nvPr/>
          </p:nvSpPr>
          <p:spPr bwMode="auto">
            <a:xfrm flipH="1">
              <a:off x="7314939" y="2058160"/>
              <a:ext cx="443724" cy="210228"/>
            </a:xfrm>
            <a:custGeom>
              <a:avLst/>
              <a:gdLst>
                <a:gd name="connsiteX0" fmla="*/ 0 w 238125"/>
                <a:gd name="connsiteY0" fmla="*/ 504825 h 504825"/>
                <a:gd name="connsiteX1" fmla="*/ 104775 w 238125"/>
                <a:gd name="connsiteY1" fmla="*/ 0 h 504825"/>
                <a:gd name="connsiteX2" fmla="*/ 238125 w 238125"/>
                <a:gd name="connsiteY2" fmla="*/ 0 h 504825"/>
              </a:gdLst>
              <a:ahLst/>
              <a:cxnLst>
                <a:cxn ang="0">
                  <a:pos x="connsiteX0" y="connsiteY0"/>
                </a:cxn>
                <a:cxn ang="0">
                  <a:pos x="connsiteX1" y="connsiteY1"/>
                </a:cxn>
                <a:cxn ang="0">
                  <a:pos x="connsiteX2" y="connsiteY2"/>
                </a:cxn>
              </a:cxnLst>
              <a:rect l="l" t="t" r="r" b="b"/>
              <a:pathLst>
                <a:path w="238125" h="504825">
                  <a:moveTo>
                    <a:pt x="0" y="504825"/>
                  </a:moveTo>
                  <a:lnTo>
                    <a:pt x="104775" y="0"/>
                  </a:lnTo>
                  <a:lnTo>
                    <a:pt x="238125"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cxnSp>
          <p:nvCxnSpPr>
            <p:cNvPr id="88" name="直線コネクタ 87">
              <a:extLst>
                <a:ext uri="{FF2B5EF4-FFF2-40B4-BE49-F238E27FC236}">
                  <a16:creationId xmlns:a16="http://schemas.microsoft.com/office/drawing/2014/main" id="{96AEA97E-7C2A-42C5-4E1C-259658DDC0F7}"/>
                </a:ext>
              </a:extLst>
            </p:cNvPr>
            <p:cNvCxnSpPr/>
            <p:nvPr/>
          </p:nvCxnSpPr>
          <p:spPr>
            <a:xfrm>
              <a:off x="8371316" y="1295671"/>
              <a:ext cx="172421" cy="458444"/>
            </a:xfrm>
            <a:prstGeom prst="line">
              <a:avLst/>
            </a:pr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0" name="グループ化 89">
            <a:extLst>
              <a:ext uri="{FF2B5EF4-FFF2-40B4-BE49-F238E27FC236}">
                <a16:creationId xmlns:a16="http://schemas.microsoft.com/office/drawing/2014/main" id="{DBC6CB7B-5F0E-1E7A-5E03-9D7EC55777DE}"/>
              </a:ext>
            </a:extLst>
          </p:cNvPr>
          <p:cNvGrpSpPr/>
          <p:nvPr/>
        </p:nvGrpSpPr>
        <p:grpSpPr>
          <a:xfrm>
            <a:off x="10292060" y="412187"/>
            <a:ext cx="1813389" cy="1618666"/>
            <a:chOff x="10331961" y="527227"/>
            <a:chExt cx="1813389" cy="1618666"/>
          </a:xfrm>
        </p:grpSpPr>
        <p:sp>
          <p:nvSpPr>
            <p:cNvPr id="91" name="正方形/長方形 90">
              <a:extLst>
                <a:ext uri="{FF2B5EF4-FFF2-40B4-BE49-F238E27FC236}">
                  <a16:creationId xmlns:a16="http://schemas.microsoft.com/office/drawing/2014/main" id="{DB6A83D6-8957-7E71-58F9-B646B8119142}"/>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92" name="テキスト ボックス 91">
              <a:extLst>
                <a:ext uri="{FF2B5EF4-FFF2-40B4-BE49-F238E27FC236}">
                  <a16:creationId xmlns:a16="http://schemas.microsoft.com/office/drawing/2014/main" id="{3950AE11-C226-6F03-AD7D-E214013E1338}"/>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93" name="正方形/長方形 92">
              <a:extLst>
                <a:ext uri="{FF2B5EF4-FFF2-40B4-BE49-F238E27FC236}">
                  <a16:creationId xmlns:a16="http://schemas.microsoft.com/office/drawing/2014/main" id="{9E7E89C3-A6A4-D7A5-9F48-9539EB36D1CB}"/>
                </a:ext>
              </a:extLst>
            </p:cNvPr>
            <p:cNvSpPr/>
            <p:nvPr/>
          </p:nvSpPr>
          <p:spPr bwMode="auto">
            <a:xfrm>
              <a:off x="10436058" y="100822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94" name="テキスト ボックス 93">
              <a:extLst>
                <a:ext uri="{FF2B5EF4-FFF2-40B4-BE49-F238E27FC236}">
                  <a16:creationId xmlns:a16="http://schemas.microsoft.com/office/drawing/2014/main" id="{AFDDC66E-2671-A92E-A197-5CEBA9B4F209}"/>
                </a:ext>
              </a:extLst>
            </p:cNvPr>
            <p:cNvSpPr txBox="1"/>
            <p:nvPr/>
          </p:nvSpPr>
          <p:spPr>
            <a:xfrm>
              <a:off x="10556319" y="93690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95" name="テキスト ボックス 94">
              <a:extLst>
                <a:ext uri="{FF2B5EF4-FFF2-40B4-BE49-F238E27FC236}">
                  <a16:creationId xmlns:a16="http://schemas.microsoft.com/office/drawing/2014/main" id="{6C51AB3B-03C9-A1AF-5A3C-A0F35EA32B82}"/>
                </a:ext>
              </a:extLst>
            </p:cNvPr>
            <p:cNvSpPr txBox="1"/>
            <p:nvPr/>
          </p:nvSpPr>
          <p:spPr>
            <a:xfrm>
              <a:off x="10556318" y="115691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96" name="正方形/長方形 95">
              <a:extLst>
                <a:ext uri="{FF2B5EF4-FFF2-40B4-BE49-F238E27FC236}">
                  <a16:creationId xmlns:a16="http://schemas.microsoft.com/office/drawing/2014/main" id="{5E788861-7DF2-1031-BC4B-C0DE671C7DCB}"/>
                </a:ext>
              </a:extLst>
            </p:cNvPr>
            <p:cNvSpPr/>
            <p:nvPr/>
          </p:nvSpPr>
          <p:spPr bwMode="auto">
            <a:xfrm>
              <a:off x="10433330" y="121705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97" name="テキスト ボックス 96">
              <a:extLst>
                <a:ext uri="{FF2B5EF4-FFF2-40B4-BE49-F238E27FC236}">
                  <a16:creationId xmlns:a16="http://schemas.microsoft.com/office/drawing/2014/main" id="{15317F1F-DF16-C54D-A68D-1C77040E2F39}"/>
                </a:ext>
              </a:extLst>
            </p:cNvPr>
            <p:cNvSpPr txBox="1"/>
            <p:nvPr/>
          </p:nvSpPr>
          <p:spPr>
            <a:xfrm>
              <a:off x="10331961" y="1438007"/>
              <a:ext cx="1813388" cy="707886"/>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桁ベースでかかるため、詳細は個別の確認が必要。色分けはあくまで大まかな分類を示すもの。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a:extLst>
                <a:ext uri="{FF2B5EF4-FFF2-40B4-BE49-F238E27FC236}">
                  <a16:creationId xmlns:a16="http://schemas.microsoft.com/office/drawing/2014/main" id="{CB8518DB-8B94-B757-613B-31276564FE5D}"/>
                </a:ext>
              </a:extLst>
            </p:cNvPr>
            <p:cNvSpPr/>
            <p:nvPr/>
          </p:nvSpPr>
          <p:spPr bwMode="auto">
            <a:xfrm>
              <a:off x="10436057" y="805730"/>
              <a:ext cx="120262" cy="119168"/>
            </a:xfrm>
            <a:prstGeom prst="rect">
              <a:avLst/>
            </a:prstGeom>
            <a:solidFill>
              <a:schemeClr val="accent3"/>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99" name="テキスト ボックス 98">
              <a:extLst>
                <a:ext uri="{FF2B5EF4-FFF2-40B4-BE49-F238E27FC236}">
                  <a16:creationId xmlns:a16="http://schemas.microsoft.com/office/drawing/2014/main" id="{59C60E64-A79F-0E33-DE00-2E0BD5A6E72C}"/>
                </a:ext>
              </a:extLst>
            </p:cNvPr>
            <p:cNvSpPr txBox="1"/>
            <p:nvPr/>
          </p:nvSpPr>
          <p:spPr>
            <a:xfrm>
              <a:off x="10556318" y="7344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鉄・アルミ関税</a:t>
              </a:r>
            </a:p>
          </p:txBody>
        </p:sp>
      </p:grpSp>
    </p:spTree>
    <p:extLst>
      <p:ext uri="{BB962C8B-B14F-4D97-AF65-F5344CB8AC3E}">
        <p14:creationId xmlns:p14="http://schemas.microsoft.com/office/powerpoint/2010/main" val="20216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プレースホルダー 4">
            <a:extLst>
              <a:ext uri="{FF2B5EF4-FFF2-40B4-BE49-F238E27FC236}">
                <a16:creationId xmlns:a16="http://schemas.microsoft.com/office/drawing/2014/main" id="{900AE54B-C312-9312-8EEA-6065A27378E9}"/>
              </a:ext>
            </a:extLst>
          </p:cNvPr>
          <p:cNvSpPr txBox="1">
            <a:spLocks/>
          </p:cNvSpPr>
          <p:nvPr/>
        </p:nvSpPr>
        <p:spPr>
          <a:xfrm>
            <a:off x="0" y="6483741"/>
            <a:ext cx="7767244" cy="335646"/>
          </a:xfrm>
          <a:prstGeom prst="rect">
            <a:avLst/>
          </a:prstGeom>
          <a:noFill/>
          <a:ln>
            <a:noFill/>
          </a:ln>
        </p:spPr>
        <p:txBody>
          <a:bodyPr vert="horz" wrap="square" lIns="216000" tIns="108000" rIns="216000" bIns="72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ja-JP" altLang="en-US"/>
              <a:t>＊米国輸入統計、日本→米国、</a:t>
            </a:r>
            <a:r>
              <a:rPr lang="en-US" altLang="ja-JP"/>
              <a:t>88</a:t>
            </a:r>
            <a:r>
              <a:rPr lang="ja-JP" altLang="en-US"/>
              <a:t>類の</a:t>
            </a:r>
            <a:r>
              <a:rPr lang="en-US" altLang="ja-JP"/>
              <a:t>4</a:t>
            </a:r>
            <a:r>
              <a:rPr lang="ja-JP" altLang="en-US"/>
              <a:t>桁ベースを用い、経産省作成。</a:t>
            </a:r>
            <a:endParaRPr lang="en-US" altLang="ja-JP"/>
          </a:p>
        </p:txBody>
      </p:sp>
      <p:grpSp>
        <p:nvGrpSpPr>
          <p:cNvPr id="30" name="グループ化 29">
            <a:extLst>
              <a:ext uri="{FF2B5EF4-FFF2-40B4-BE49-F238E27FC236}">
                <a16:creationId xmlns:a16="http://schemas.microsoft.com/office/drawing/2014/main" id="{74BFF3AB-906B-0764-6DC9-F1A0E468AC46}"/>
              </a:ext>
            </a:extLst>
          </p:cNvPr>
          <p:cNvGrpSpPr/>
          <p:nvPr/>
        </p:nvGrpSpPr>
        <p:grpSpPr>
          <a:xfrm>
            <a:off x="84442" y="1443600"/>
            <a:ext cx="5332180" cy="4597676"/>
            <a:chOff x="84442" y="1443600"/>
            <a:chExt cx="5332180" cy="4597676"/>
          </a:xfrm>
        </p:grpSpPr>
        <p:pic>
          <p:nvPicPr>
            <p:cNvPr id="29" name="図 28">
              <a:extLst>
                <a:ext uri="{FF2B5EF4-FFF2-40B4-BE49-F238E27FC236}">
                  <a16:creationId xmlns:a16="http://schemas.microsoft.com/office/drawing/2014/main" id="{E485AAC5-2450-801B-E4A3-9D47B989D445}"/>
                </a:ext>
              </a:extLst>
            </p:cNvPr>
            <p:cNvPicPr>
              <a:picLocks noChangeAspect="1"/>
            </p:cNvPicPr>
            <p:nvPr/>
          </p:nvPicPr>
          <p:blipFill>
            <a:blip r:embed="rId3"/>
            <a:stretch>
              <a:fillRect/>
            </a:stretch>
          </p:blipFill>
          <p:spPr>
            <a:xfrm>
              <a:off x="704006" y="1897544"/>
              <a:ext cx="4712616" cy="4035902"/>
            </a:xfrm>
            <a:prstGeom prst="rect">
              <a:avLst/>
            </a:prstGeom>
          </p:spPr>
        </p:pic>
        <p:grpSp>
          <p:nvGrpSpPr>
            <p:cNvPr id="4" name="グループ化 3">
              <a:extLst>
                <a:ext uri="{FF2B5EF4-FFF2-40B4-BE49-F238E27FC236}">
                  <a16:creationId xmlns:a16="http://schemas.microsoft.com/office/drawing/2014/main" id="{F1DD37E7-D308-71E4-DE16-3149770F133A}"/>
                </a:ext>
              </a:extLst>
            </p:cNvPr>
            <p:cNvGrpSpPr/>
            <p:nvPr/>
          </p:nvGrpSpPr>
          <p:grpSpPr>
            <a:xfrm>
              <a:off x="84442" y="1443600"/>
              <a:ext cx="5173357" cy="4597676"/>
              <a:chOff x="84442" y="1443600"/>
              <a:chExt cx="5173357" cy="4597676"/>
            </a:xfrm>
          </p:grpSpPr>
          <p:grpSp>
            <p:nvGrpSpPr>
              <p:cNvPr id="7" name="グループ化 6">
                <a:extLst>
                  <a:ext uri="{FF2B5EF4-FFF2-40B4-BE49-F238E27FC236}">
                    <a16:creationId xmlns:a16="http://schemas.microsoft.com/office/drawing/2014/main" id="{B00B9F7F-1A90-E1A4-01E8-DE3C092FF3F2}"/>
                  </a:ext>
                </a:extLst>
              </p:cNvPr>
              <p:cNvGrpSpPr/>
              <p:nvPr/>
            </p:nvGrpSpPr>
            <p:grpSpPr>
              <a:xfrm>
                <a:off x="2394320" y="3196596"/>
                <a:ext cx="1357285" cy="1372745"/>
                <a:chOff x="4217803" y="2709886"/>
                <a:chExt cx="1470392" cy="1487140"/>
              </a:xfrm>
            </p:grpSpPr>
            <p:sp>
              <p:nvSpPr>
                <p:cNvPr id="27" name="楕円 26">
                  <a:extLst>
                    <a:ext uri="{FF2B5EF4-FFF2-40B4-BE49-F238E27FC236}">
                      <a16:creationId xmlns:a16="http://schemas.microsoft.com/office/drawing/2014/main" id="{E18DEA79-55B8-0DBA-E16A-7AD42DD60F1E}"/>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8" name="テキスト ボックス 27">
                  <a:extLst>
                    <a:ext uri="{FF2B5EF4-FFF2-40B4-BE49-F238E27FC236}">
                      <a16:creationId xmlns:a16="http://schemas.microsoft.com/office/drawing/2014/main" id="{B3F66979-E75B-A49C-B67B-391236C911F9}"/>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8" name="テキスト ボックス 7">
                <a:extLst>
                  <a:ext uri="{FF2B5EF4-FFF2-40B4-BE49-F238E27FC236}">
                    <a16:creationId xmlns:a16="http://schemas.microsoft.com/office/drawing/2014/main" id="{4D1590D5-0306-28B5-A855-0D03A8C2A5E2}"/>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9" name="テキスト ボックス 8">
                <a:extLst>
                  <a:ext uri="{FF2B5EF4-FFF2-40B4-BE49-F238E27FC236}">
                    <a16:creationId xmlns:a16="http://schemas.microsoft.com/office/drawing/2014/main" id="{CF2983EF-4221-8D15-4349-ED7DC7994452}"/>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0" name="テキスト ボックス 9">
                <a:extLst>
                  <a:ext uri="{FF2B5EF4-FFF2-40B4-BE49-F238E27FC236}">
                    <a16:creationId xmlns:a16="http://schemas.microsoft.com/office/drawing/2014/main" id="{F125846A-3449-9493-CE45-FF65543C8462}"/>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2" name="テキスト ボックス 11">
                <a:extLst>
                  <a:ext uri="{FF2B5EF4-FFF2-40B4-BE49-F238E27FC236}">
                    <a16:creationId xmlns:a16="http://schemas.microsoft.com/office/drawing/2014/main" id="{E257819D-8075-B92F-2AAF-1B7806639D38}"/>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3" name="テキスト ボックス 12">
                <a:extLst>
                  <a:ext uri="{FF2B5EF4-FFF2-40B4-BE49-F238E27FC236}">
                    <a16:creationId xmlns:a16="http://schemas.microsoft.com/office/drawing/2014/main" id="{CE0057C8-32AA-6CCC-F400-2A5FB3F37ABA}"/>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4" name="テキスト ボックス 13">
                <a:extLst>
                  <a:ext uri="{FF2B5EF4-FFF2-40B4-BE49-F238E27FC236}">
                    <a16:creationId xmlns:a16="http://schemas.microsoft.com/office/drawing/2014/main" id="{7B90A8B7-1C59-3CBB-36A6-708A8E4FC16E}"/>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5" name="テキスト ボックス 14">
                <a:extLst>
                  <a:ext uri="{FF2B5EF4-FFF2-40B4-BE49-F238E27FC236}">
                    <a16:creationId xmlns:a16="http://schemas.microsoft.com/office/drawing/2014/main" id="{86BC5511-428B-E6AF-6C29-B08C01DCF017}"/>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億</a:t>
                </a:r>
              </a:p>
            </p:txBody>
          </p:sp>
          <p:sp>
            <p:nvSpPr>
              <p:cNvPr id="17" name="テキスト ボックス 16">
                <a:extLst>
                  <a:ext uri="{FF2B5EF4-FFF2-40B4-BE49-F238E27FC236}">
                    <a16:creationId xmlns:a16="http://schemas.microsoft.com/office/drawing/2014/main" id="{1BDCAF2A-6953-4FBD-7C2A-D38B83D22476}"/>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18" name="テキスト ボックス 17">
                <a:extLst>
                  <a:ext uri="{FF2B5EF4-FFF2-40B4-BE49-F238E27FC236}">
                    <a16:creationId xmlns:a16="http://schemas.microsoft.com/office/drawing/2014/main" id="{E4216E36-1FAC-409E-7A5A-1E189664DF7D}"/>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20" name="フリーフォーム: 図形 19">
                <a:extLst>
                  <a:ext uri="{FF2B5EF4-FFF2-40B4-BE49-F238E27FC236}">
                    <a16:creationId xmlns:a16="http://schemas.microsoft.com/office/drawing/2014/main" id="{8DDDCE5B-723B-CC8A-81E6-F6F8162AE7BC}"/>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B9B1E051-D876-AFEB-70D5-94286D4CF7FC}"/>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22" name="吹き出し: 四角形 21">
                <a:extLst>
                  <a:ext uri="{FF2B5EF4-FFF2-40B4-BE49-F238E27FC236}">
                    <a16:creationId xmlns:a16="http://schemas.microsoft.com/office/drawing/2014/main" id="{6BBE466E-7874-AE07-66B8-724AF45F33B7}"/>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吹き出し: 四角形 22">
                <a:extLst>
                  <a:ext uri="{FF2B5EF4-FFF2-40B4-BE49-F238E27FC236}">
                    <a16:creationId xmlns:a16="http://schemas.microsoft.com/office/drawing/2014/main" id="{4EFDA7D2-E939-FB01-73A5-78B4F07E0ADC}"/>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24" name="テキスト ボックス 23">
                <a:extLst>
                  <a:ext uri="{FF2B5EF4-FFF2-40B4-BE49-F238E27FC236}">
                    <a16:creationId xmlns:a16="http://schemas.microsoft.com/office/drawing/2014/main" id="{F875B109-19F7-C2FF-8D02-C71D1C5FA18B}"/>
                  </a:ext>
                </a:extLst>
              </p:cNvPr>
              <p:cNvSpPr txBox="1"/>
              <p:nvPr/>
            </p:nvSpPr>
            <p:spPr>
              <a:xfrm>
                <a:off x="3304868" y="1966089"/>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25" name="テキスト ボックス 24">
                <a:extLst>
                  <a:ext uri="{FF2B5EF4-FFF2-40B4-BE49-F238E27FC236}">
                    <a16:creationId xmlns:a16="http://schemas.microsoft.com/office/drawing/2014/main" id="{CB1367A7-31CB-903A-9BDE-B0F52DC87B2A}"/>
                  </a:ext>
                </a:extLst>
              </p:cNvPr>
              <p:cNvSpPr txBox="1"/>
              <p:nvPr/>
            </p:nvSpPr>
            <p:spPr>
              <a:xfrm>
                <a:off x="3375552" y="5441112"/>
                <a:ext cx="1882247"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endParaRPr lang="en-US" altLang="ja-JP">
                  <a:solidFill>
                    <a:srgbClr val="002060"/>
                  </a:solidFill>
                  <a:latin typeface="+mj-ea"/>
                  <a:ea typeface="+mj-ea"/>
                </a:endParaRP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26" name="フリーフォーム: 図形 25">
                <a:extLst>
                  <a:ext uri="{FF2B5EF4-FFF2-40B4-BE49-F238E27FC236}">
                    <a16:creationId xmlns:a16="http://schemas.microsoft.com/office/drawing/2014/main" id="{98A9A954-A668-5B1C-07DA-0B20A65AC18A}"/>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grpSp>
        <p:nvGrpSpPr>
          <p:cNvPr id="39" name="グループ化 38">
            <a:extLst>
              <a:ext uri="{FF2B5EF4-FFF2-40B4-BE49-F238E27FC236}">
                <a16:creationId xmlns:a16="http://schemas.microsoft.com/office/drawing/2014/main" id="{8BE01151-6C97-CC9E-D2EA-9FFFF99A7E3C}"/>
              </a:ext>
            </a:extLst>
          </p:cNvPr>
          <p:cNvGrpSpPr/>
          <p:nvPr/>
        </p:nvGrpSpPr>
        <p:grpSpPr>
          <a:xfrm>
            <a:off x="5755530" y="614027"/>
            <a:ext cx="5945466" cy="5643459"/>
            <a:chOff x="5755530" y="614027"/>
            <a:chExt cx="5945466" cy="5643459"/>
          </a:xfrm>
        </p:grpSpPr>
        <p:sp>
          <p:nvSpPr>
            <p:cNvPr id="5" name="テキスト ボックス 4">
              <a:extLst>
                <a:ext uri="{FF2B5EF4-FFF2-40B4-BE49-F238E27FC236}">
                  <a16:creationId xmlns:a16="http://schemas.microsoft.com/office/drawing/2014/main" id="{6583750F-5BB2-F339-22D7-8D4A4B072B30}"/>
                </a:ext>
              </a:extLst>
            </p:cNvPr>
            <p:cNvSpPr txBox="1"/>
            <p:nvPr/>
          </p:nvSpPr>
          <p:spPr>
            <a:xfrm>
              <a:off x="9589538" y="4159269"/>
              <a:ext cx="1247301"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物理・化学</a:t>
              </a:r>
              <a:endParaRPr lang="en-US" altLang="ja-JP" sz="1477" b="1">
                <a:solidFill>
                  <a:srgbClr val="FEFFFF"/>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分析用機器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9.6</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億ドル</a:t>
              </a:r>
            </a:p>
          </p:txBody>
        </p:sp>
        <p:sp>
          <p:nvSpPr>
            <p:cNvPr id="6" name="テキスト ボックス 5">
              <a:extLst>
                <a:ext uri="{FF2B5EF4-FFF2-40B4-BE49-F238E27FC236}">
                  <a16:creationId xmlns:a16="http://schemas.microsoft.com/office/drawing/2014/main" id="{043E63F8-B63F-E966-A7D8-C8EB36E10BE8}"/>
                </a:ext>
              </a:extLst>
            </p:cNvPr>
            <p:cNvSpPr txBox="1"/>
            <p:nvPr/>
          </p:nvSpPr>
          <p:spPr>
            <a:xfrm>
              <a:off x="8429654" y="5038500"/>
              <a:ext cx="1329943"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測定・検査</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用機器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８</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億ドル</a:t>
              </a:r>
            </a:p>
          </p:txBody>
        </p:sp>
        <p:sp>
          <p:nvSpPr>
            <p:cNvPr id="16" name="テキスト ボックス 15">
              <a:extLst>
                <a:ext uri="{FF2B5EF4-FFF2-40B4-BE49-F238E27FC236}">
                  <a16:creationId xmlns:a16="http://schemas.microsoft.com/office/drawing/2014/main" id="{6B45C91B-FAB5-77F6-F91D-EDC4716E206D}"/>
                </a:ext>
              </a:extLst>
            </p:cNvPr>
            <p:cNvSpPr txBox="1"/>
            <p:nvPr/>
          </p:nvSpPr>
          <p:spPr>
            <a:xfrm>
              <a:off x="7970315" y="1524543"/>
              <a:ext cx="1159981" cy="546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その他</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5</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.8</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億ドル</a:t>
              </a:r>
            </a:p>
          </p:txBody>
        </p:sp>
        <p:sp>
          <p:nvSpPr>
            <p:cNvPr id="19" name="テキスト ボックス 18">
              <a:extLst>
                <a:ext uri="{FF2B5EF4-FFF2-40B4-BE49-F238E27FC236}">
                  <a16:creationId xmlns:a16="http://schemas.microsoft.com/office/drawing/2014/main" id="{FA0707E2-D4EB-A5A1-57A2-523BC6F8341E}"/>
                </a:ext>
              </a:extLst>
            </p:cNvPr>
            <p:cNvSpPr txBox="1"/>
            <p:nvPr/>
          </p:nvSpPr>
          <p:spPr>
            <a:xfrm>
              <a:off x="9553882" y="2260566"/>
              <a:ext cx="1247301"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医療用</a:t>
              </a:r>
              <a:endParaRPr lang="en-US" altLang="ja-JP" sz="1477" b="1">
                <a:solidFill>
                  <a:srgbClr val="FEFFFF"/>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77" b="1">
                  <a:solidFill>
                    <a:srgbClr val="FEFFFF"/>
                  </a:solidFill>
                  <a:latin typeface="Meiryo UI" panose="020B0604030504040204" pitchFamily="50" charset="-128"/>
                  <a:ea typeface="Meiryo UI" panose="020B0604030504040204" pitchFamily="50" charset="-128"/>
                </a:rPr>
                <a:t>獣医用機器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億ドル</a:t>
              </a:r>
            </a:p>
          </p:txBody>
        </p:sp>
        <p:graphicFrame>
          <p:nvGraphicFramePr>
            <p:cNvPr id="50" name="グラフ 49">
              <a:extLst>
                <a:ext uri="{FF2B5EF4-FFF2-40B4-BE49-F238E27FC236}">
                  <a16:creationId xmlns:a16="http://schemas.microsoft.com/office/drawing/2014/main" id="{387474E5-A552-2638-3FFB-FC7CEF6D536C}"/>
                </a:ext>
              </a:extLst>
            </p:cNvPr>
            <p:cNvGraphicFramePr>
              <a:graphicFrameLocks/>
            </p:cNvGraphicFramePr>
            <p:nvPr/>
          </p:nvGraphicFramePr>
          <p:xfrm>
            <a:off x="6719421" y="1552325"/>
            <a:ext cx="4981575" cy="4705161"/>
          </p:xfrm>
          <a:graphic>
            <a:graphicData uri="http://schemas.openxmlformats.org/drawingml/2006/chart">
              <c:chart xmlns:c="http://schemas.openxmlformats.org/drawingml/2006/chart" xmlns:r="http://schemas.openxmlformats.org/officeDocument/2006/relationships" r:id="rId4"/>
            </a:graphicData>
          </a:graphic>
        </p:graphicFrame>
        <p:sp>
          <p:nvSpPr>
            <p:cNvPr id="51" name="テキスト ボックス 50">
              <a:extLst>
                <a:ext uri="{FF2B5EF4-FFF2-40B4-BE49-F238E27FC236}">
                  <a16:creationId xmlns:a16="http://schemas.microsoft.com/office/drawing/2014/main" id="{1868A834-E9F9-0408-4BF5-7D711B5C7025}"/>
                </a:ext>
              </a:extLst>
            </p:cNvPr>
            <p:cNvSpPr txBox="1"/>
            <p:nvPr/>
          </p:nvSpPr>
          <p:spPr>
            <a:xfrm>
              <a:off x="8008884" y="4732633"/>
              <a:ext cx="292581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（民間航空・ヘリ・宇宙飛行体（衛星等）の部品）</a:t>
              </a:r>
              <a:endPar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$18.4</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endParaRPr kumimoji="1" lang="ja-JP" altLang="en-US" sz="14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37D6FE47-9F60-F45C-EF80-A9172D401560}"/>
                </a:ext>
              </a:extLst>
            </p:cNvPr>
            <p:cNvSpPr txBox="1"/>
            <p:nvPr/>
          </p:nvSpPr>
          <p:spPr>
            <a:xfrm>
              <a:off x="6096000" y="1386775"/>
              <a:ext cx="1993454"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気球、飛行艇等非動力飛行機</a:t>
              </a:r>
              <a:br>
                <a:rPr lang="en-US" altLang="ja-JP" sz="1100" b="1">
                  <a:latin typeface="Meiryo UI" panose="020B0604030504040204" pitchFamily="50" charset="-128"/>
                  <a:ea typeface="Meiryo UI" panose="020B0604030504040204" pitchFamily="50" charset="-128"/>
                </a:rPr>
              </a:br>
              <a:r>
                <a:rPr lang="en-US" altLang="ja-JP" sz="1100" b="1">
                  <a:latin typeface="Meiryo UI" panose="020B0604030504040204" pitchFamily="50" charset="-128"/>
                  <a:ea typeface="Meiryo UI" panose="020B0604030504040204" pitchFamily="50" charset="-128"/>
                </a:rPr>
                <a:t>(</a:t>
              </a:r>
              <a:r>
                <a:rPr lang="ja-JP" altLang="en-US" sz="1100" b="1">
                  <a:latin typeface="Meiryo UI" panose="020B0604030504040204" pitchFamily="50" charset="-128"/>
                  <a:ea typeface="Meiryo UI" panose="020B0604030504040204" pitchFamily="50" charset="-128"/>
                </a:rPr>
                <a:t>グライダー除く）　</a:t>
              </a:r>
              <a:r>
                <a:rPr lang="en-US" altLang="ja-JP" sz="1100" b="1">
                  <a:latin typeface="Meiryo UI" panose="020B0604030504040204" pitchFamily="50" charset="-128"/>
                  <a:ea typeface="Meiryo UI" panose="020B0604030504040204" pitchFamily="50" charset="-128"/>
                </a:rPr>
                <a:t>$148</a:t>
              </a:r>
              <a:r>
                <a:rPr lang="ja-JP" altLang="en-US" sz="1100" b="1">
                  <a:latin typeface="Meiryo UI" panose="020B0604030504040204" pitchFamily="50" charset="-128"/>
                  <a:ea typeface="Meiryo UI" panose="020B0604030504040204" pitchFamily="50" charset="-128"/>
                </a:rPr>
                <a:t>万</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a:extLst>
                <a:ext uri="{FF2B5EF4-FFF2-40B4-BE49-F238E27FC236}">
                  <a16:creationId xmlns:a16="http://schemas.microsoft.com/office/drawing/2014/main" id="{C6E8B649-A632-34A3-42C6-32608FD086F2}"/>
                </a:ext>
              </a:extLst>
            </p:cNvPr>
            <p:cNvSpPr txBox="1"/>
            <p:nvPr/>
          </p:nvSpPr>
          <p:spPr>
            <a:xfrm>
              <a:off x="6075356" y="1129193"/>
              <a:ext cx="201409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ヘリコプター</a:t>
              </a:r>
              <a:r>
                <a:rPr lang="en-US" altLang="ja-JP" sz="1100" b="1">
                  <a:latin typeface="Meiryo UI" panose="020B0604030504040204" pitchFamily="50" charset="-128"/>
                  <a:ea typeface="Meiryo UI" panose="020B0604030504040204" pitchFamily="50" charset="-128"/>
                </a:rPr>
                <a:t>(</a:t>
              </a:r>
              <a:r>
                <a:rPr lang="ja-JP" altLang="en-US" sz="1100" b="1">
                  <a:latin typeface="Meiryo UI" panose="020B0604030504040204" pitchFamily="50" charset="-128"/>
                  <a:ea typeface="Meiryo UI" panose="020B0604030504040204" pitchFamily="50" charset="-128"/>
                </a:rPr>
                <a:t>中古</a:t>
              </a:r>
              <a:r>
                <a:rPr lang="en-US" altLang="ja-JP" sz="1100" b="1">
                  <a:latin typeface="Meiryo UI" panose="020B0604030504040204" pitchFamily="50" charset="-128"/>
                  <a:ea typeface="Meiryo UI" panose="020B0604030504040204" pitchFamily="50" charset="-128"/>
                </a:rPr>
                <a:t>)</a:t>
              </a:r>
              <a:r>
                <a:rPr lang="ja-JP" altLang="en-US" sz="1100" b="1">
                  <a:latin typeface="Meiryo UI" panose="020B0604030504040204" pitchFamily="50" charset="-128"/>
                  <a:ea typeface="Meiryo UI" panose="020B0604030504040204" pitchFamily="50" charset="-128"/>
                </a:rPr>
                <a:t>他 </a:t>
              </a:r>
              <a:r>
                <a:rPr lang="en-US" altLang="ja-JP" sz="1100" b="1">
                  <a:latin typeface="Meiryo UI" panose="020B0604030504040204" pitchFamily="50" charset="-128"/>
                  <a:ea typeface="Meiryo UI" panose="020B0604030504040204" pitchFamily="50" charset="-128"/>
                </a:rPr>
                <a:t>$57</a:t>
              </a:r>
              <a:r>
                <a:rPr lang="ja-JP" altLang="en-US" sz="1100" b="1">
                  <a:latin typeface="Meiryo UI" panose="020B0604030504040204" pitchFamily="50" charset="-128"/>
                  <a:ea typeface="Meiryo UI" panose="020B0604030504040204" pitchFamily="50" charset="-128"/>
                </a:rPr>
                <a:t>万</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39C51178-D41D-FF6A-4B2C-64A36B96B69D}"/>
                </a:ext>
              </a:extLst>
            </p:cNvPr>
            <p:cNvSpPr txBox="1"/>
            <p:nvPr/>
          </p:nvSpPr>
          <p:spPr>
            <a:xfrm>
              <a:off x="5755530" y="871610"/>
              <a:ext cx="233392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100" b="1">
                  <a:latin typeface="Meiryo UI" panose="020B0604030504040204" pitchFamily="50" charset="-128"/>
                  <a:ea typeface="Meiryo UI" panose="020B0604030504040204" pitchFamily="50" charset="-128"/>
                </a:rPr>
                <a:t>航空用地上訓練装置</a:t>
              </a:r>
              <a:r>
                <a:rPr lang="ja-JP" altLang="en-US" sz="1100" b="1">
                  <a:latin typeface="Meiryo UI" panose="020B0604030504040204" pitchFamily="50" charset="-128"/>
                  <a:ea typeface="Meiryo UI" panose="020B0604030504040204" pitchFamily="50" charset="-128"/>
                </a:rPr>
                <a:t>や部品 </a:t>
              </a:r>
              <a:r>
                <a:rPr lang="en-US" altLang="ja-JP" sz="1100" b="1">
                  <a:latin typeface="Meiryo UI" panose="020B0604030504040204" pitchFamily="50" charset="-128"/>
                  <a:ea typeface="Meiryo UI" panose="020B0604030504040204" pitchFamily="50" charset="-128"/>
                </a:rPr>
                <a:t>$39</a:t>
              </a:r>
              <a:r>
                <a:rPr lang="ja-JP" altLang="en-US" sz="1100" b="1">
                  <a:latin typeface="Meiryo UI" panose="020B0604030504040204" pitchFamily="50" charset="-128"/>
                  <a:ea typeface="Meiryo UI" panose="020B0604030504040204" pitchFamily="50" charset="-128"/>
                </a:rPr>
                <a:t>万</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14C2B83C-548F-EB50-C8C1-4A7CD8FB98C9}"/>
                </a:ext>
              </a:extLst>
            </p:cNvPr>
            <p:cNvSpPr txBox="1"/>
            <p:nvPr/>
          </p:nvSpPr>
          <p:spPr>
            <a:xfrm>
              <a:off x="6625080" y="614027"/>
              <a:ext cx="146437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無人航空機 </a:t>
              </a:r>
              <a:r>
                <a:rPr lang="en-US" altLang="ja-JP" sz="1100" b="1">
                  <a:latin typeface="Meiryo UI" panose="020B0604030504040204" pitchFamily="50" charset="-128"/>
                  <a:ea typeface="Meiryo UI" panose="020B0604030504040204" pitchFamily="50" charset="-128"/>
                </a:rPr>
                <a:t>$14</a:t>
              </a:r>
              <a:r>
                <a:rPr lang="ja-JP" altLang="en-US" sz="1100" b="1">
                  <a:latin typeface="Meiryo UI" panose="020B0604030504040204" pitchFamily="50" charset="-128"/>
                  <a:ea typeface="Meiryo UI" panose="020B0604030504040204" pitchFamily="50" charset="-128"/>
                </a:rPr>
                <a:t>万</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37" name="楕円 36">
              <a:extLst>
                <a:ext uri="{FF2B5EF4-FFF2-40B4-BE49-F238E27FC236}">
                  <a16:creationId xmlns:a16="http://schemas.microsoft.com/office/drawing/2014/main" id="{BB2B7EF2-2385-2B0A-DC81-064CE2730F09}"/>
                </a:ext>
              </a:extLst>
            </p:cNvPr>
            <p:cNvSpPr/>
            <p:nvPr/>
          </p:nvSpPr>
          <p:spPr>
            <a:xfrm>
              <a:off x="8654069" y="3259811"/>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DE295BCF-EFF8-AEE1-BF2A-414199CA345E}"/>
                </a:ext>
              </a:extLst>
            </p:cNvPr>
            <p:cNvSpPr txBox="1"/>
            <p:nvPr/>
          </p:nvSpPr>
          <p:spPr>
            <a:xfrm>
              <a:off x="8690667" y="3298409"/>
              <a:ext cx="1265038" cy="12252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88</a:t>
              </a: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類</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$18.4</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0</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40" name="タイトル 1">
            <a:extLst>
              <a:ext uri="{FF2B5EF4-FFF2-40B4-BE49-F238E27FC236}">
                <a16:creationId xmlns:a16="http://schemas.microsoft.com/office/drawing/2014/main" id="{4A62A2C5-5E5A-8B24-1FCC-8BC73FE82349}"/>
              </a:ext>
            </a:extLst>
          </p:cNvPr>
          <p:cNvSpPr txBox="1">
            <a:spLocks/>
          </p:cNvSpPr>
          <p:nvPr/>
        </p:nvSpPr>
        <p:spPr>
          <a:xfrm>
            <a:off x="337584" y="215791"/>
            <a:ext cx="6543934" cy="461665"/>
          </a:xfrm>
          <a:prstGeom prst="rect">
            <a:avLst/>
          </a:prstGeom>
        </p:spPr>
        <p:txBody>
          <a:bodyPr vert="horz" wrap="square" lIns="91440" tIns="45720" rIns="91440" bIns="45720" rtlCol="0" anchor="ctr">
            <a:noAutofit/>
          </a:bodyPr>
          <a:lstStyle>
            <a:lvl1pPr algn="l" defTabSz="914423" rtl="0" eaLnBrk="1" latinLnBrk="0" hangingPunct="1">
              <a:spcBef>
                <a:spcPct val="0"/>
              </a:spcBef>
              <a:buNone/>
              <a:defRPr kumimoji="1" lang="ja-JP" altLang="en-US" sz="2400" b="1" i="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a:t>88</a:t>
            </a:r>
            <a:r>
              <a:rPr lang="ja-JP" altLang="en-US" sz="2800"/>
              <a:t>類（航空機部品）の輸出状況</a:t>
            </a:r>
          </a:p>
        </p:txBody>
      </p:sp>
      <p:sp>
        <p:nvSpPr>
          <p:cNvPr id="44" name="右中かっこ 43">
            <a:extLst>
              <a:ext uri="{FF2B5EF4-FFF2-40B4-BE49-F238E27FC236}">
                <a16:creationId xmlns:a16="http://schemas.microsoft.com/office/drawing/2014/main" id="{63668CAC-F554-A1BA-4574-F254B2588559}"/>
              </a:ext>
            </a:extLst>
          </p:cNvPr>
          <p:cNvSpPr/>
          <p:nvPr/>
        </p:nvSpPr>
        <p:spPr>
          <a:xfrm>
            <a:off x="8079070" y="663574"/>
            <a:ext cx="169598" cy="1111251"/>
          </a:xfrm>
          <a:prstGeom prst="rightBrace">
            <a:avLst>
              <a:gd name="adj1" fmla="val 36286"/>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3D09711D-96D5-0A11-0A65-65EB59ABE315}"/>
              </a:ext>
            </a:extLst>
          </p:cNvPr>
          <p:cNvCxnSpPr>
            <a:cxnSpLocks/>
            <a:stCxn id="44" idx="1"/>
          </p:cNvCxnSpPr>
          <p:nvPr/>
        </p:nvCxnSpPr>
        <p:spPr>
          <a:xfrm>
            <a:off x="8248668" y="1219200"/>
            <a:ext cx="1074720" cy="396875"/>
          </a:xfrm>
          <a:prstGeom prst="line">
            <a:avLst/>
          </a:prstGeom>
        </p:spPr>
        <p:style>
          <a:lnRef idx="1">
            <a:schemeClr val="dk1"/>
          </a:lnRef>
          <a:fillRef idx="0">
            <a:schemeClr val="dk1"/>
          </a:fillRef>
          <a:effectRef idx="0">
            <a:schemeClr val="dk1"/>
          </a:effectRef>
          <a:fontRef idx="minor">
            <a:schemeClr val="tx1"/>
          </a:fontRef>
        </p:style>
      </p:cxnSp>
      <p:grpSp>
        <p:nvGrpSpPr>
          <p:cNvPr id="35" name="グループ化 34">
            <a:extLst>
              <a:ext uri="{FF2B5EF4-FFF2-40B4-BE49-F238E27FC236}">
                <a16:creationId xmlns:a16="http://schemas.microsoft.com/office/drawing/2014/main" id="{96F39758-C11F-EBFD-FEB1-23707018100A}"/>
              </a:ext>
            </a:extLst>
          </p:cNvPr>
          <p:cNvGrpSpPr/>
          <p:nvPr/>
        </p:nvGrpSpPr>
        <p:grpSpPr>
          <a:xfrm>
            <a:off x="10331961" y="431977"/>
            <a:ext cx="1813389" cy="1259988"/>
            <a:chOff x="10331961" y="527227"/>
            <a:chExt cx="1813389" cy="1259988"/>
          </a:xfrm>
        </p:grpSpPr>
        <p:sp>
          <p:nvSpPr>
            <p:cNvPr id="36" name="正方形/長方形 35">
              <a:extLst>
                <a:ext uri="{FF2B5EF4-FFF2-40B4-BE49-F238E27FC236}">
                  <a16:creationId xmlns:a16="http://schemas.microsoft.com/office/drawing/2014/main" id="{20AA260D-FC46-3E01-6333-57B8983BEDA2}"/>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41" name="テキスト ボックス 40">
              <a:extLst>
                <a:ext uri="{FF2B5EF4-FFF2-40B4-BE49-F238E27FC236}">
                  <a16:creationId xmlns:a16="http://schemas.microsoft.com/office/drawing/2014/main" id="{8F5B0E42-129B-338E-2941-EB4CE56DC859}"/>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42" name="正方形/長方形 41">
              <a:extLst>
                <a:ext uri="{FF2B5EF4-FFF2-40B4-BE49-F238E27FC236}">
                  <a16:creationId xmlns:a16="http://schemas.microsoft.com/office/drawing/2014/main" id="{E919A3A2-DBCE-D218-350E-1A0A4798C4D0}"/>
                </a:ext>
              </a:extLst>
            </p:cNvPr>
            <p:cNvSpPr/>
            <p:nvPr/>
          </p:nvSpPr>
          <p:spPr bwMode="auto">
            <a:xfrm>
              <a:off x="10436058" y="80343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43" name="テキスト ボックス 42">
              <a:extLst>
                <a:ext uri="{FF2B5EF4-FFF2-40B4-BE49-F238E27FC236}">
                  <a16:creationId xmlns:a16="http://schemas.microsoft.com/office/drawing/2014/main" id="{A85B0C59-BAC7-7953-03E9-E638C5CD6AAF}"/>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45" name="テキスト ボックス 44">
              <a:extLst>
                <a:ext uri="{FF2B5EF4-FFF2-40B4-BE49-F238E27FC236}">
                  <a16:creationId xmlns:a16="http://schemas.microsoft.com/office/drawing/2014/main" id="{53818E87-4C3F-6C1B-1EB6-1443849332C7}"/>
                </a:ext>
              </a:extLst>
            </p:cNvPr>
            <p:cNvSpPr txBox="1"/>
            <p:nvPr/>
          </p:nvSpPr>
          <p:spPr>
            <a:xfrm>
              <a:off x="10556318" y="95212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48" name="正方形/長方形 47">
              <a:extLst>
                <a:ext uri="{FF2B5EF4-FFF2-40B4-BE49-F238E27FC236}">
                  <a16:creationId xmlns:a16="http://schemas.microsoft.com/office/drawing/2014/main" id="{95FB5B91-93EC-17EA-75EF-EB6DC736BB0C}"/>
                </a:ext>
              </a:extLst>
            </p:cNvPr>
            <p:cNvSpPr/>
            <p:nvPr/>
          </p:nvSpPr>
          <p:spPr bwMode="auto">
            <a:xfrm>
              <a:off x="10433330" y="101226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49" name="テキスト ボックス 48">
              <a:extLst>
                <a:ext uri="{FF2B5EF4-FFF2-40B4-BE49-F238E27FC236}">
                  <a16:creationId xmlns:a16="http://schemas.microsoft.com/office/drawing/2014/main" id="{BBC323D1-D157-C083-4698-A43819AA4A96}"/>
                </a:ext>
              </a:extLst>
            </p:cNvPr>
            <p:cNvSpPr txBox="1"/>
            <p:nvPr/>
          </p:nvSpPr>
          <p:spPr>
            <a:xfrm>
              <a:off x="10331961" y="1233217"/>
              <a:ext cx="1813388" cy="553998"/>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932D0E44-69C5-CC91-3EF6-94EA7CEE1658}"/>
              </a:ext>
            </a:extLst>
          </p:cNvPr>
          <p:cNvSpPr>
            <a:spLocks noGrp="1"/>
          </p:cNvSpPr>
          <p:nvPr>
            <p:ph type="sldNum" sz="quarter" idx="12"/>
          </p:nvPr>
        </p:nvSpPr>
        <p:spPr>
          <a:xfrm>
            <a:off x="11669169" y="6433200"/>
            <a:ext cx="522831" cy="424800"/>
          </a:xfrm>
        </p:spPr>
        <p:txBody>
          <a:bodyPr/>
          <a:lstStyle/>
          <a:p>
            <a:fld id="{D9550142-B990-490A-A107-ED7302A7FD52}" type="slidenum">
              <a:rPr lang="en-US" altLang="ja-JP" smtClean="0">
                <a:latin typeface="Meiryo UI" panose="020B0604030504040204" pitchFamily="50" charset="-128"/>
                <a:ea typeface="Meiryo UI" panose="020B0604030504040204" pitchFamily="50" charset="-128"/>
              </a:rPr>
              <a:pPr/>
              <a:t>12</a:t>
            </a:fld>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294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E20A485-2DFE-3624-4EAE-D53C44EAE72D}"/>
              </a:ext>
            </a:extLst>
          </p:cNvPr>
          <p:cNvSpPr>
            <a:spLocks noGrp="1"/>
          </p:cNvSpPr>
          <p:nvPr>
            <p:ph type="sldNum" sz="quarter" idx="12"/>
          </p:nvPr>
        </p:nvSpPr>
        <p:spPr/>
        <p:txBody>
          <a:bodyPr/>
          <a:lstStyle/>
          <a:p>
            <a:fld id="{D9550142-B990-490A-A107-ED7302A7FD52}" type="slidenum">
              <a:rPr lang="en-US" altLang="ja-JP" smtClean="0"/>
              <a:pPr/>
              <a:t>13</a:t>
            </a:fld>
            <a:endParaRPr lang="en-US"/>
          </a:p>
        </p:txBody>
      </p:sp>
      <p:sp>
        <p:nvSpPr>
          <p:cNvPr id="5" name="タイトル 4">
            <a:extLst>
              <a:ext uri="{FF2B5EF4-FFF2-40B4-BE49-F238E27FC236}">
                <a16:creationId xmlns:a16="http://schemas.microsoft.com/office/drawing/2014/main" id="{02895574-C6A1-DD32-1765-0792A7124155}"/>
              </a:ext>
            </a:extLst>
          </p:cNvPr>
          <p:cNvSpPr>
            <a:spLocks noGrp="1"/>
          </p:cNvSpPr>
          <p:nvPr>
            <p:ph type="title"/>
          </p:nvPr>
        </p:nvSpPr>
        <p:spPr/>
        <p:txBody>
          <a:bodyPr/>
          <a:lstStyle/>
          <a:p>
            <a:r>
              <a:rPr kumimoji="1" lang="ja-JP" altLang="en-US"/>
              <a:t>自動車・自動車部品関税品目（</a:t>
            </a:r>
            <a:r>
              <a:rPr kumimoji="1" lang="en-US" altLang="ja-JP"/>
              <a:t>87</a:t>
            </a:r>
            <a:r>
              <a:rPr lang="en-US" altLang="ja-JP"/>
              <a:t>,</a:t>
            </a:r>
            <a:r>
              <a:rPr kumimoji="1" lang="en-US" altLang="ja-JP"/>
              <a:t>84,85,40,83</a:t>
            </a:r>
            <a:r>
              <a:rPr kumimoji="1" lang="ja-JP" altLang="en-US"/>
              <a:t>類等）</a:t>
            </a:r>
          </a:p>
        </p:txBody>
      </p:sp>
      <p:pic>
        <p:nvPicPr>
          <p:cNvPr id="9" name="図 8">
            <a:extLst>
              <a:ext uri="{FF2B5EF4-FFF2-40B4-BE49-F238E27FC236}">
                <a16:creationId xmlns:a16="http://schemas.microsoft.com/office/drawing/2014/main" id="{E6EB6E7B-0502-2AAF-AD61-2AEAC76DACBF}"/>
              </a:ext>
            </a:extLst>
          </p:cNvPr>
          <p:cNvPicPr>
            <a:picLocks noChangeAspect="1"/>
          </p:cNvPicPr>
          <p:nvPr/>
        </p:nvPicPr>
        <p:blipFill>
          <a:blip r:embed="rId2"/>
          <a:stretch>
            <a:fillRect/>
          </a:stretch>
        </p:blipFill>
        <p:spPr>
          <a:xfrm>
            <a:off x="781855" y="2144763"/>
            <a:ext cx="4352119" cy="3701471"/>
          </a:xfrm>
          <a:prstGeom prst="rect">
            <a:avLst/>
          </a:prstGeom>
        </p:spPr>
      </p:pic>
      <p:grpSp>
        <p:nvGrpSpPr>
          <p:cNvPr id="14" name="グループ化 13">
            <a:extLst>
              <a:ext uri="{FF2B5EF4-FFF2-40B4-BE49-F238E27FC236}">
                <a16:creationId xmlns:a16="http://schemas.microsoft.com/office/drawing/2014/main" id="{BE6BBD78-98CF-E79D-D711-EF6CD28DB1E1}"/>
              </a:ext>
            </a:extLst>
          </p:cNvPr>
          <p:cNvGrpSpPr/>
          <p:nvPr/>
        </p:nvGrpSpPr>
        <p:grpSpPr>
          <a:xfrm>
            <a:off x="10356618" y="880765"/>
            <a:ext cx="1813389" cy="1002813"/>
            <a:chOff x="10331961" y="527227"/>
            <a:chExt cx="1813389" cy="1002813"/>
          </a:xfrm>
        </p:grpSpPr>
        <p:sp>
          <p:nvSpPr>
            <p:cNvPr id="15" name="正方形/長方形 14">
              <a:extLst>
                <a:ext uri="{FF2B5EF4-FFF2-40B4-BE49-F238E27FC236}">
                  <a16:creationId xmlns:a16="http://schemas.microsoft.com/office/drawing/2014/main" id="{2B37438E-B076-D95B-A232-745EFC4A6644}"/>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16" name="テキスト ボックス 15">
              <a:extLst>
                <a:ext uri="{FF2B5EF4-FFF2-40B4-BE49-F238E27FC236}">
                  <a16:creationId xmlns:a16="http://schemas.microsoft.com/office/drawing/2014/main" id="{122DB84A-03A2-D8E3-FCFD-11D487EA0C78}"/>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自動車関税</a:t>
              </a:r>
            </a:p>
          </p:txBody>
        </p:sp>
        <p:sp>
          <p:nvSpPr>
            <p:cNvPr id="17" name="正方形/長方形 16">
              <a:extLst>
                <a:ext uri="{FF2B5EF4-FFF2-40B4-BE49-F238E27FC236}">
                  <a16:creationId xmlns:a16="http://schemas.microsoft.com/office/drawing/2014/main" id="{3985339E-D52D-EAEF-E69B-E1CAC65A15D6}"/>
                </a:ext>
              </a:extLst>
            </p:cNvPr>
            <p:cNvSpPr/>
            <p:nvPr/>
          </p:nvSpPr>
          <p:spPr bwMode="auto">
            <a:xfrm>
              <a:off x="10436058" y="803430"/>
              <a:ext cx="120262" cy="119168"/>
            </a:xfrm>
            <a:prstGeom prst="rect">
              <a:avLst/>
            </a:prstGeom>
            <a:solidFill>
              <a:srgbClr val="F2AA84"/>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18" name="テキスト ボックス 17">
              <a:extLst>
                <a:ext uri="{FF2B5EF4-FFF2-40B4-BE49-F238E27FC236}">
                  <a16:creationId xmlns:a16="http://schemas.microsoft.com/office/drawing/2014/main" id="{D85F3A5C-1D1B-A490-9903-9B2BE5CB1AA7}"/>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自動車部品関税</a:t>
              </a:r>
            </a:p>
          </p:txBody>
        </p:sp>
        <p:sp>
          <p:nvSpPr>
            <p:cNvPr id="21" name="テキスト ボックス 20">
              <a:extLst>
                <a:ext uri="{FF2B5EF4-FFF2-40B4-BE49-F238E27FC236}">
                  <a16:creationId xmlns:a16="http://schemas.microsoft.com/office/drawing/2014/main" id="{D2352CA5-15C1-CED0-9497-F7E67EB80A00}"/>
                </a:ext>
              </a:extLst>
            </p:cNvPr>
            <p:cNvSpPr txBox="1"/>
            <p:nvPr/>
          </p:nvSpPr>
          <p:spPr>
            <a:xfrm>
              <a:off x="10331961" y="976042"/>
              <a:ext cx="1813388" cy="553998"/>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5" name="グループ化 34">
            <a:extLst>
              <a:ext uri="{FF2B5EF4-FFF2-40B4-BE49-F238E27FC236}">
                <a16:creationId xmlns:a16="http://schemas.microsoft.com/office/drawing/2014/main" id="{72BC4EAF-5834-7ACC-5F49-3BEF97AFC770}"/>
              </a:ext>
            </a:extLst>
          </p:cNvPr>
          <p:cNvGrpSpPr/>
          <p:nvPr/>
        </p:nvGrpSpPr>
        <p:grpSpPr>
          <a:xfrm>
            <a:off x="5584396" y="1584599"/>
            <a:ext cx="6084774" cy="5137837"/>
            <a:chOff x="5584396" y="1584599"/>
            <a:chExt cx="6084774" cy="5137837"/>
          </a:xfrm>
        </p:grpSpPr>
        <p:graphicFrame>
          <p:nvGraphicFramePr>
            <p:cNvPr id="33" name="グラフ 32">
              <a:extLst>
                <a:ext uri="{FF2B5EF4-FFF2-40B4-BE49-F238E27FC236}">
                  <a16:creationId xmlns:a16="http://schemas.microsoft.com/office/drawing/2014/main" id="{D43C9ABE-A333-B3AA-23D2-CACF830667DB}"/>
                </a:ext>
              </a:extLst>
            </p:cNvPr>
            <p:cNvGraphicFramePr>
              <a:graphicFrameLocks/>
            </p:cNvGraphicFramePr>
            <p:nvPr/>
          </p:nvGraphicFramePr>
          <p:xfrm>
            <a:off x="6423942" y="1584599"/>
            <a:ext cx="5120639" cy="4555033"/>
          </p:xfrm>
          <a:graphic>
            <a:graphicData uri="http://schemas.openxmlformats.org/drawingml/2006/chart">
              <c:chart xmlns:c="http://schemas.openxmlformats.org/drawingml/2006/chart" xmlns:r="http://schemas.openxmlformats.org/officeDocument/2006/relationships" r:id="rId3"/>
            </a:graphicData>
          </a:graphic>
        </p:graphicFrame>
        <p:sp>
          <p:nvSpPr>
            <p:cNvPr id="10" name="楕円 9">
              <a:extLst>
                <a:ext uri="{FF2B5EF4-FFF2-40B4-BE49-F238E27FC236}">
                  <a16:creationId xmlns:a16="http://schemas.microsoft.com/office/drawing/2014/main" id="{72D7893B-03BE-DB53-2317-8133EC797C3E}"/>
                </a:ext>
              </a:extLst>
            </p:cNvPr>
            <p:cNvSpPr/>
            <p:nvPr/>
          </p:nvSpPr>
          <p:spPr>
            <a:xfrm>
              <a:off x="8279899" y="3190216"/>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560744B6-43EE-3DEC-ADB7-6FFD08810A79}"/>
                </a:ext>
              </a:extLst>
            </p:cNvPr>
            <p:cNvSpPr txBox="1"/>
            <p:nvPr/>
          </p:nvSpPr>
          <p:spPr>
            <a:xfrm>
              <a:off x="8326022" y="3327102"/>
              <a:ext cx="1265038" cy="10831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自動車・自動車部品関税対象</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lang="en-US" altLang="ja-JP" sz="1662" b="1">
                  <a:solidFill>
                    <a:srgbClr val="000000"/>
                  </a:solidFill>
                  <a:latin typeface="Meiryo UI" panose="020B0604030504040204" pitchFamily="50" charset="-128"/>
                  <a:ea typeface="Meiryo UI" panose="020B0604030504040204" pitchFamily="50" charset="-128"/>
                </a:rPr>
                <a:t>574</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B8046071-8F93-47F3-3DCA-74EC75D804D2}"/>
                </a:ext>
              </a:extLst>
            </p:cNvPr>
            <p:cNvSpPr txBox="1"/>
            <p:nvPr/>
          </p:nvSpPr>
          <p:spPr>
            <a:xfrm>
              <a:off x="9292160" y="2215877"/>
              <a:ext cx="1316169" cy="1077218"/>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ガソリン車（</a:t>
              </a:r>
              <a:r>
                <a:rPr lang="en-US" altLang="ja-JP" sz="1600" b="1">
                  <a:solidFill>
                    <a:schemeClr val="bg1"/>
                  </a:solidFill>
                  <a:latin typeface="Meiryo UI" panose="020B0604030504040204" pitchFamily="50" charset="-128"/>
                  <a:ea typeface="Meiryo UI" panose="020B0604030504040204" pitchFamily="50" charset="-128"/>
                </a:rPr>
                <a:t>1,500-3,000cc</a:t>
              </a:r>
              <a:r>
                <a:rPr lang="ja-JP" altLang="en-US" sz="1600" b="1">
                  <a:solidFill>
                    <a:schemeClr val="bg1"/>
                  </a:solidFill>
                  <a:latin typeface="Meiryo UI" panose="020B0604030504040204" pitchFamily="50" charset="-128"/>
                  <a:ea typeface="Meiryo UI" panose="020B0604030504040204" pitchFamily="50" charset="-128"/>
                </a:rPr>
                <a:t>）</a:t>
              </a:r>
              <a:endParaRPr lang="en-US" altLang="ja-JP" sz="1600" b="1">
                <a:solidFill>
                  <a:schemeClr val="bg1"/>
                </a:solidFill>
                <a:latin typeface="Meiryo UI" panose="020B0604030504040204" pitchFamily="50" charset="-128"/>
                <a:ea typeface="Meiryo UI" panose="020B0604030504040204" pitchFamily="50" charset="-128"/>
              </a:endParaRPr>
            </a:p>
            <a:p>
              <a:r>
                <a:rPr lang="en-US" altLang="ja-JP" sz="1600" b="1">
                  <a:solidFill>
                    <a:schemeClr val="bg1"/>
                  </a:solidFill>
                  <a:latin typeface="Meiryo UI" panose="020B0604030504040204" pitchFamily="50" charset="-128"/>
                  <a:ea typeface="Meiryo UI" panose="020B0604030504040204" pitchFamily="50" charset="-128"/>
                </a:rPr>
                <a:t>$125</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13" name="テキスト ボックス 12">
              <a:extLst>
                <a:ext uri="{FF2B5EF4-FFF2-40B4-BE49-F238E27FC236}">
                  <a16:creationId xmlns:a16="http://schemas.microsoft.com/office/drawing/2014/main" id="{7343CDAA-1089-8002-4C8C-09BAFEBC9F68}"/>
                </a:ext>
              </a:extLst>
            </p:cNvPr>
            <p:cNvSpPr txBox="1"/>
            <p:nvPr/>
          </p:nvSpPr>
          <p:spPr>
            <a:xfrm>
              <a:off x="9801843" y="3600380"/>
              <a:ext cx="1375541" cy="1077218"/>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ハイブリッド車（</a:t>
              </a:r>
              <a:r>
                <a:rPr lang="en-US" altLang="ja-JP" sz="1600" b="1">
                  <a:solidFill>
                    <a:schemeClr val="bg1"/>
                  </a:solidFill>
                  <a:latin typeface="Meiryo UI" panose="020B0604030504040204" pitchFamily="50" charset="-128"/>
                  <a:ea typeface="Meiryo UI" panose="020B0604030504040204" pitchFamily="50" charset="-128"/>
                </a:rPr>
                <a:t>1,500-3,000cc</a:t>
              </a:r>
              <a:r>
                <a:rPr lang="ja-JP" altLang="en-US" sz="1600" b="1">
                  <a:solidFill>
                    <a:schemeClr val="bg1"/>
                  </a:solidFill>
                  <a:latin typeface="Meiryo UI" panose="020B0604030504040204" pitchFamily="50" charset="-128"/>
                  <a:ea typeface="Meiryo UI" panose="020B0604030504040204" pitchFamily="50" charset="-128"/>
                </a:rPr>
                <a:t>）</a:t>
              </a:r>
              <a:endParaRPr lang="en-US" altLang="ja-JP" sz="1600" b="1">
                <a:solidFill>
                  <a:schemeClr val="bg1"/>
                </a:solidFill>
                <a:latin typeface="Meiryo UI" panose="020B0604030504040204" pitchFamily="50" charset="-128"/>
                <a:ea typeface="Meiryo UI" panose="020B0604030504040204" pitchFamily="50" charset="-128"/>
              </a:endParaRPr>
            </a:p>
            <a:p>
              <a:r>
                <a:rPr lang="en-US" altLang="ja-JP" sz="1600" b="1">
                  <a:solidFill>
                    <a:schemeClr val="bg1"/>
                  </a:solidFill>
                  <a:latin typeface="Meiryo UI" panose="020B0604030504040204" pitchFamily="50" charset="-128"/>
                  <a:ea typeface="Meiryo UI" panose="020B0604030504040204" pitchFamily="50" charset="-128"/>
                </a:rPr>
                <a:t>$82</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22" name="テキスト ボックス 21">
              <a:extLst>
                <a:ext uri="{FF2B5EF4-FFF2-40B4-BE49-F238E27FC236}">
                  <a16:creationId xmlns:a16="http://schemas.microsoft.com/office/drawing/2014/main" id="{D19B0995-7FB0-3F70-0239-64ECC0E23AAA}"/>
                </a:ext>
              </a:extLst>
            </p:cNvPr>
            <p:cNvSpPr txBox="1"/>
            <p:nvPr/>
          </p:nvSpPr>
          <p:spPr>
            <a:xfrm>
              <a:off x="10460716" y="5565055"/>
              <a:ext cx="1208454"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ガソリン車</a:t>
              </a:r>
              <a:r>
                <a:rPr lang="en-US" altLang="ja-JP" sz="1050" b="1">
                  <a:latin typeface="Meiryo UI" panose="020B0604030504040204" pitchFamily="50" charset="-128"/>
                  <a:ea typeface="Meiryo UI" panose="020B0604030504040204" pitchFamily="50" charset="-128"/>
                </a:rPr>
                <a:t>(3,000cc</a:t>
              </a:r>
              <a:r>
                <a:rPr lang="ja-JP" altLang="en-US" sz="1050" b="1">
                  <a:latin typeface="Meiryo UI" panose="020B0604030504040204" pitchFamily="50" charset="-128"/>
                  <a:ea typeface="Meiryo UI" panose="020B0604030504040204" pitchFamily="50" charset="-128"/>
                </a:rPr>
                <a:t>超</a:t>
              </a:r>
              <a:r>
                <a:rPr lang="en-US" altLang="ja-JP" sz="1050" b="1">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$33</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3" name="テキスト ボックス 22">
              <a:extLst>
                <a:ext uri="{FF2B5EF4-FFF2-40B4-BE49-F238E27FC236}">
                  <a16:creationId xmlns:a16="http://schemas.microsoft.com/office/drawing/2014/main" id="{A8DECEE5-5B5C-E117-DE97-2A41BFB1C00E}"/>
                </a:ext>
              </a:extLst>
            </p:cNvPr>
            <p:cNvSpPr txBox="1"/>
            <p:nvPr/>
          </p:nvSpPr>
          <p:spPr>
            <a:xfrm>
              <a:off x="9346018" y="6062101"/>
              <a:ext cx="1208454"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ガソリン車（</a:t>
              </a:r>
              <a:r>
                <a:rPr lang="en-US" altLang="ja-JP" sz="1050" b="1">
                  <a:latin typeface="Meiryo UI" panose="020B0604030504040204" pitchFamily="50" charset="-128"/>
                  <a:ea typeface="Meiryo UI" panose="020B0604030504040204" pitchFamily="50" charset="-128"/>
                </a:rPr>
                <a:t>3,000cc</a:t>
              </a:r>
              <a:r>
                <a:rPr lang="ja-JP" altLang="en-US" sz="1050" b="1">
                  <a:latin typeface="Meiryo UI" panose="020B0604030504040204" pitchFamily="50" charset="-128"/>
                  <a:ea typeface="Meiryo UI" panose="020B0604030504040204" pitchFamily="50" charset="-128"/>
                </a:rPr>
                <a:t>超）</a:t>
              </a:r>
              <a:endParaRPr lang="en-US" altLang="ja-JP" sz="1050" b="1">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$33</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4" name="テキスト ボックス 23">
              <a:extLst>
                <a:ext uri="{FF2B5EF4-FFF2-40B4-BE49-F238E27FC236}">
                  <a16:creationId xmlns:a16="http://schemas.microsoft.com/office/drawing/2014/main" id="{E368EEBA-C1E5-AB34-FF91-1D01296A90A9}"/>
                </a:ext>
              </a:extLst>
            </p:cNvPr>
            <p:cNvSpPr txBox="1"/>
            <p:nvPr/>
          </p:nvSpPr>
          <p:spPr>
            <a:xfrm>
              <a:off x="8497060" y="6073616"/>
              <a:ext cx="709326"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b="1">
                  <a:latin typeface="Meiryo UI" panose="020B0604030504040204" pitchFamily="50" charset="-128"/>
                  <a:ea typeface="Meiryo UI" panose="020B0604030504040204" pitchFamily="50" charset="-128"/>
                </a:rPr>
                <a:t>PHEV</a:t>
              </a:r>
              <a:r>
                <a:rPr lang="ja-JP" altLang="en-US" sz="1050" b="1">
                  <a:latin typeface="Meiryo UI" panose="020B0604030504040204" pitchFamily="50" charset="-128"/>
                  <a:ea typeface="Meiryo UI" panose="020B0604030504040204" pitchFamily="50" charset="-128"/>
                </a:rPr>
                <a:t>車</a:t>
              </a:r>
              <a:endParaRPr lang="en-US" altLang="ja-JP" sz="105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$32</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5" name="テキスト ボックス 24">
              <a:extLst>
                <a:ext uri="{FF2B5EF4-FFF2-40B4-BE49-F238E27FC236}">
                  <a16:creationId xmlns:a16="http://schemas.microsoft.com/office/drawing/2014/main" id="{7E8D5FB9-8EFC-8DB5-51DC-9EA48CDD957E}"/>
                </a:ext>
              </a:extLst>
            </p:cNvPr>
            <p:cNvSpPr txBox="1"/>
            <p:nvPr/>
          </p:nvSpPr>
          <p:spPr>
            <a:xfrm>
              <a:off x="7642991" y="5983772"/>
              <a:ext cx="828752"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ガソリン車</a:t>
              </a:r>
              <a:endParaRPr lang="en-US" altLang="ja-JP" sz="105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b="1">
                  <a:latin typeface="Meiryo UI" panose="020B0604030504040204" pitchFamily="50" charset="-128"/>
                  <a:ea typeface="Meiryo UI" panose="020B0604030504040204" pitchFamily="50" charset="-128"/>
                </a:rPr>
                <a:t>(1,000-1,500cc)</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$27</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7" name="テキスト ボックス 26">
              <a:extLst>
                <a:ext uri="{FF2B5EF4-FFF2-40B4-BE49-F238E27FC236}">
                  <a16:creationId xmlns:a16="http://schemas.microsoft.com/office/drawing/2014/main" id="{49646A6C-93B1-13D3-E3AA-EAF3525C13F8}"/>
                </a:ext>
              </a:extLst>
            </p:cNvPr>
            <p:cNvSpPr txBox="1"/>
            <p:nvPr/>
          </p:nvSpPr>
          <p:spPr>
            <a:xfrm>
              <a:off x="6898208" y="5542701"/>
              <a:ext cx="828752"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ギアボックス</a:t>
              </a:r>
              <a:r>
                <a:rPr lang="en-US" altLang="ja-JP" sz="1050" b="1">
                  <a:latin typeface="Meiryo UI" panose="020B0604030504040204" pitchFamily="50" charset="-128"/>
                  <a:ea typeface="Meiryo UI" panose="020B0604030504040204" pitchFamily="50" charset="-128"/>
                </a:rPr>
                <a:t>(1,000-1,500cc)</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$27</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8" name="テキスト ボックス 27">
              <a:extLst>
                <a:ext uri="{FF2B5EF4-FFF2-40B4-BE49-F238E27FC236}">
                  <a16:creationId xmlns:a16="http://schemas.microsoft.com/office/drawing/2014/main" id="{54398B25-9BB1-6D61-DCAB-265129CE38BC}"/>
                </a:ext>
              </a:extLst>
            </p:cNvPr>
            <p:cNvSpPr txBox="1"/>
            <p:nvPr/>
          </p:nvSpPr>
          <p:spPr>
            <a:xfrm>
              <a:off x="6696536" y="5097898"/>
              <a:ext cx="634061"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b="1">
                  <a:latin typeface="Meiryo UI" panose="020B0604030504040204" pitchFamily="50" charset="-128"/>
                  <a:ea typeface="Meiryo UI" panose="020B0604030504040204" pitchFamily="50" charset="-128"/>
                </a:rPr>
                <a:t>BEV</a:t>
              </a:r>
              <a:r>
                <a:rPr lang="ja-JP" altLang="en-US" sz="1050" b="1">
                  <a:latin typeface="Meiryo UI" panose="020B0604030504040204" pitchFamily="50" charset="-128"/>
                  <a:ea typeface="Meiryo UI" panose="020B0604030504040204" pitchFamily="50" charset="-128"/>
                </a:rPr>
                <a:t>車</a:t>
              </a:r>
              <a:endParaRPr lang="en-US" altLang="ja-JP" sz="105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$21</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9" name="テキスト ボックス 28">
              <a:extLst>
                <a:ext uri="{FF2B5EF4-FFF2-40B4-BE49-F238E27FC236}">
                  <a16:creationId xmlns:a16="http://schemas.microsoft.com/office/drawing/2014/main" id="{730F6991-1A07-935F-67B4-EE72AF606B74}"/>
                </a:ext>
              </a:extLst>
            </p:cNvPr>
            <p:cNvSpPr txBox="1"/>
            <p:nvPr/>
          </p:nvSpPr>
          <p:spPr>
            <a:xfrm>
              <a:off x="6096001" y="4656827"/>
              <a:ext cx="802208" cy="57708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ステーションワゴン車</a:t>
              </a: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$20</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30" name="テキスト ボックス 29">
              <a:extLst>
                <a:ext uri="{FF2B5EF4-FFF2-40B4-BE49-F238E27FC236}">
                  <a16:creationId xmlns:a16="http://schemas.microsoft.com/office/drawing/2014/main" id="{829C297D-CF51-FDA4-E0A9-89A53F19D66E}"/>
                </a:ext>
              </a:extLst>
            </p:cNvPr>
            <p:cNvSpPr txBox="1"/>
            <p:nvPr/>
          </p:nvSpPr>
          <p:spPr>
            <a:xfrm>
              <a:off x="5584396" y="4109761"/>
              <a:ext cx="1174820" cy="57708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ハイブリッド車</a:t>
              </a:r>
              <a:endParaRPr lang="en-US" altLang="ja-JP" sz="105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b="1">
                  <a:latin typeface="Meiryo UI" panose="020B0604030504040204" pitchFamily="50" charset="-128"/>
                  <a:ea typeface="Meiryo UI" panose="020B0604030504040204" pitchFamily="50" charset="-128"/>
                </a:rPr>
                <a:t>(3,000cc-)</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$18</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31" name="テキスト ボックス 30">
              <a:extLst>
                <a:ext uri="{FF2B5EF4-FFF2-40B4-BE49-F238E27FC236}">
                  <a16:creationId xmlns:a16="http://schemas.microsoft.com/office/drawing/2014/main" id="{6FADD95B-B9CA-E961-7907-5D6821C6C7E2}"/>
                </a:ext>
              </a:extLst>
            </p:cNvPr>
            <p:cNvSpPr txBox="1"/>
            <p:nvPr/>
          </p:nvSpPr>
          <p:spPr>
            <a:xfrm>
              <a:off x="7497225" y="2388513"/>
              <a:ext cx="1316169" cy="830997"/>
            </a:xfrm>
            <a:prstGeom prst="rect">
              <a:avLst/>
            </a:prstGeom>
            <a:noFill/>
          </p:spPr>
          <p:txBody>
            <a:bodyPr wrap="square">
              <a:spAutoFit/>
            </a:bodyPr>
            <a:lstStyle/>
            <a:p>
              <a:r>
                <a:rPr lang="ja-JP" altLang="en-US" sz="1600" b="1">
                  <a:latin typeface="Meiryo UI" panose="020B0604030504040204" pitchFamily="50" charset="-128"/>
                  <a:ea typeface="Meiryo UI" panose="020B0604030504040204" pitchFamily="50" charset="-128"/>
                </a:rPr>
                <a:t>その他</a:t>
              </a:r>
              <a:endParaRPr lang="en-US" altLang="ja-JP" sz="1600" b="1">
                <a:latin typeface="Meiryo UI" panose="020B0604030504040204" pitchFamily="50" charset="-128"/>
                <a:ea typeface="Meiryo UI" panose="020B0604030504040204" pitchFamily="50" charset="-128"/>
              </a:endParaRPr>
            </a:p>
            <a:p>
              <a:r>
                <a:rPr lang="ja-JP" altLang="en-US" sz="1600" b="1">
                  <a:latin typeface="Meiryo UI" panose="020B0604030504040204" pitchFamily="50" charset="-128"/>
                  <a:ea typeface="Meiryo UI" panose="020B0604030504040204" pitchFamily="50" charset="-128"/>
                </a:rPr>
                <a:t>自動車部品</a:t>
              </a:r>
              <a:endParaRPr lang="en-US" altLang="ja-JP" sz="1600" b="1">
                <a:latin typeface="Meiryo UI" panose="020B0604030504040204" pitchFamily="50" charset="-128"/>
                <a:ea typeface="Meiryo UI" panose="020B0604030504040204" pitchFamily="50" charset="-128"/>
              </a:endParaRPr>
            </a:p>
            <a:p>
              <a:r>
                <a:rPr lang="en-US" altLang="ja-JP" sz="1600" b="1">
                  <a:latin typeface="Meiryo UI" panose="020B0604030504040204" pitchFamily="50" charset="-128"/>
                  <a:ea typeface="Meiryo UI" panose="020B0604030504040204" pitchFamily="50" charset="-128"/>
                </a:rPr>
                <a:t>$145</a:t>
              </a:r>
              <a:r>
                <a:rPr lang="ja-JP" altLang="en-US" sz="1600" b="1">
                  <a:latin typeface="Meiryo UI" panose="020B0604030504040204" pitchFamily="50" charset="-128"/>
                  <a:ea typeface="Meiryo UI" panose="020B0604030504040204" pitchFamily="50" charset="-128"/>
                </a:rPr>
                <a:t>億</a:t>
              </a:r>
              <a:endParaRPr lang="en-US" altLang="ja-JP" sz="1600" b="1">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378DCE3-2724-9973-0350-7F7826E53D14}"/>
                </a:ext>
              </a:extLst>
            </p:cNvPr>
            <p:cNvSpPr txBox="1"/>
            <p:nvPr/>
          </p:nvSpPr>
          <p:spPr>
            <a:xfrm>
              <a:off x="5584396" y="3704182"/>
              <a:ext cx="1174820"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その他自動車</a:t>
              </a:r>
              <a:endParaRPr lang="en-US" altLang="ja-JP" sz="105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$10</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grpSp>
    </p:spTree>
    <p:extLst>
      <p:ext uri="{BB962C8B-B14F-4D97-AF65-F5344CB8AC3E}">
        <p14:creationId xmlns:p14="http://schemas.microsoft.com/office/powerpoint/2010/main" val="301731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DFB1E633-D1FE-40C6-BF32-B3902B24BDFF}"/>
              </a:ext>
            </a:extLst>
          </p:cNvPr>
          <p:cNvGraphicFramePr>
            <a:graphicFrameLocks/>
          </p:cNvGraphicFramePr>
          <p:nvPr/>
        </p:nvGraphicFramePr>
        <p:xfrm>
          <a:off x="5812226" y="1276041"/>
          <a:ext cx="4929825" cy="4519033"/>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DE20A485-2DFE-3624-4EAE-D53C44EAE72D}"/>
              </a:ext>
            </a:extLst>
          </p:cNvPr>
          <p:cNvSpPr>
            <a:spLocks noGrp="1"/>
          </p:cNvSpPr>
          <p:nvPr>
            <p:ph type="sldNum" sz="quarter" idx="12"/>
          </p:nvPr>
        </p:nvSpPr>
        <p:spPr/>
        <p:txBody>
          <a:bodyPr/>
          <a:lstStyle/>
          <a:p>
            <a:fld id="{D9550142-B990-490A-A107-ED7302A7FD52}" type="slidenum">
              <a:rPr lang="en-US" altLang="ja-JP" smtClean="0"/>
              <a:pPr/>
              <a:t>14</a:t>
            </a:fld>
            <a:endParaRPr lang="en-US"/>
          </a:p>
        </p:txBody>
      </p:sp>
      <p:sp>
        <p:nvSpPr>
          <p:cNvPr id="5" name="タイトル 4">
            <a:extLst>
              <a:ext uri="{FF2B5EF4-FFF2-40B4-BE49-F238E27FC236}">
                <a16:creationId xmlns:a16="http://schemas.microsoft.com/office/drawing/2014/main" id="{02895574-C6A1-DD32-1765-0792A7124155}"/>
              </a:ext>
            </a:extLst>
          </p:cNvPr>
          <p:cNvSpPr>
            <a:spLocks noGrp="1"/>
          </p:cNvSpPr>
          <p:nvPr>
            <p:ph type="title"/>
          </p:nvPr>
        </p:nvSpPr>
        <p:spPr/>
        <p:txBody>
          <a:bodyPr/>
          <a:lstStyle/>
          <a:p>
            <a:r>
              <a:rPr kumimoji="1" lang="ja-JP" altLang="en-US"/>
              <a:t>鉄鋼・アルミ派生品関税品目（</a:t>
            </a:r>
            <a:r>
              <a:rPr kumimoji="1" lang="en-US" altLang="ja-JP"/>
              <a:t>84,87,83,72,73</a:t>
            </a:r>
            <a:r>
              <a:rPr kumimoji="1" lang="ja-JP" altLang="en-US"/>
              <a:t>類等）</a:t>
            </a:r>
          </a:p>
        </p:txBody>
      </p:sp>
      <p:pic>
        <p:nvPicPr>
          <p:cNvPr id="9" name="図 8">
            <a:extLst>
              <a:ext uri="{FF2B5EF4-FFF2-40B4-BE49-F238E27FC236}">
                <a16:creationId xmlns:a16="http://schemas.microsoft.com/office/drawing/2014/main" id="{E6EB6E7B-0502-2AAF-AD61-2AEAC76DACBF}"/>
              </a:ext>
            </a:extLst>
          </p:cNvPr>
          <p:cNvPicPr>
            <a:picLocks noChangeAspect="1"/>
          </p:cNvPicPr>
          <p:nvPr/>
        </p:nvPicPr>
        <p:blipFill>
          <a:blip r:embed="rId3"/>
          <a:stretch>
            <a:fillRect/>
          </a:stretch>
        </p:blipFill>
        <p:spPr>
          <a:xfrm>
            <a:off x="781855" y="2144763"/>
            <a:ext cx="4352119" cy="3701471"/>
          </a:xfrm>
          <a:prstGeom prst="rect">
            <a:avLst/>
          </a:prstGeom>
        </p:spPr>
      </p:pic>
      <p:grpSp>
        <p:nvGrpSpPr>
          <p:cNvPr id="14" name="グループ化 13">
            <a:extLst>
              <a:ext uri="{FF2B5EF4-FFF2-40B4-BE49-F238E27FC236}">
                <a16:creationId xmlns:a16="http://schemas.microsoft.com/office/drawing/2014/main" id="{BE6BBD78-98CF-E79D-D711-EF6CD28DB1E1}"/>
              </a:ext>
            </a:extLst>
          </p:cNvPr>
          <p:cNvGrpSpPr/>
          <p:nvPr/>
        </p:nvGrpSpPr>
        <p:grpSpPr>
          <a:xfrm>
            <a:off x="10356618" y="880765"/>
            <a:ext cx="1813389" cy="1002813"/>
            <a:chOff x="10331961" y="527227"/>
            <a:chExt cx="1813389" cy="1002813"/>
          </a:xfrm>
        </p:grpSpPr>
        <p:sp>
          <p:nvSpPr>
            <p:cNvPr id="15" name="正方形/長方形 14">
              <a:extLst>
                <a:ext uri="{FF2B5EF4-FFF2-40B4-BE49-F238E27FC236}">
                  <a16:creationId xmlns:a16="http://schemas.microsoft.com/office/drawing/2014/main" id="{2B37438E-B076-D95B-A232-745EFC4A6644}"/>
                </a:ext>
              </a:extLst>
            </p:cNvPr>
            <p:cNvSpPr/>
            <p:nvPr/>
          </p:nvSpPr>
          <p:spPr bwMode="auto">
            <a:xfrm>
              <a:off x="10436058" y="598448"/>
              <a:ext cx="120262" cy="119168"/>
            </a:xfrm>
            <a:prstGeom prst="rect">
              <a:avLst/>
            </a:prstGeom>
            <a:solidFill>
              <a:schemeClr val="accent3"/>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16" name="テキスト ボックス 15">
              <a:extLst>
                <a:ext uri="{FF2B5EF4-FFF2-40B4-BE49-F238E27FC236}">
                  <a16:creationId xmlns:a16="http://schemas.microsoft.com/office/drawing/2014/main" id="{122DB84A-03A2-D8E3-FCFD-11D487EA0C78}"/>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鉄鋼・鉄鋼派生品関税</a:t>
              </a:r>
            </a:p>
          </p:txBody>
        </p:sp>
        <p:sp>
          <p:nvSpPr>
            <p:cNvPr id="17" name="正方形/長方形 16">
              <a:extLst>
                <a:ext uri="{FF2B5EF4-FFF2-40B4-BE49-F238E27FC236}">
                  <a16:creationId xmlns:a16="http://schemas.microsoft.com/office/drawing/2014/main" id="{3985339E-D52D-EAEF-E69B-E1CAC65A15D6}"/>
                </a:ext>
              </a:extLst>
            </p:cNvPr>
            <p:cNvSpPr/>
            <p:nvPr/>
          </p:nvSpPr>
          <p:spPr bwMode="auto">
            <a:xfrm>
              <a:off x="10436058" y="803430"/>
              <a:ext cx="120262" cy="119168"/>
            </a:xfrm>
            <a:prstGeom prst="rect">
              <a:avLst/>
            </a:prstGeom>
            <a:solidFill>
              <a:schemeClr val="accent3">
                <a:lumMod val="60000"/>
                <a:lumOff val="40000"/>
              </a:schemeClr>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18" name="テキスト ボックス 17">
              <a:extLst>
                <a:ext uri="{FF2B5EF4-FFF2-40B4-BE49-F238E27FC236}">
                  <a16:creationId xmlns:a16="http://schemas.microsoft.com/office/drawing/2014/main" id="{D85F3A5C-1D1B-A490-9903-9B2BE5CB1AA7}"/>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アルミ・アルミ派製品関税</a:t>
              </a:r>
            </a:p>
          </p:txBody>
        </p:sp>
        <p:sp>
          <p:nvSpPr>
            <p:cNvPr id="21" name="テキスト ボックス 20">
              <a:extLst>
                <a:ext uri="{FF2B5EF4-FFF2-40B4-BE49-F238E27FC236}">
                  <a16:creationId xmlns:a16="http://schemas.microsoft.com/office/drawing/2014/main" id="{D2352CA5-15C1-CED0-9497-F7E67EB80A00}"/>
                </a:ext>
              </a:extLst>
            </p:cNvPr>
            <p:cNvSpPr txBox="1"/>
            <p:nvPr/>
          </p:nvSpPr>
          <p:spPr>
            <a:xfrm>
              <a:off x="10331961" y="976042"/>
              <a:ext cx="1813388" cy="553998"/>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楕円 9">
            <a:extLst>
              <a:ext uri="{FF2B5EF4-FFF2-40B4-BE49-F238E27FC236}">
                <a16:creationId xmlns:a16="http://schemas.microsoft.com/office/drawing/2014/main" id="{72D7893B-03BE-DB53-2317-8133EC797C3E}"/>
              </a:ext>
            </a:extLst>
          </p:cNvPr>
          <p:cNvSpPr/>
          <p:nvPr/>
        </p:nvSpPr>
        <p:spPr>
          <a:xfrm>
            <a:off x="7598496" y="2871760"/>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560744B6-43EE-3DEC-ADB7-6FFD08810A79}"/>
              </a:ext>
            </a:extLst>
          </p:cNvPr>
          <p:cNvSpPr txBox="1"/>
          <p:nvPr/>
        </p:nvSpPr>
        <p:spPr>
          <a:xfrm>
            <a:off x="7644619" y="2993999"/>
            <a:ext cx="1265038" cy="10831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鉄鋼・アルミ</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関税対象</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$92.8</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B8046071-8F93-47F3-3DCA-74EC75D804D2}"/>
              </a:ext>
            </a:extLst>
          </p:cNvPr>
          <p:cNvSpPr txBox="1"/>
          <p:nvPr/>
        </p:nvSpPr>
        <p:spPr>
          <a:xfrm>
            <a:off x="8383139" y="1804641"/>
            <a:ext cx="1316169" cy="830997"/>
          </a:xfrm>
          <a:prstGeom prst="rect">
            <a:avLst/>
          </a:prstGeom>
          <a:noFill/>
        </p:spPr>
        <p:txBody>
          <a:bodyPr wrap="square">
            <a:spAutoFit/>
          </a:bodyPr>
          <a:lstStyle/>
          <a:p>
            <a:r>
              <a:rPr lang="ja-JP" altLang="en-US" sz="1600" b="1">
                <a:latin typeface="Meiryo UI" panose="020B0604030504040204" pitchFamily="50" charset="-128"/>
                <a:ea typeface="Meiryo UI" panose="020B0604030504040204" pitchFamily="50" charset="-128"/>
              </a:rPr>
              <a:t>半導体製造装置部品</a:t>
            </a:r>
            <a:r>
              <a:rPr lang="en-US" altLang="ja-JP" sz="1600" b="1">
                <a:latin typeface="Meiryo UI" panose="020B0604030504040204" pitchFamily="50" charset="-128"/>
                <a:ea typeface="Meiryo UI" panose="020B0604030504040204" pitchFamily="50" charset="-128"/>
              </a:rPr>
              <a:t>$14.7</a:t>
            </a:r>
            <a:r>
              <a:rPr lang="ja-JP" altLang="en-US" sz="1600" b="1">
                <a:latin typeface="Meiryo UI" panose="020B0604030504040204" pitchFamily="50" charset="-128"/>
                <a:ea typeface="Meiryo UI" panose="020B0604030504040204" pitchFamily="50" charset="-128"/>
              </a:rPr>
              <a:t>億</a:t>
            </a:r>
          </a:p>
        </p:txBody>
      </p:sp>
      <p:sp>
        <p:nvSpPr>
          <p:cNvPr id="31" name="テキスト ボックス 30">
            <a:extLst>
              <a:ext uri="{FF2B5EF4-FFF2-40B4-BE49-F238E27FC236}">
                <a16:creationId xmlns:a16="http://schemas.microsoft.com/office/drawing/2014/main" id="{6FADD95B-B9CA-E961-7907-5D6821C6C7E2}"/>
              </a:ext>
            </a:extLst>
          </p:cNvPr>
          <p:cNvSpPr txBox="1"/>
          <p:nvPr/>
        </p:nvSpPr>
        <p:spPr>
          <a:xfrm>
            <a:off x="7226592" y="1675730"/>
            <a:ext cx="1316169" cy="830997"/>
          </a:xfrm>
          <a:prstGeom prst="rect">
            <a:avLst/>
          </a:prstGeom>
          <a:noFill/>
        </p:spPr>
        <p:txBody>
          <a:bodyPr wrap="square">
            <a:spAutoFit/>
          </a:bodyPr>
          <a:lstStyle/>
          <a:p>
            <a:r>
              <a:rPr lang="ja-JP" altLang="en-US" sz="1600" b="1">
                <a:latin typeface="Meiryo UI" panose="020B0604030504040204" pitchFamily="50" charset="-128"/>
                <a:ea typeface="Meiryo UI" panose="020B0604030504040204" pitchFamily="50" charset="-128"/>
              </a:rPr>
              <a:t>その他</a:t>
            </a:r>
            <a:endParaRPr lang="en-US" altLang="ja-JP" sz="1600" b="1">
              <a:latin typeface="Meiryo UI" panose="020B0604030504040204" pitchFamily="50" charset="-128"/>
              <a:ea typeface="Meiryo UI" panose="020B0604030504040204" pitchFamily="50" charset="-128"/>
            </a:endParaRPr>
          </a:p>
          <a:p>
            <a:r>
              <a:rPr lang="ja-JP" altLang="en-US" sz="1600" b="1">
                <a:latin typeface="Meiryo UI" panose="020B0604030504040204" pitchFamily="50" charset="-128"/>
                <a:ea typeface="Meiryo UI" panose="020B0604030504040204" pitchFamily="50" charset="-128"/>
              </a:rPr>
              <a:t>アルミ製品</a:t>
            </a:r>
            <a:endParaRPr lang="en-US" altLang="ja-JP" sz="1600" b="1">
              <a:latin typeface="Meiryo UI" panose="020B0604030504040204" pitchFamily="50" charset="-128"/>
              <a:ea typeface="Meiryo UI" panose="020B0604030504040204" pitchFamily="50" charset="-128"/>
            </a:endParaRPr>
          </a:p>
          <a:p>
            <a:r>
              <a:rPr lang="en-US" altLang="ja-JP" sz="1600" b="1">
                <a:latin typeface="Meiryo UI" panose="020B0604030504040204" pitchFamily="50" charset="-128"/>
                <a:ea typeface="Meiryo UI" panose="020B0604030504040204" pitchFamily="50" charset="-128"/>
              </a:rPr>
              <a:t>$11.2</a:t>
            </a:r>
            <a:r>
              <a:rPr lang="ja-JP" altLang="en-US" sz="1600" b="1">
                <a:latin typeface="Meiryo UI" panose="020B0604030504040204" pitchFamily="50" charset="-128"/>
                <a:ea typeface="Meiryo UI" panose="020B0604030504040204" pitchFamily="50" charset="-128"/>
              </a:rPr>
              <a:t>億</a:t>
            </a:r>
            <a:endParaRPr lang="en-US" altLang="ja-JP" sz="1600" b="1">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02CC4C5-398D-3C71-8DC7-AF01A347B173}"/>
              </a:ext>
            </a:extLst>
          </p:cNvPr>
          <p:cNvSpPr txBox="1"/>
          <p:nvPr/>
        </p:nvSpPr>
        <p:spPr>
          <a:xfrm>
            <a:off x="9299263" y="2621341"/>
            <a:ext cx="1451014" cy="584775"/>
          </a:xfrm>
          <a:prstGeom prst="rect">
            <a:avLst/>
          </a:prstGeom>
          <a:noFill/>
        </p:spPr>
        <p:txBody>
          <a:bodyPr wrap="square">
            <a:spAutoFit/>
          </a:bodyPr>
          <a:lstStyle/>
          <a:p>
            <a:r>
              <a:rPr lang="ja-JP" altLang="en-US" sz="1600" b="1">
                <a:latin typeface="Meiryo UI" panose="020B0604030504040204" pitchFamily="50" charset="-128"/>
                <a:ea typeface="Meiryo UI" panose="020B0604030504040204" pitchFamily="50" charset="-128"/>
              </a:rPr>
              <a:t>自動車部品</a:t>
            </a:r>
            <a:r>
              <a:rPr lang="en-US" altLang="ja-JP" sz="1600" b="1">
                <a:latin typeface="Meiryo UI" panose="020B0604030504040204" pitchFamily="50" charset="-128"/>
                <a:ea typeface="Meiryo UI" panose="020B0604030504040204" pitchFamily="50" charset="-128"/>
              </a:rPr>
              <a:t>*</a:t>
            </a:r>
          </a:p>
          <a:p>
            <a:r>
              <a:rPr lang="en-US" altLang="ja-JP" sz="1600" b="1">
                <a:latin typeface="Meiryo UI" panose="020B0604030504040204" pitchFamily="50" charset="-128"/>
                <a:ea typeface="Meiryo UI" panose="020B0604030504040204" pitchFamily="50" charset="-128"/>
              </a:rPr>
              <a:t>$6.4</a:t>
            </a:r>
            <a:r>
              <a:rPr lang="ja-JP" altLang="en-US" sz="1600" b="1">
                <a:latin typeface="Meiryo UI" panose="020B0604030504040204" pitchFamily="50" charset="-128"/>
                <a:ea typeface="Meiryo UI" panose="020B0604030504040204" pitchFamily="50" charset="-128"/>
              </a:rPr>
              <a:t>億</a:t>
            </a:r>
          </a:p>
        </p:txBody>
      </p:sp>
      <p:sp>
        <p:nvSpPr>
          <p:cNvPr id="7" name="テキスト ボックス 6">
            <a:extLst>
              <a:ext uri="{FF2B5EF4-FFF2-40B4-BE49-F238E27FC236}">
                <a16:creationId xmlns:a16="http://schemas.microsoft.com/office/drawing/2014/main" id="{DCF18BCA-455C-CC88-7AB8-9D2E0A412E87}"/>
              </a:ext>
            </a:extLst>
          </p:cNvPr>
          <p:cNvSpPr txBox="1"/>
          <p:nvPr/>
        </p:nvSpPr>
        <p:spPr>
          <a:xfrm>
            <a:off x="6282326" y="3120058"/>
            <a:ext cx="1316169" cy="830997"/>
          </a:xfrm>
          <a:prstGeom prst="rect">
            <a:avLst/>
          </a:prstGeom>
          <a:noFill/>
        </p:spPr>
        <p:txBody>
          <a:bodyPr wrap="square">
            <a:spAutoFit/>
          </a:bodyPr>
          <a:lstStyle/>
          <a:p>
            <a:r>
              <a:rPr lang="ja-JP" altLang="en-US" sz="1600" b="1">
                <a:solidFill>
                  <a:schemeClr val="bg1"/>
                </a:solidFill>
                <a:latin typeface="Meiryo UI" panose="020B0604030504040204" pitchFamily="50" charset="-128"/>
                <a:ea typeface="Meiryo UI" panose="020B0604030504040204" pitchFamily="50" charset="-128"/>
              </a:rPr>
              <a:t>その他</a:t>
            </a:r>
            <a:endParaRPr lang="en-US" altLang="ja-JP" sz="1600" b="1">
              <a:solidFill>
                <a:schemeClr val="bg1"/>
              </a:solidFill>
              <a:latin typeface="Meiryo UI" panose="020B0604030504040204" pitchFamily="50" charset="-128"/>
              <a:ea typeface="Meiryo UI" panose="020B0604030504040204" pitchFamily="50" charset="-128"/>
            </a:endParaRPr>
          </a:p>
          <a:p>
            <a:r>
              <a:rPr lang="ja-JP" altLang="en-US" sz="1600" b="1">
                <a:solidFill>
                  <a:schemeClr val="bg1"/>
                </a:solidFill>
                <a:latin typeface="Meiryo UI" panose="020B0604030504040204" pitchFamily="50" charset="-128"/>
                <a:ea typeface="Meiryo UI" panose="020B0604030504040204" pitchFamily="50" charset="-128"/>
              </a:rPr>
              <a:t>鉄鋼製品</a:t>
            </a:r>
            <a:endParaRPr lang="en-US" altLang="ja-JP" sz="1600" b="1">
              <a:solidFill>
                <a:schemeClr val="bg1"/>
              </a:solidFill>
              <a:latin typeface="Meiryo UI" panose="020B0604030504040204" pitchFamily="50" charset="-128"/>
              <a:ea typeface="Meiryo UI" panose="020B0604030504040204" pitchFamily="50" charset="-128"/>
            </a:endParaRPr>
          </a:p>
          <a:p>
            <a:r>
              <a:rPr lang="en-US" altLang="ja-JP" sz="1600" b="1">
                <a:solidFill>
                  <a:schemeClr val="bg1"/>
                </a:solidFill>
                <a:latin typeface="Meiryo UI" panose="020B0604030504040204" pitchFamily="50" charset="-128"/>
                <a:ea typeface="Meiryo UI" panose="020B0604030504040204" pitchFamily="50" charset="-128"/>
              </a:rPr>
              <a:t>$25.2</a:t>
            </a:r>
            <a:r>
              <a:rPr lang="ja-JP" altLang="en-US" sz="1600" b="1">
                <a:solidFill>
                  <a:schemeClr val="bg1"/>
                </a:solidFill>
                <a:latin typeface="Meiryo UI" panose="020B0604030504040204" pitchFamily="50" charset="-128"/>
                <a:ea typeface="Meiryo UI" panose="020B0604030504040204" pitchFamily="50" charset="-128"/>
              </a:rPr>
              <a:t>億</a:t>
            </a:r>
            <a:endParaRPr lang="en-US" altLang="ja-JP" sz="1600" b="1">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37AC920-2FF1-0C2E-6114-0DDA6D0BAD11}"/>
              </a:ext>
            </a:extLst>
          </p:cNvPr>
          <p:cNvSpPr txBox="1"/>
          <p:nvPr/>
        </p:nvSpPr>
        <p:spPr>
          <a:xfrm>
            <a:off x="9417631" y="3304096"/>
            <a:ext cx="1813388" cy="523220"/>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その他の機械・装置</a:t>
            </a:r>
            <a:endParaRPr lang="en-US" altLang="ja-JP" sz="1400" b="1">
              <a:latin typeface="Meiryo UI" panose="020B0604030504040204" pitchFamily="50" charset="-128"/>
              <a:ea typeface="Meiryo UI" panose="020B0604030504040204" pitchFamily="50" charset="-128"/>
            </a:endParaRPr>
          </a:p>
          <a:p>
            <a:r>
              <a:rPr lang="en-US" altLang="ja-JP" sz="1400" b="1">
                <a:latin typeface="Meiryo UI" panose="020B0604030504040204" pitchFamily="50" charset="-128"/>
                <a:ea typeface="Meiryo UI" panose="020B0604030504040204" pitchFamily="50" charset="-128"/>
              </a:rPr>
              <a:t>$5.4</a:t>
            </a:r>
            <a:r>
              <a:rPr lang="ja-JP" altLang="en-US" sz="1400" b="1">
                <a:latin typeface="Meiryo UI" panose="020B0604030504040204" pitchFamily="50" charset="-128"/>
                <a:ea typeface="Meiryo UI" panose="020B0604030504040204" pitchFamily="50" charset="-128"/>
              </a:rPr>
              <a:t>億</a:t>
            </a:r>
          </a:p>
        </p:txBody>
      </p:sp>
      <p:sp>
        <p:nvSpPr>
          <p:cNvPr id="8" name="テキスト ボックス 7">
            <a:extLst>
              <a:ext uri="{FF2B5EF4-FFF2-40B4-BE49-F238E27FC236}">
                <a16:creationId xmlns:a16="http://schemas.microsoft.com/office/drawing/2014/main" id="{880D233E-AFC7-E370-A41C-9B4BEF22302E}"/>
              </a:ext>
            </a:extLst>
          </p:cNvPr>
          <p:cNvSpPr txBox="1"/>
          <p:nvPr/>
        </p:nvSpPr>
        <p:spPr>
          <a:xfrm>
            <a:off x="10526798" y="4019239"/>
            <a:ext cx="1357285" cy="523220"/>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パワートレイン</a:t>
            </a:r>
            <a:r>
              <a:rPr lang="en-US" altLang="ja-JP" sz="1400" b="1">
                <a:latin typeface="Meiryo UI" panose="020B0604030504040204" pitchFamily="50" charset="-128"/>
                <a:ea typeface="Meiryo UI" panose="020B0604030504040204" pitchFamily="50" charset="-128"/>
              </a:rPr>
              <a:t>*</a:t>
            </a:r>
          </a:p>
          <a:p>
            <a:r>
              <a:rPr lang="en-US" altLang="ja-JP" sz="1400" b="1">
                <a:latin typeface="Meiryo UI" panose="020B0604030504040204" pitchFamily="50" charset="-128"/>
                <a:ea typeface="Meiryo UI" panose="020B0604030504040204" pitchFamily="50" charset="-128"/>
              </a:rPr>
              <a:t>$3,8</a:t>
            </a:r>
            <a:r>
              <a:rPr lang="ja-JP" altLang="en-US" sz="1400" b="1">
                <a:latin typeface="Meiryo UI" panose="020B0604030504040204" pitchFamily="50" charset="-128"/>
                <a:ea typeface="Meiryo UI" panose="020B0604030504040204" pitchFamily="50" charset="-128"/>
              </a:rPr>
              <a:t>億</a:t>
            </a:r>
          </a:p>
        </p:txBody>
      </p:sp>
      <p:sp>
        <p:nvSpPr>
          <p:cNvPr id="19" name="テキスト ボックス 18">
            <a:extLst>
              <a:ext uri="{FF2B5EF4-FFF2-40B4-BE49-F238E27FC236}">
                <a16:creationId xmlns:a16="http://schemas.microsoft.com/office/drawing/2014/main" id="{9E260E64-39E5-EF03-8460-5B525E5F54A7}"/>
              </a:ext>
            </a:extLst>
          </p:cNvPr>
          <p:cNvSpPr txBox="1"/>
          <p:nvPr/>
        </p:nvSpPr>
        <p:spPr>
          <a:xfrm>
            <a:off x="10301658" y="4534897"/>
            <a:ext cx="1702595" cy="523220"/>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その他の機械・装置の部品　</a:t>
            </a:r>
            <a:r>
              <a:rPr lang="en-US" altLang="ja-JP" sz="1400" b="1">
                <a:latin typeface="Meiryo UI" panose="020B0604030504040204" pitchFamily="50" charset="-128"/>
                <a:ea typeface="Meiryo UI" panose="020B0604030504040204" pitchFamily="50" charset="-128"/>
              </a:rPr>
              <a:t>$3.4</a:t>
            </a:r>
            <a:r>
              <a:rPr lang="ja-JP" altLang="en-US" sz="1400" b="1">
                <a:latin typeface="Meiryo UI" panose="020B0604030504040204" pitchFamily="50" charset="-128"/>
                <a:ea typeface="Meiryo UI" panose="020B0604030504040204" pitchFamily="50" charset="-128"/>
              </a:rPr>
              <a:t>億</a:t>
            </a:r>
          </a:p>
        </p:txBody>
      </p:sp>
      <p:sp>
        <p:nvSpPr>
          <p:cNvPr id="20" name="テキスト ボックス 19">
            <a:extLst>
              <a:ext uri="{FF2B5EF4-FFF2-40B4-BE49-F238E27FC236}">
                <a16:creationId xmlns:a16="http://schemas.microsoft.com/office/drawing/2014/main" id="{90CCDB27-BBAB-BB72-51BF-E6C30F056B45}"/>
              </a:ext>
            </a:extLst>
          </p:cNvPr>
          <p:cNvSpPr txBox="1"/>
          <p:nvPr/>
        </p:nvSpPr>
        <p:spPr>
          <a:xfrm>
            <a:off x="9990924" y="5050555"/>
            <a:ext cx="1813388" cy="523220"/>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その他の金属製家具の部品</a:t>
            </a:r>
            <a:r>
              <a:rPr lang="en-US" altLang="ja-JP" sz="1400" b="1">
                <a:latin typeface="Meiryo UI" panose="020B0604030504040204" pitchFamily="50" charset="-128"/>
                <a:ea typeface="Meiryo UI" panose="020B0604030504040204" pitchFamily="50" charset="-128"/>
              </a:rPr>
              <a:t>*</a:t>
            </a:r>
            <a:r>
              <a:rPr lang="ja-JP" altLang="en-US" sz="1400" b="1">
                <a:latin typeface="Meiryo UI" panose="020B0604030504040204" pitchFamily="50" charset="-128"/>
                <a:ea typeface="Meiryo UI" panose="020B0604030504040204" pitchFamily="50" charset="-128"/>
              </a:rPr>
              <a:t>　</a:t>
            </a:r>
            <a:r>
              <a:rPr lang="en-US" altLang="ja-JP" sz="1400" b="1">
                <a:latin typeface="Meiryo UI" panose="020B0604030504040204" pitchFamily="50" charset="-128"/>
                <a:ea typeface="Meiryo UI" panose="020B0604030504040204" pitchFamily="50" charset="-128"/>
              </a:rPr>
              <a:t>$3.2</a:t>
            </a:r>
            <a:r>
              <a:rPr lang="ja-JP" altLang="en-US" sz="1400" b="1">
                <a:latin typeface="Meiryo UI" panose="020B0604030504040204" pitchFamily="50" charset="-128"/>
                <a:ea typeface="Meiryo UI" panose="020B0604030504040204" pitchFamily="50" charset="-128"/>
              </a:rPr>
              <a:t>億</a:t>
            </a:r>
          </a:p>
        </p:txBody>
      </p:sp>
      <p:sp>
        <p:nvSpPr>
          <p:cNvPr id="22" name="テキスト ボックス 21">
            <a:extLst>
              <a:ext uri="{FF2B5EF4-FFF2-40B4-BE49-F238E27FC236}">
                <a16:creationId xmlns:a16="http://schemas.microsoft.com/office/drawing/2014/main" id="{F37376BC-34E3-63A3-6D3E-1547F842A13C}"/>
              </a:ext>
            </a:extLst>
          </p:cNvPr>
          <p:cNvSpPr txBox="1"/>
          <p:nvPr/>
        </p:nvSpPr>
        <p:spPr>
          <a:xfrm>
            <a:off x="9753432" y="5566213"/>
            <a:ext cx="2416573" cy="307777"/>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建機等の部品</a:t>
            </a:r>
            <a:r>
              <a:rPr lang="en-US" altLang="ja-JP" sz="1400" b="1">
                <a:latin typeface="Meiryo UI" panose="020B0604030504040204" pitchFamily="50" charset="-128"/>
                <a:ea typeface="Meiryo UI" panose="020B0604030504040204" pitchFamily="50" charset="-128"/>
              </a:rPr>
              <a:t>*</a:t>
            </a:r>
            <a:r>
              <a:rPr lang="ja-JP" altLang="en-US" sz="1400" b="1">
                <a:latin typeface="Meiryo UI" panose="020B0604030504040204" pitchFamily="50" charset="-128"/>
                <a:ea typeface="Meiryo UI" panose="020B0604030504040204" pitchFamily="50" charset="-128"/>
              </a:rPr>
              <a:t>　</a:t>
            </a:r>
            <a:r>
              <a:rPr lang="en-US" altLang="ja-JP" sz="1400" b="1">
                <a:latin typeface="Meiryo UI" panose="020B0604030504040204" pitchFamily="50" charset="-128"/>
                <a:ea typeface="Meiryo UI" panose="020B0604030504040204" pitchFamily="50" charset="-128"/>
              </a:rPr>
              <a:t>$2.9</a:t>
            </a:r>
            <a:r>
              <a:rPr lang="ja-JP" altLang="en-US" sz="1400" b="1">
                <a:latin typeface="Meiryo UI" panose="020B0604030504040204" pitchFamily="50" charset="-128"/>
                <a:ea typeface="Meiryo UI" panose="020B0604030504040204" pitchFamily="50" charset="-128"/>
              </a:rPr>
              <a:t>億</a:t>
            </a:r>
          </a:p>
        </p:txBody>
      </p:sp>
      <p:sp>
        <p:nvSpPr>
          <p:cNvPr id="23" name="テキスト ボックス 22">
            <a:extLst>
              <a:ext uri="{FF2B5EF4-FFF2-40B4-BE49-F238E27FC236}">
                <a16:creationId xmlns:a16="http://schemas.microsoft.com/office/drawing/2014/main" id="{FF637CD5-DB6D-4E13-F727-41473D39CE4A}"/>
              </a:ext>
            </a:extLst>
          </p:cNvPr>
          <p:cNvSpPr txBox="1"/>
          <p:nvPr/>
        </p:nvSpPr>
        <p:spPr>
          <a:xfrm>
            <a:off x="9499538" y="5866428"/>
            <a:ext cx="2249378" cy="307777"/>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空調機器の部品　</a:t>
            </a:r>
            <a:r>
              <a:rPr lang="en-US" altLang="ja-JP" sz="1400" b="1">
                <a:latin typeface="Meiryo UI" panose="020B0604030504040204" pitchFamily="50" charset="-128"/>
                <a:ea typeface="Meiryo UI" panose="020B0604030504040204" pitchFamily="50" charset="-128"/>
              </a:rPr>
              <a:t>$2.5</a:t>
            </a:r>
            <a:r>
              <a:rPr lang="ja-JP" altLang="en-US" sz="1400" b="1">
                <a:latin typeface="Meiryo UI" panose="020B0604030504040204" pitchFamily="50" charset="-128"/>
                <a:ea typeface="Meiryo UI" panose="020B0604030504040204" pitchFamily="50" charset="-128"/>
              </a:rPr>
              <a:t>億</a:t>
            </a:r>
          </a:p>
        </p:txBody>
      </p:sp>
      <p:sp>
        <p:nvSpPr>
          <p:cNvPr id="25" name="フリーフォーム: 図形 24">
            <a:extLst>
              <a:ext uri="{FF2B5EF4-FFF2-40B4-BE49-F238E27FC236}">
                <a16:creationId xmlns:a16="http://schemas.microsoft.com/office/drawing/2014/main" id="{11CA29CE-20E1-ACFB-6B65-16C28117F624}"/>
              </a:ext>
            </a:extLst>
          </p:cNvPr>
          <p:cNvSpPr/>
          <p:nvPr/>
        </p:nvSpPr>
        <p:spPr bwMode="auto">
          <a:xfrm>
            <a:off x="10010775" y="4700588"/>
            <a:ext cx="338138" cy="152400"/>
          </a:xfrm>
          <a:custGeom>
            <a:avLst/>
            <a:gdLst>
              <a:gd name="connsiteX0" fmla="*/ 0 w 338138"/>
              <a:gd name="connsiteY0" fmla="*/ 0 h 152400"/>
              <a:gd name="connsiteX1" fmla="*/ 150019 w 338138"/>
              <a:gd name="connsiteY1" fmla="*/ 145256 h 152400"/>
              <a:gd name="connsiteX2" fmla="*/ 338138 w 338138"/>
              <a:gd name="connsiteY2" fmla="*/ 152400 h 152400"/>
            </a:gdLst>
            <a:ahLst/>
            <a:cxnLst>
              <a:cxn ang="0">
                <a:pos x="connsiteX0" y="connsiteY0"/>
              </a:cxn>
              <a:cxn ang="0">
                <a:pos x="connsiteX1" y="connsiteY1"/>
              </a:cxn>
              <a:cxn ang="0">
                <a:pos x="connsiteX2" y="connsiteY2"/>
              </a:cxn>
            </a:cxnLst>
            <a:rect l="l" t="t" r="r" b="b"/>
            <a:pathLst>
              <a:path w="338138" h="152400">
                <a:moveTo>
                  <a:pt x="0" y="0"/>
                </a:moveTo>
                <a:lnTo>
                  <a:pt x="150019" y="145256"/>
                </a:lnTo>
                <a:lnTo>
                  <a:pt x="338138" y="152400"/>
                </a:lnTo>
              </a:path>
            </a:pathLst>
          </a:custGeom>
          <a:no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2EAE7817-D937-9261-0954-85D8610E71AD}"/>
              </a:ext>
            </a:extLst>
          </p:cNvPr>
          <p:cNvSpPr/>
          <p:nvPr/>
        </p:nvSpPr>
        <p:spPr bwMode="auto">
          <a:xfrm>
            <a:off x="9667582" y="5083837"/>
            <a:ext cx="364332" cy="257822"/>
          </a:xfrm>
          <a:custGeom>
            <a:avLst/>
            <a:gdLst>
              <a:gd name="connsiteX0" fmla="*/ 0 w 338138"/>
              <a:gd name="connsiteY0" fmla="*/ 0 h 152400"/>
              <a:gd name="connsiteX1" fmla="*/ 150019 w 338138"/>
              <a:gd name="connsiteY1" fmla="*/ 145256 h 152400"/>
              <a:gd name="connsiteX2" fmla="*/ 338138 w 338138"/>
              <a:gd name="connsiteY2" fmla="*/ 152400 h 152400"/>
              <a:gd name="connsiteX0" fmla="*/ 0 w 338138"/>
              <a:gd name="connsiteY0" fmla="*/ 0 h 152852"/>
              <a:gd name="connsiteX1" fmla="*/ 150019 w 338138"/>
              <a:gd name="connsiteY1" fmla="*/ 152133 h 152852"/>
              <a:gd name="connsiteX2" fmla="*/ 338138 w 338138"/>
              <a:gd name="connsiteY2" fmla="*/ 152400 h 152852"/>
              <a:gd name="connsiteX0" fmla="*/ 0 w 357188"/>
              <a:gd name="connsiteY0" fmla="*/ 0 h 148726"/>
              <a:gd name="connsiteX1" fmla="*/ 169069 w 357188"/>
              <a:gd name="connsiteY1" fmla="*/ 148007 h 148726"/>
              <a:gd name="connsiteX2" fmla="*/ 357188 w 357188"/>
              <a:gd name="connsiteY2" fmla="*/ 148274 h 148726"/>
              <a:gd name="connsiteX0" fmla="*/ 0 w 364332"/>
              <a:gd name="connsiteY0" fmla="*/ 0 h 148726"/>
              <a:gd name="connsiteX1" fmla="*/ 169069 w 364332"/>
              <a:gd name="connsiteY1" fmla="*/ 148007 h 148726"/>
              <a:gd name="connsiteX2" fmla="*/ 364332 w 364332"/>
              <a:gd name="connsiteY2" fmla="*/ 148274 h 148726"/>
              <a:gd name="connsiteX0" fmla="*/ 0 w 364332"/>
              <a:gd name="connsiteY0" fmla="*/ 0 h 148925"/>
              <a:gd name="connsiteX1" fmla="*/ 169069 w 364332"/>
              <a:gd name="connsiteY1" fmla="*/ 148007 h 148925"/>
              <a:gd name="connsiteX2" fmla="*/ 364332 w 364332"/>
              <a:gd name="connsiteY2" fmla="*/ 148274 h 148925"/>
            </a:gdLst>
            <a:ahLst/>
            <a:cxnLst>
              <a:cxn ang="0">
                <a:pos x="connsiteX0" y="connsiteY0"/>
              </a:cxn>
              <a:cxn ang="0">
                <a:pos x="connsiteX1" y="connsiteY1"/>
              </a:cxn>
              <a:cxn ang="0">
                <a:pos x="connsiteX2" y="connsiteY2"/>
              </a:cxn>
            </a:cxnLst>
            <a:rect l="l" t="t" r="r" b="b"/>
            <a:pathLst>
              <a:path w="364332" h="148925">
                <a:moveTo>
                  <a:pt x="0" y="0"/>
                </a:moveTo>
                <a:lnTo>
                  <a:pt x="169069" y="148007"/>
                </a:lnTo>
                <a:cubicBezTo>
                  <a:pt x="231775" y="150388"/>
                  <a:pt x="273051" y="147268"/>
                  <a:pt x="364332" y="148274"/>
                </a:cubicBezTo>
              </a:path>
            </a:pathLst>
          </a:custGeom>
          <a:no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0B6907B4-385F-6E94-DA76-E6DEF445ACBA}"/>
              </a:ext>
            </a:extLst>
          </p:cNvPr>
          <p:cNvSpPr/>
          <p:nvPr/>
        </p:nvSpPr>
        <p:spPr bwMode="auto">
          <a:xfrm>
            <a:off x="9306153" y="5331821"/>
            <a:ext cx="484829" cy="395944"/>
          </a:xfrm>
          <a:custGeom>
            <a:avLst/>
            <a:gdLst>
              <a:gd name="connsiteX0" fmla="*/ 0 w 338138"/>
              <a:gd name="connsiteY0" fmla="*/ 0 h 152400"/>
              <a:gd name="connsiteX1" fmla="*/ 150019 w 338138"/>
              <a:gd name="connsiteY1" fmla="*/ 145256 h 152400"/>
              <a:gd name="connsiteX2" fmla="*/ 338138 w 338138"/>
              <a:gd name="connsiteY2" fmla="*/ 152400 h 152400"/>
              <a:gd name="connsiteX0" fmla="*/ 0 w 338138"/>
              <a:gd name="connsiteY0" fmla="*/ 0 h 152852"/>
              <a:gd name="connsiteX1" fmla="*/ 150019 w 338138"/>
              <a:gd name="connsiteY1" fmla="*/ 152133 h 152852"/>
              <a:gd name="connsiteX2" fmla="*/ 338138 w 338138"/>
              <a:gd name="connsiteY2" fmla="*/ 152400 h 152852"/>
              <a:gd name="connsiteX0" fmla="*/ 0 w 357188"/>
              <a:gd name="connsiteY0" fmla="*/ 0 h 148726"/>
              <a:gd name="connsiteX1" fmla="*/ 169069 w 357188"/>
              <a:gd name="connsiteY1" fmla="*/ 148007 h 148726"/>
              <a:gd name="connsiteX2" fmla="*/ 357188 w 357188"/>
              <a:gd name="connsiteY2" fmla="*/ 148274 h 148726"/>
              <a:gd name="connsiteX0" fmla="*/ 0 w 364332"/>
              <a:gd name="connsiteY0" fmla="*/ 0 h 148726"/>
              <a:gd name="connsiteX1" fmla="*/ 169069 w 364332"/>
              <a:gd name="connsiteY1" fmla="*/ 148007 h 148726"/>
              <a:gd name="connsiteX2" fmla="*/ 364332 w 364332"/>
              <a:gd name="connsiteY2" fmla="*/ 148274 h 148726"/>
              <a:gd name="connsiteX0" fmla="*/ 0 w 364332"/>
              <a:gd name="connsiteY0" fmla="*/ 0 h 148925"/>
              <a:gd name="connsiteX1" fmla="*/ 169069 w 364332"/>
              <a:gd name="connsiteY1" fmla="*/ 148007 h 148925"/>
              <a:gd name="connsiteX2" fmla="*/ 364332 w 364332"/>
              <a:gd name="connsiteY2" fmla="*/ 148274 h 148925"/>
            </a:gdLst>
            <a:ahLst/>
            <a:cxnLst>
              <a:cxn ang="0">
                <a:pos x="connsiteX0" y="connsiteY0"/>
              </a:cxn>
              <a:cxn ang="0">
                <a:pos x="connsiteX1" y="connsiteY1"/>
              </a:cxn>
              <a:cxn ang="0">
                <a:pos x="connsiteX2" y="connsiteY2"/>
              </a:cxn>
            </a:cxnLst>
            <a:rect l="l" t="t" r="r" b="b"/>
            <a:pathLst>
              <a:path w="364332" h="148925">
                <a:moveTo>
                  <a:pt x="0" y="0"/>
                </a:moveTo>
                <a:lnTo>
                  <a:pt x="169069" y="148007"/>
                </a:lnTo>
                <a:cubicBezTo>
                  <a:pt x="231775" y="150388"/>
                  <a:pt x="273051" y="147268"/>
                  <a:pt x="364332" y="148274"/>
                </a:cubicBezTo>
              </a:path>
            </a:pathLst>
          </a:custGeom>
          <a:no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D732ED76-B6D7-43E8-B74B-E10BB54B1243}"/>
              </a:ext>
            </a:extLst>
          </p:cNvPr>
          <p:cNvSpPr/>
          <p:nvPr/>
        </p:nvSpPr>
        <p:spPr bwMode="auto">
          <a:xfrm>
            <a:off x="9006483" y="5497109"/>
            <a:ext cx="547007" cy="545949"/>
          </a:xfrm>
          <a:custGeom>
            <a:avLst/>
            <a:gdLst>
              <a:gd name="connsiteX0" fmla="*/ 0 w 338138"/>
              <a:gd name="connsiteY0" fmla="*/ 0 h 152400"/>
              <a:gd name="connsiteX1" fmla="*/ 150019 w 338138"/>
              <a:gd name="connsiteY1" fmla="*/ 145256 h 152400"/>
              <a:gd name="connsiteX2" fmla="*/ 338138 w 338138"/>
              <a:gd name="connsiteY2" fmla="*/ 152400 h 152400"/>
              <a:gd name="connsiteX0" fmla="*/ 0 w 338138"/>
              <a:gd name="connsiteY0" fmla="*/ 0 h 152852"/>
              <a:gd name="connsiteX1" fmla="*/ 150019 w 338138"/>
              <a:gd name="connsiteY1" fmla="*/ 152133 h 152852"/>
              <a:gd name="connsiteX2" fmla="*/ 338138 w 338138"/>
              <a:gd name="connsiteY2" fmla="*/ 152400 h 152852"/>
              <a:gd name="connsiteX0" fmla="*/ 0 w 357188"/>
              <a:gd name="connsiteY0" fmla="*/ 0 h 148726"/>
              <a:gd name="connsiteX1" fmla="*/ 169069 w 357188"/>
              <a:gd name="connsiteY1" fmla="*/ 148007 h 148726"/>
              <a:gd name="connsiteX2" fmla="*/ 357188 w 357188"/>
              <a:gd name="connsiteY2" fmla="*/ 148274 h 148726"/>
              <a:gd name="connsiteX0" fmla="*/ 0 w 364332"/>
              <a:gd name="connsiteY0" fmla="*/ 0 h 148726"/>
              <a:gd name="connsiteX1" fmla="*/ 169069 w 364332"/>
              <a:gd name="connsiteY1" fmla="*/ 148007 h 148726"/>
              <a:gd name="connsiteX2" fmla="*/ 364332 w 364332"/>
              <a:gd name="connsiteY2" fmla="*/ 148274 h 148726"/>
              <a:gd name="connsiteX0" fmla="*/ 0 w 364332"/>
              <a:gd name="connsiteY0" fmla="*/ 0 h 148925"/>
              <a:gd name="connsiteX1" fmla="*/ 169069 w 364332"/>
              <a:gd name="connsiteY1" fmla="*/ 148007 h 148925"/>
              <a:gd name="connsiteX2" fmla="*/ 364332 w 364332"/>
              <a:gd name="connsiteY2" fmla="*/ 148274 h 148925"/>
            </a:gdLst>
            <a:ahLst/>
            <a:cxnLst>
              <a:cxn ang="0">
                <a:pos x="connsiteX0" y="connsiteY0"/>
              </a:cxn>
              <a:cxn ang="0">
                <a:pos x="connsiteX1" y="connsiteY1"/>
              </a:cxn>
              <a:cxn ang="0">
                <a:pos x="connsiteX2" y="connsiteY2"/>
              </a:cxn>
            </a:cxnLst>
            <a:rect l="l" t="t" r="r" b="b"/>
            <a:pathLst>
              <a:path w="364332" h="148925">
                <a:moveTo>
                  <a:pt x="0" y="0"/>
                </a:moveTo>
                <a:lnTo>
                  <a:pt x="169069" y="148007"/>
                </a:lnTo>
                <a:cubicBezTo>
                  <a:pt x="231775" y="150388"/>
                  <a:pt x="273051" y="147268"/>
                  <a:pt x="364332" y="148274"/>
                </a:cubicBezTo>
              </a:path>
            </a:pathLst>
          </a:custGeom>
          <a:no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EBF3605-647D-50E1-B63F-E9936FC74C3C}"/>
              </a:ext>
            </a:extLst>
          </p:cNvPr>
          <p:cNvSpPr txBox="1"/>
          <p:nvPr/>
        </p:nvSpPr>
        <p:spPr>
          <a:xfrm>
            <a:off x="9314618" y="6166644"/>
            <a:ext cx="2416572" cy="307777"/>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サスペンション部品</a:t>
            </a:r>
            <a:r>
              <a:rPr lang="en-US" altLang="ja-JP" sz="1400" b="1">
                <a:latin typeface="Meiryo UI" panose="020B0604030504040204" pitchFamily="50" charset="-128"/>
                <a:ea typeface="Meiryo UI" panose="020B0604030504040204" pitchFamily="50" charset="-128"/>
              </a:rPr>
              <a:t>*</a:t>
            </a:r>
            <a:r>
              <a:rPr lang="ja-JP" altLang="en-US" sz="1400" b="1">
                <a:latin typeface="Meiryo UI" panose="020B0604030504040204" pitchFamily="50" charset="-128"/>
                <a:ea typeface="Meiryo UI" panose="020B0604030504040204" pitchFamily="50" charset="-128"/>
              </a:rPr>
              <a:t>　</a:t>
            </a:r>
            <a:r>
              <a:rPr lang="en-US" altLang="ja-JP" sz="1400" b="1">
                <a:latin typeface="Meiryo UI" panose="020B0604030504040204" pitchFamily="50" charset="-128"/>
                <a:ea typeface="Meiryo UI" panose="020B0604030504040204" pitchFamily="50" charset="-128"/>
              </a:rPr>
              <a:t>$2.5</a:t>
            </a:r>
            <a:r>
              <a:rPr lang="ja-JP" altLang="en-US" sz="1400" b="1">
                <a:latin typeface="Meiryo UI" panose="020B0604030504040204" pitchFamily="50" charset="-128"/>
                <a:ea typeface="Meiryo UI" panose="020B0604030504040204" pitchFamily="50" charset="-128"/>
              </a:rPr>
              <a:t>億</a:t>
            </a:r>
          </a:p>
        </p:txBody>
      </p:sp>
      <p:sp>
        <p:nvSpPr>
          <p:cNvPr id="30" name="フリーフォーム: 図形 29">
            <a:extLst>
              <a:ext uri="{FF2B5EF4-FFF2-40B4-BE49-F238E27FC236}">
                <a16:creationId xmlns:a16="http://schemas.microsoft.com/office/drawing/2014/main" id="{41F0C223-F616-1CE2-968D-B152E6167512}"/>
              </a:ext>
            </a:extLst>
          </p:cNvPr>
          <p:cNvSpPr/>
          <p:nvPr/>
        </p:nvSpPr>
        <p:spPr bwMode="auto">
          <a:xfrm>
            <a:off x="8666955" y="5559077"/>
            <a:ext cx="720783" cy="776636"/>
          </a:xfrm>
          <a:custGeom>
            <a:avLst/>
            <a:gdLst>
              <a:gd name="connsiteX0" fmla="*/ 0 w 338138"/>
              <a:gd name="connsiteY0" fmla="*/ 0 h 152400"/>
              <a:gd name="connsiteX1" fmla="*/ 150019 w 338138"/>
              <a:gd name="connsiteY1" fmla="*/ 145256 h 152400"/>
              <a:gd name="connsiteX2" fmla="*/ 338138 w 338138"/>
              <a:gd name="connsiteY2" fmla="*/ 152400 h 152400"/>
              <a:gd name="connsiteX0" fmla="*/ 0 w 338138"/>
              <a:gd name="connsiteY0" fmla="*/ 0 h 152852"/>
              <a:gd name="connsiteX1" fmla="*/ 150019 w 338138"/>
              <a:gd name="connsiteY1" fmla="*/ 152133 h 152852"/>
              <a:gd name="connsiteX2" fmla="*/ 338138 w 338138"/>
              <a:gd name="connsiteY2" fmla="*/ 152400 h 152852"/>
              <a:gd name="connsiteX0" fmla="*/ 0 w 357188"/>
              <a:gd name="connsiteY0" fmla="*/ 0 h 148726"/>
              <a:gd name="connsiteX1" fmla="*/ 169069 w 357188"/>
              <a:gd name="connsiteY1" fmla="*/ 148007 h 148726"/>
              <a:gd name="connsiteX2" fmla="*/ 357188 w 357188"/>
              <a:gd name="connsiteY2" fmla="*/ 148274 h 148726"/>
              <a:gd name="connsiteX0" fmla="*/ 0 w 364332"/>
              <a:gd name="connsiteY0" fmla="*/ 0 h 148726"/>
              <a:gd name="connsiteX1" fmla="*/ 169069 w 364332"/>
              <a:gd name="connsiteY1" fmla="*/ 148007 h 148726"/>
              <a:gd name="connsiteX2" fmla="*/ 364332 w 364332"/>
              <a:gd name="connsiteY2" fmla="*/ 148274 h 148726"/>
              <a:gd name="connsiteX0" fmla="*/ 0 w 364332"/>
              <a:gd name="connsiteY0" fmla="*/ 0 h 148925"/>
              <a:gd name="connsiteX1" fmla="*/ 169069 w 364332"/>
              <a:gd name="connsiteY1" fmla="*/ 148007 h 148925"/>
              <a:gd name="connsiteX2" fmla="*/ 364332 w 364332"/>
              <a:gd name="connsiteY2" fmla="*/ 148274 h 148925"/>
            </a:gdLst>
            <a:ahLst/>
            <a:cxnLst>
              <a:cxn ang="0">
                <a:pos x="connsiteX0" y="connsiteY0"/>
              </a:cxn>
              <a:cxn ang="0">
                <a:pos x="connsiteX1" y="connsiteY1"/>
              </a:cxn>
              <a:cxn ang="0">
                <a:pos x="connsiteX2" y="connsiteY2"/>
              </a:cxn>
            </a:cxnLst>
            <a:rect l="l" t="t" r="r" b="b"/>
            <a:pathLst>
              <a:path w="364332" h="148925">
                <a:moveTo>
                  <a:pt x="0" y="0"/>
                </a:moveTo>
                <a:lnTo>
                  <a:pt x="169069" y="148007"/>
                </a:lnTo>
                <a:cubicBezTo>
                  <a:pt x="231775" y="150388"/>
                  <a:pt x="273051" y="147268"/>
                  <a:pt x="364332" y="148274"/>
                </a:cubicBezTo>
              </a:path>
            </a:pathLst>
          </a:custGeom>
          <a:no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A69B7180-6E75-D9D5-C39D-1F4DE96D1501}"/>
              </a:ext>
            </a:extLst>
          </p:cNvPr>
          <p:cNvSpPr txBox="1"/>
          <p:nvPr/>
        </p:nvSpPr>
        <p:spPr>
          <a:xfrm>
            <a:off x="8955613" y="6502655"/>
            <a:ext cx="2713556" cy="307777"/>
          </a:xfrm>
          <a:prstGeom prst="rect">
            <a:avLst/>
          </a:prstGeom>
          <a:noFill/>
        </p:spPr>
        <p:txBody>
          <a:bodyPr wrap="square">
            <a:spAutoFit/>
          </a:bodyPr>
          <a:lstStyle/>
          <a:p>
            <a:r>
              <a:rPr lang="ja-JP" altLang="en-US" sz="1400" b="1">
                <a:latin typeface="Meiryo UI" panose="020B0604030504040204" pitchFamily="50" charset="-128"/>
                <a:ea typeface="Meiryo UI" panose="020B0604030504040204" pitchFamily="50" charset="-128"/>
              </a:rPr>
              <a:t>その他の合金鋼の棒材 </a:t>
            </a:r>
            <a:r>
              <a:rPr lang="en-US" altLang="ja-JP" sz="1400" b="1">
                <a:latin typeface="Meiryo UI" panose="020B0604030504040204" pitchFamily="50" charset="-128"/>
                <a:ea typeface="Meiryo UI" panose="020B0604030504040204" pitchFamily="50" charset="-128"/>
              </a:rPr>
              <a:t>$1.9</a:t>
            </a:r>
            <a:r>
              <a:rPr lang="ja-JP" altLang="en-US" sz="1400" b="1">
                <a:latin typeface="Meiryo UI" panose="020B0604030504040204" pitchFamily="50" charset="-128"/>
                <a:ea typeface="Meiryo UI" panose="020B0604030504040204" pitchFamily="50" charset="-128"/>
              </a:rPr>
              <a:t>億</a:t>
            </a:r>
          </a:p>
        </p:txBody>
      </p:sp>
      <p:sp>
        <p:nvSpPr>
          <p:cNvPr id="33" name="フリーフォーム: 図形 32">
            <a:extLst>
              <a:ext uri="{FF2B5EF4-FFF2-40B4-BE49-F238E27FC236}">
                <a16:creationId xmlns:a16="http://schemas.microsoft.com/office/drawing/2014/main" id="{514F6B14-9E87-F3CE-9D02-CB5BFD047000}"/>
              </a:ext>
            </a:extLst>
          </p:cNvPr>
          <p:cNvSpPr/>
          <p:nvPr/>
        </p:nvSpPr>
        <p:spPr bwMode="auto">
          <a:xfrm>
            <a:off x="8347878" y="5594871"/>
            <a:ext cx="720783" cy="1069291"/>
          </a:xfrm>
          <a:custGeom>
            <a:avLst/>
            <a:gdLst>
              <a:gd name="connsiteX0" fmla="*/ 0 w 338138"/>
              <a:gd name="connsiteY0" fmla="*/ 0 h 152400"/>
              <a:gd name="connsiteX1" fmla="*/ 150019 w 338138"/>
              <a:gd name="connsiteY1" fmla="*/ 145256 h 152400"/>
              <a:gd name="connsiteX2" fmla="*/ 338138 w 338138"/>
              <a:gd name="connsiteY2" fmla="*/ 152400 h 152400"/>
              <a:gd name="connsiteX0" fmla="*/ 0 w 338138"/>
              <a:gd name="connsiteY0" fmla="*/ 0 h 152852"/>
              <a:gd name="connsiteX1" fmla="*/ 150019 w 338138"/>
              <a:gd name="connsiteY1" fmla="*/ 152133 h 152852"/>
              <a:gd name="connsiteX2" fmla="*/ 338138 w 338138"/>
              <a:gd name="connsiteY2" fmla="*/ 152400 h 152852"/>
              <a:gd name="connsiteX0" fmla="*/ 0 w 357188"/>
              <a:gd name="connsiteY0" fmla="*/ 0 h 148726"/>
              <a:gd name="connsiteX1" fmla="*/ 169069 w 357188"/>
              <a:gd name="connsiteY1" fmla="*/ 148007 h 148726"/>
              <a:gd name="connsiteX2" fmla="*/ 357188 w 357188"/>
              <a:gd name="connsiteY2" fmla="*/ 148274 h 148726"/>
              <a:gd name="connsiteX0" fmla="*/ 0 w 364332"/>
              <a:gd name="connsiteY0" fmla="*/ 0 h 148726"/>
              <a:gd name="connsiteX1" fmla="*/ 169069 w 364332"/>
              <a:gd name="connsiteY1" fmla="*/ 148007 h 148726"/>
              <a:gd name="connsiteX2" fmla="*/ 364332 w 364332"/>
              <a:gd name="connsiteY2" fmla="*/ 148274 h 148726"/>
              <a:gd name="connsiteX0" fmla="*/ 0 w 364332"/>
              <a:gd name="connsiteY0" fmla="*/ 0 h 148925"/>
              <a:gd name="connsiteX1" fmla="*/ 169069 w 364332"/>
              <a:gd name="connsiteY1" fmla="*/ 148007 h 148925"/>
              <a:gd name="connsiteX2" fmla="*/ 364332 w 364332"/>
              <a:gd name="connsiteY2" fmla="*/ 148274 h 148925"/>
            </a:gdLst>
            <a:ahLst/>
            <a:cxnLst>
              <a:cxn ang="0">
                <a:pos x="connsiteX0" y="connsiteY0"/>
              </a:cxn>
              <a:cxn ang="0">
                <a:pos x="connsiteX1" y="connsiteY1"/>
              </a:cxn>
              <a:cxn ang="0">
                <a:pos x="connsiteX2" y="connsiteY2"/>
              </a:cxn>
            </a:cxnLst>
            <a:rect l="l" t="t" r="r" b="b"/>
            <a:pathLst>
              <a:path w="364332" h="148925">
                <a:moveTo>
                  <a:pt x="0" y="0"/>
                </a:moveTo>
                <a:lnTo>
                  <a:pt x="169069" y="148007"/>
                </a:lnTo>
                <a:cubicBezTo>
                  <a:pt x="231775" y="150388"/>
                  <a:pt x="273051" y="147268"/>
                  <a:pt x="364332" y="148274"/>
                </a:cubicBezTo>
              </a:path>
            </a:pathLst>
          </a:custGeom>
          <a:no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6DC05D8-E935-EC37-E11C-C782EA87895D}"/>
              </a:ext>
            </a:extLst>
          </p:cNvPr>
          <p:cNvSpPr txBox="1"/>
          <p:nvPr/>
        </p:nvSpPr>
        <p:spPr>
          <a:xfrm>
            <a:off x="6126677" y="6502655"/>
            <a:ext cx="1879994"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その他の鉄鋼製品 </a:t>
            </a:r>
            <a:r>
              <a:rPr lang="en-US" altLang="ja-JP" sz="1100" b="1">
                <a:latin typeface="Meiryo UI" panose="020B0604030504040204" pitchFamily="50" charset="-128"/>
                <a:ea typeface="Meiryo UI" panose="020B0604030504040204" pitchFamily="50" charset="-128"/>
              </a:rPr>
              <a:t>$1.7</a:t>
            </a:r>
            <a:r>
              <a:rPr lang="ja-JP" altLang="en-US" sz="1100" b="1">
                <a:latin typeface="Meiryo UI" panose="020B0604030504040204" pitchFamily="50" charset="-128"/>
                <a:ea typeface="Meiryo UI" panose="020B0604030504040204" pitchFamily="50" charset="-128"/>
              </a:rPr>
              <a:t>億</a:t>
            </a:r>
          </a:p>
        </p:txBody>
      </p:sp>
      <p:sp>
        <p:nvSpPr>
          <p:cNvPr id="35" name="テキスト ボックス 34">
            <a:extLst>
              <a:ext uri="{FF2B5EF4-FFF2-40B4-BE49-F238E27FC236}">
                <a16:creationId xmlns:a16="http://schemas.microsoft.com/office/drawing/2014/main" id="{56A133F2-BD64-6D0A-2256-37215C762366}"/>
              </a:ext>
            </a:extLst>
          </p:cNvPr>
          <p:cNvSpPr txBox="1"/>
          <p:nvPr/>
        </p:nvSpPr>
        <p:spPr>
          <a:xfrm>
            <a:off x="5716001" y="6247255"/>
            <a:ext cx="1879994"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鋼鉄製ナット </a:t>
            </a:r>
            <a:r>
              <a:rPr lang="en-US" altLang="ja-JP" sz="1100" b="1">
                <a:latin typeface="Meiryo UI" panose="020B0604030504040204" pitchFamily="50" charset="-128"/>
                <a:ea typeface="Meiryo UI" panose="020B0604030504040204" pitchFamily="50" charset="-128"/>
              </a:rPr>
              <a:t>$1.6</a:t>
            </a:r>
            <a:r>
              <a:rPr lang="ja-JP" altLang="en-US" sz="1100" b="1">
                <a:latin typeface="Meiryo UI" panose="020B0604030504040204" pitchFamily="50" charset="-128"/>
                <a:ea typeface="Meiryo UI" panose="020B0604030504040204" pitchFamily="50" charset="-128"/>
              </a:rPr>
              <a:t>億</a:t>
            </a:r>
          </a:p>
        </p:txBody>
      </p:sp>
      <p:sp>
        <p:nvSpPr>
          <p:cNvPr id="36" name="テキスト ボックス 35">
            <a:extLst>
              <a:ext uri="{FF2B5EF4-FFF2-40B4-BE49-F238E27FC236}">
                <a16:creationId xmlns:a16="http://schemas.microsoft.com/office/drawing/2014/main" id="{10A59D4A-05B8-54AC-1317-282AFEBE7E80}"/>
              </a:ext>
            </a:extLst>
          </p:cNvPr>
          <p:cNvSpPr txBox="1"/>
          <p:nvPr/>
        </p:nvSpPr>
        <p:spPr>
          <a:xfrm>
            <a:off x="5383506" y="5991853"/>
            <a:ext cx="1879994"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電気機器の部品 </a:t>
            </a:r>
            <a:r>
              <a:rPr lang="en-US" altLang="ja-JP" sz="1100" b="1">
                <a:latin typeface="Meiryo UI" panose="020B0604030504040204" pitchFamily="50" charset="-128"/>
                <a:ea typeface="Meiryo UI" panose="020B0604030504040204" pitchFamily="50" charset="-128"/>
              </a:rPr>
              <a:t>$1.6</a:t>
            </a:r>
            <a:r>
              <a:rPr lang="ja-JP" altLang="en-US" sz="1100" b="1">
                <a:latin typeface="Meiryo UI" panose="020B0604030504040204" pitchFamily="50" charset="-128"/>
                <a:ea typeface="Meiryo UI" panose="020B0604030504040204" pitchFamily="50" charset="-128"/>
              </a:rPr>
              <a:t>億</a:t>
            </a:r>
          </a:p>
        </p:txBody>
      </p:sp>
      <p:sp>
        <p:nvSpPr>
          <p:cNvPr id="37" name="テキスト ボックス 36">
            <a:extLst>
              <a:ext uri="{FF2B5EF4-FFF2-40B4-BE49-F238E27FC236}">
                <a16:creationId xmlns:a16="http://schemas.microsoft.com/office/drawing/2014/main" id="{1503735E-8592-AF85-F653-E0B29A26E5CB}"/>
              </a:ext>
            </a:extLst>
          </p:cNvPr>
          <p:cNvSpPr txBox="1"/>
          <p:nvPr/>
        </p:nvSpPr>
        <p:spPr>
          <a:xfrm>
            <a:off x="5418508" y="5736451"/>
            <a:ext cx="1631345"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バルブの部品 </a:t>
            </a:r>
            <a:r>
              <a:rPr lang="en-US" altLang="ja-JP" sz="1100" b="1">
                <a:latin typeface="Meiryo UI" panose="020B0604030504040204" pitchFamily="50" charset="-128"/>
                <a:ea typeface="Meiryo UI" panose="020B0604030504040204" pitchFamily="50" charset="-128"/>
              </a:rPr>
              <a:t>$1.4</a:t>
            </a:r>
            <a:r>
              <a:rPr lang="ja-JP" altLang="en-US" sz="1100" b="1">
                <a:latin typeface="Meiryo UI" panose="020B0604030504040204" pitchFamily="50" charset="-128"/>
                <a:ea typeface="Meiryo UI" panose="020B0604030504040204" pitchFamily="50" charset="-128"/>
              </a:rPr>
              <a:t>億</a:t>
            </a:r>
          </a:p>
        </p:txBody>
      </p:sp>
      <p:sp>
        <p:nvSpPr>
          <p:cNvPr id="38" name="テキスト ボックス 37">
            <a:extLst>
              <a:ext uri="{FF2B5EF4-FFF2-40B4-BE49-F238E27FC236}">
                <a16:creationId xmlns:a16="http://schemas.microsoft.com/office/drawing/2014/main" id="{E2515EA3-227A-36EB-50A1-44637D5033AE}"/>
              </a:ext>
            </a:extLst>
          </p:cNvPr>
          <p:cNvSpPr txBox="1"/>
          <p:nvPr/>
        </p:nvSpPr>
        <p:spPr>
          <a:xfrm>
            <a:off x="5270404" y="5481049"/>
            <a:ext cx="1631345"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圧延板材</a:t>
            </a:r>
            <a:r>
              <a:rPr lang="en-US" altLang="ja-JP" sz="1100" b="1">
                <a:latin typeface="Meiryo UI" panose="020B0604030504040204" pitchFamily="50" charset="-128"/>
                <a:ea typeface="Meiryo UI" panose="020B0604030504040204" pitchFamily="50" charset="-128"/>
              </a:rPr>
              <a:t>$1.3</a:t>
            </a:r>
            <a:r>
              <a:rPr lang="ja-JP" altLang="en-US" sz="1100" b="1">
                <a:latin typeface="Meiryo UI" panose="020B0604030504040204" pitchFamily="50" charset="-128"/>
                <a:ea typeface="Meiryo UI" panose="020B0604030504040204" pitchFamily="50" charset="-128"/>
              </a:rPr>
              <a:t>億</a:t>
            </a:r>
          </a:p>
        </p:txBody>
      </p:sp>
      <p:sp>
        <p:nvSpPr>
          <p:cNvPr id="39" name="テキスト ボックス 38">
            <a:extLst>
              <a:ext uri="{FF2B5EF4-FFF2-40B4-BE49-F238E27FC236}">
                <a16:creationId xmlns:a16="http://schemas.microsoft.com/office/drawing/2014/main" id="{B61B0FE3-590C-E36E-74C4-0CEF598409D1}"/>
              </a:ext>
            </a:extLst>
          </p:cNvPr>
          <p:cNvSpPr txBox="1"/>
          <p:nvPr/>
        </p:nvSpPr>
        <p:spPr>
          <a:xfrm>
            <a:off x="4807269" y="4970245"/>
            <a:ext cx="1631345"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熱交換器 </a:t>
            </a:r>
            <a:r>
              <a:rPr lang="en-US" altLang="ja-JP" sz="1100" b="1">
                <a:latin typeface="Meiryo UI" panose="020B0604030504040204" pitchFamily="50" charset="-128"/>
                <a:ea typeface="Meiryo UI" panose="020B0604030504040204" pitchFamily="50" charset="-128"/>
              </a:rPr>
              <a:t>$1.0</a:t>
            </a:r>
            <a:r>
              <a:rPr lang="ja-JP" altLang="en-US" sz="1100" b="1">
                <a:latin typeface="Meiryo UI" panose="020B0604030504040204" pitchFamily="50" charset="-128"/>
                <a:ea typeface="Meiryo UI" panose="020B0604030504040204" pitchFamily="50" charset="-128"/>
              </a:rPr>
              <a:t>億</a:t>
            </a:r>
          </a:p>
        </p:txBody>
      </p:sp>
      <p:sp>
        <p:nvSpPr>
          <p:cNvPr id="40" name="テキスト ボックス 39">
            <a:extLst>
              <a:ext uri="{FF2B5EF4-FFF2-40B4-BE49-F238E27FC236}">
                <a16:creationId xmlns:a16="http://schemas.microsoft.com/office/drawing/2014/main" id="{9C16DAC0-E33E-B005-EE78-E91C24F3D821}"/>
              </a:ext>
            </a:extLst>
          </p:cNvPr>
          <p:cNvSpPr txBox="1"/>
          <p:nvPr/>
        </p:nvSpPr>
        <p:spPr>
          <a:xfrm>
            <a:off x="4666586" y="5225647"/>
            <a:ext cx="1997037" cy="261610"/>
          </a:xfrm>
          <a:prstGeom prst="rect">
            <a:avLst/>
          </a:prstGeom>
          <a:noFill/>
        </p:spPr>
        <p:txBody>
          <a:bodyPr wrap="square">
            <a:spAutoFit/>
          </a:bodyPr>
          <a:lstStyle/>
          <a:p>
            <a:pPr algn="r"/>
            <a:r>
              <a:rPr lang="ja-JP" altLang="en-US" sz="1100" b="1">
                <a:latin typeface="Meiryo UI" panose="020B0604030504040204" pitchFamily="50" charset="-128"/>
                <a:ea typeface="Meiryo UI" panose="020B0604030504040204" pitchFamily="50" charset="-128"/>
              </a:rPr>
              <a:t>その他の建機等の部品</a:t>
            </a:r>
            <a:r>
              <a:rPr lang="en-US" altLang="ja-JP" sz="1100" b="1">
                <a:latin typeface="Meiryo UI" panose="020B0604030504040204" pitchFamily="50" charset="-128"/>
                <a:ea typeface="Meiryo UI" panose="020B0604030504040204" pitchFamily="50" charset="-128"/>
              </a:rPr>
              <a:t>$1.3</a:t>
            </a:r>
            <a:r>
              <a:rPr lang="ja-JP" altLang="en-US" sz="1100" b="1">
                <a:latin typeface="Meiryo UI" panose="020B0604030504040204" pitchFamily="50" charset="-128"/>
                <a:ea typeface="Meiryo UI" panose="020B0604030504040204" pitchFamily="50" charset="-128"/>
              </a:rPr>
              <a:t>億</a:t>
            </a:r>
          </a:p>
        </p:txBody>
      </p:sp>
      <p:sp>
        <p:nvSpPr>
          <p:cNvPr id="41" name="テキスト プレースホルダー 4">
            <a:extLst>
              <a:ext uri="{FF2B5EF4-FFF2-40B4-BE49-F238E27FC236}">
                <a16:creationId xmlns:a16="http://schemas.microsoft.com/office/drawing/2014/main" id="{B737C701-4B56-AB77-281F-189167E3F7D5}"/>
              </a:ext>
            </a:extLst>
          </p:cNvPr>
          <p:cNvSpPr txBox="1">
            <a:spLocks/>
          </p:cNvSpPr>
          <p:nvPr/>
        </p:nvSpPr>
        <p:spPr>
          <a:xfrm>
            <a:off x="10378612" y="1907544"/>
            <a:ext cx="1813388" cy="489534"/>
          </a:xfrm>
          <a:prstGeom prst="rect">
            <a:avLst/>
          </a:prstGeom>
          <a:noFill/>
          <a:ln>
            <a:noFill/>
          </a:ln>
        </p:spPr>
        <p:txBody>
          <a:bodyPr vert="horz" wrap="square" lIns="216000" tIns="108000" rIns="216000" bIns="72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en-US" altLang="ja-JP"/>
              <a:t>“</a:t>
            </a:r>
            <a:r>
              <a:rPr lang="ja-JP" altLang="en-US"/>
              <a:t>＊</a:t>
            </a:r>
            <a:r>
              <a:rPr lang="en-US" altLang="ja-JP"/>
              <a:t>”</a:t>
            </a:r>
            <a:r>
              <a:rPr lang="ja-JP" altLang="en-US"/>
              <a:t>印は自動車部品関税対象品目でもある</a:t>
            </a:r>
            <a:endParaRPr lang="en-US" altLang="ja-JP"/>
          </a:p>
        </p:txBody>
      </p:sp>
    </p:spTree>
    <p:extLst>
      <p:ext uri="{BB962C8B-B14F-4D97-AF65-F5344CB8AC3E}">
        <p14:creationId xmlns:p14="http://schemas.microsoft.com/office/powerpoint/2010/main" val="230684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DE728887-846C-E7F6-F774-472C158F192A}"/>
              </a:ext>
            </a:extLst>
          </p:cNvPr>
          <p:cNvGrpSpPr/>
          <p:nvPr/>
        </p:nvGrpSpPr>
        <p:grpSpPr>
          <a:xfrm>
            <a:off x="1718965" y="802519"/>
            <a:ext cx="8778700" cy="4015605"/>
            <a:chOff x="242692" y="427425"/>
            <a:chExt cx="9510258" cy="4350238"/>
          </a:xfrm>
        </p:grpSpPr>
        <p:pic>
          <p:nvPicPr>
            <p:cNvPr id="8" name="図 7">
              <a:extLst>
                <a:ext uri="{FF2B5EF4-FFF2-40B4-BE49-F238E27FC236}">
                  <a16:creationId xmlns:a16="http://schemas.microsoft.com/office/drawing/2014/main" id="{7C24A999-5F69-C883-A025-F6C603C92BEF}"/>
                </a:ext>
              </a:extLst>
            </p:cNvPr>
            <p:cNvPicPr>
              <a:picLocks noChangeAspect="1"/>
            </p:cNvPicPr>
            <p:nvPr/>
          </p:nvPicPr>
          <p:blipFill>
            <a:blip r:embed="rId2">
              <a:duotone>
                <a:schemeClr val="bg2">
                  <a:shade val="45000"/>
                  <a:satMod val="135000"/>
                </a:schemeClr>
                <a:prstClr val="white"/>
              </a:duotone>
            </a:blip>
            <a:srcRect t="22176" b="8141"/>
            <a:stretch/>
          </p:blipFill>
          <p:spPr>
            <a:xfrm>
              <a:off x="242692" y="427425"/>
              <a:ext cx="9303302" cy="4350238"/>
            </a:xfrm>
            <a:prstGeom prst="rect">
              <a:avLst/>
            </a:prstGeom>
          </p:spPr>
        </p:pic>
        <p:pic>
          <p:nvPicPr>
            <p:cNvPr id="12" name="図 11">
              <a:extLst>
                <a:ext uri="{FF2B5EF4-FFF2-40B4-BE49-F238E27FC236}">
                  <a16:creationId xmlns:a16="http://schemas.microsoft.com/office/drawing/2014/main" id="{06550CB1-B5F2-2EFB-198C-AD5EA8024D16}"/>
                </a:ext>
              </a:extLst>
            </p:cNvPr>
            <p:cNvPicPr>
              <a:picLocks noChangeAspect="1"/>
            </p:cNvPicPr>
            <p:nvPr/>
          </p:nvPicPr>
          <p:blipFill>
            <a:blip r:embed="rId3"/>
            <a:stretch>
              <a:fillRect/>
            </a:stretch>
          </p:blipFill>
          <p:spPr>
            <a:xfrm>
              <a:off x="7068396" y="1500363"/>
              <a:ext cx="541489" cy="362258"/>
            </a:xfrm>
            <a:prstGeom prst="rect">
              <a:avLst/>
            </a:prstGeom>
            <a:effectLst>
              <a:outerShdw blurRad="50800" dist="38100" dir="2700000" algn="tl" rotWithShape="0">
                <a:prstClr val="black">
                  <a:alpha val="40000"/>
                </a:prstClr>
              </a:outerShdw>
            </a:effectLst>
          </p:spPr>
        </p:pic>
        <p:cxnSp>
          <p:nvCxnSpPr>
            <p:cNvPr id="13" name="直線矢印コネクタ 12">
              <a:extLst>
                <a:ext uri="{FF2B5EF4-FFF2-40B4-BE49-F238E27FC236}">
                  <a16:creationId xmlns:a16="http://schemas.microsoft.com/office/drawing/2014/main" id="{13BBC9D8-CD99-08D7-2479-E9BAF18069B1}"/>
                </a:ext>
              </a:extLst>
            </p:cNvPr>
            <p:cNvCxnSpPr>
              <a:cxnSpLocks/>
            </p:cNvCxnSpPr>
            <p:nvPr/>
          </p:nvCxnSpPr>
          <p:spPr>
            <a:xfrm flipV="1">
              <a:off x="4791410" y="1613346"/>
              <a:ext cx="2127550" cy="20937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7578837-7426-298D-DA49-B8CF3CEAFD5A}"/>
                </a:ext>
              </a:extLst>
            </p:cNvPr>
            <p:cNvSpPr txBox="1"/>
            <p:nvPr/>
          </p:nvSpPr>
          <p:spPr>
            <a:xfrm>
              <a:off x="5416734" y="1584864"/>
              <a:ext cx="860089" cy="283411"/>
            </a:xfrm>
            <a:prstGeom prst="rect">
              <a:avLst/>
            </a:prstGeom>
            <a:solidFill>
              <a:schemeClr val="bg1"/>
            </a:solidFill>
          </p:spPr>
          <p:txBody>
            <a:bodyPr wrap="square" rtlCol="0">
              <a:spAutoFit/>
            </a:bodyPr>
            <a:lstStyle>
              <a:defPPr>
                <a:defRPr lang="ja-JP"/>
              </a:defPPr>
              <a:lvl1pPr algn="ctr">
                <a:defRPr sz="11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t>直接輸出</a:t>
              </a:r>
            </a:p>
          </p:txBody>
        </p:sp>
        <p:sp>
          <p:nvSpPr>
            <p:cNvPr id="19" name="フリーフォーム: 図形 18">
              <a:extLst>
                <a:ext uri="{FF2B5EF4-FFF2-40B4-BE49-F238E27FC236}">
                  <a16:creationId xmlns:a16="http://schemas.microsoft.com/office/drawing/2014/main" id="{480F4F01-C49F-E4C2-920C-1F779195E314}"/>
                </a:ext>
              </a:extLst>
            </p:cNvPr>
            <p:cNvSpPr/>
            <p:nvPr/>
          </p:nvSpPr>
          <p:spPr bwMode="auto">
            <a:xfrm>
              <a:off x="3917702" y="1820984"/>
              <a:ext cx="3007606" cy="722667"/>
            </a:xfrm>
            <a:custGeom>
              <a:avLst/>
              <a:gdLst>
                <a:gd name="connsiteX0" fmla="*/ 236220 w 3048000"/>
                <a:gd name="connsiteY0" fmla="*/ 68580 h 586740"/>
                <a:gd name="connsiteX1" fmla="*/ 0 w 3048000"/>
                <a:gd name="connsiteY1" fmla="*/ 586740 h 586740"/>
                <a:gd name="connsiteX2" fmla="*/ 3048000 w 3048000"/>
                <a:gd name="connsiteY2" fmla="*/ 0 h 586740"/>
                <a:gd name="connsiteX0" fmla="*/ 243862 w 3055642"/>
                <a:gd name="connsiteY0" fmla="*/ 68580 h 586740"/>
                <a:gd name="connsiteX1" fmla="*/ 7642 w 3055642"/>
                <a:gd name="connsiteY1" fmla="*/ 586740 h 586740"/>
                <a:gd name="connsiteX2" fmla="*/ 3055642 w 3055642"/>
                <a:gd name="connsiteY2" fmla="*/ 0 h 586740"/>
                <a:gd name="connsiteX0" fmla="*/ 243862 w 3055642"/>
                <a:gd name="connsiteY0" fmla="*/ 68580 h 593679"/>
                <a:gd name="connsiteX1" fmla="*/ 7642 w 3055642"/>
                <a:gd name="connsiteY1" fmla="*/ 586740 h 593679"/>
                <a:gd name="connsiteX2" fmla="*/ 3055642 w 3055642"/>
                <a:gd name="connsiteY2" fmla="*/ 0 h 593679"/>
                <a:gd name="connsiteX0" fmla="*/ 244722 w 3056502"/>
                <a:gd name="connsiteY0" fmla="*/ 68580 h 593679"/>
                <a:gd name="connsiteX1" fmla="*/ 8502 w 3056502"/>
                <a:gd name="connsiteY1" fmla="*/ 586740 h 593679"/>
                <a:gd name="connsiteX2" fmla="*/ 3056502 w 3056502"/>
                <a:gd name="connsiteY2" fmla="*/ 0 h 593679"/>
                <a:gd name="connsiteX0" fmla="*/ 80506 w 3084859"/>
                <a:gd name="connsiteY0" fmla="*/ 68580 h 593679"/>
                <a:gd name="connsiteX1" fmla="*/ 36859 w 3084859"/>
                <a:gd name="connsiteY1" fmla="*/ 586740 h 593679"/>
                <a:gd name="connsiteX2" fmla="*/ 3084859 w 3084859"/>
                <a:gd name="connsiteY2" fmla="*/ 0 h 593679"/>
                <a:gd name="connsiteX0" fmla="*/ 108889 w 3113242"/>
                <a:gd name="connsiteY0" fmla="*/ 68580 h 593679"/>
                <a:gd name="connsiteX1" fmla="*/ 65242 w 3113242"/>
                <a:gd name="connsiteY1" fmla="*/ 586740 h 593679"/>
                <a:gd name="connsiteX2" fmla="*/ 3113242 w 3113242"/>
                <a:gd name="connsiteY2" fmla="*/ 0 h 593679"/>
                <a:gd name="connsiteX0" fmla="*/ 108889 w 3113242"/>
                <a:gd name="connsiteY0" fmla="*/ 68580 h 586740"/>
                <a:gd name="connsiteX1" fmla="*/ 65242 w 3113242"/>
                <a:gd name="connsiteY1" fmla="*/ 586740 h 586740"/>
                <a:gd name="connsiteX2" fmla="*/ 3113242 w 3113242"/>
                <a:gd name="connsiteY2" fmla="*/ 0 h 586740"/>
                <a:gd name="connsiteX0" fmla="*/ 108889 w 3113242"/>
                <a:gd name="connsiteY0" fmla="*/ 68580 h 605047"/>
                <a:gd name="connsiteX1" fmla="*/ 65242 w 3113242"/>
                <a:gd name="connsiteY1" fmla="*/ 586740 h 605047"/>
                <a:gd name="connsiteX2" fmla="*/ 3113242 w 3113242"/>
                <a:gd name="connsiteY2" fmla="*/ 0 h 605047"/>
                <a:gd name="connsiteX0" fmla="*/ 510056 w 3514409"/>
                <a:gd name="connsiteY0" fmla="*/ 68580 h 707133"/>
                <a:gd name="connsiteX1" fmla="*/ 17383 w 3514409"/>
                <a:gd name="connsiteY1" fmla="*/ 691515 h 707133"/>
                <a:gd name="connsiteX2" fmla="*/ 3514409 w 3514409"/>
                <a:gd name="connsiteY2" fmla="*/ 0 h 707133"/>
                <a:gd name="connsiteX0" fmla="*/ 520492 w 3524845"/>
                <a:gd name="connsiteY0" fmla="*/ 68580 h 707133"/>
                <a:gd name="connsiteX1" fmla="*/ 27819 w 3524845"/>
                <a:gd name="connsiteY1" fmla="*/ 691515 h 707133"/>
                <a:gd name="connsiteX2" fmla="*/ 3524845 w 3524845"/>
                <a:gd name="connsiteY2" fmla="*/ 0 h 707133"/>
                <a:gd name="connsiteX0" fmla="*/ 531348 w 3535701"/>
                <a:gd name="connsiteY0" fmla="*/ 68580 h 707133"/>
                <a:gd name="connsiteX1" fmla="*/ 38675 w 3535701"/>
                <a:gd name="connsiteY1" fmla="*/ 691515 h 707133"/>
                <a:gd name="connsiteX2" fmla="*/ 3535701 w 3535701"/>
                <a:gd name="connsiteY2" fmla="*/ 0 h 707133"/>
                <a:gd name="connsiteX0" fmla="*/ 531348 w 3635484"/>
                <a:gd name="connsiteY0" fmla="*/ 84455 h 722667"/>
                <a:gd name="connsiteX1" fmla="*/ 38675 w 3635484"/>
                <a:gd name="connsiteY1" fmla="*/ 707390 h 722667"/>
                <a:gd name="connsiteX2" fmla="*/ 3635484 w 3635484"/>
                <a:gd name="connsiteY2" fmla="*/ 0 h 722667"/>
              </a:gdLst>
              <a:ahLst/>
              <a:cxnLst>
                <a:cxn ang="0">
                  <a:pos x="connsiteX0" y="connsiteY0"/>
                </a:cxn>
                <a:cxn ang="0">
                  <a:pos x="connsiteX1" y="connsiteY1"/>
                </a:cxn>
                <a:cxn ang="0">
                  <a:pos x="connsiteX2" y="connsiteY2"/>
                </a:cxn>
              </a:cxnLst>
              <a:rect l="l" t="t" r="r" b="b"/>
              <a:pathLst>
                <a:path w="3635484" h="722667">
                  <a:moveTo>
                    <a:pt x="531348" y="84455"/>
                  </a:moveTo>
                  <a:cubicBezTo>
                    <a:pt x="188469" y="281782"/>
                    <a:pt x="-108635" y="604520"/>
                    <a:pt x="38675" y="707390"/>
                  </a:cubicBezTo>
                  <a:cubicBezTo>
                    <a:pt x="320334" y="828516"/>
                    <a:pt x="2619484" y="195580"/>
                    <a:pt x="3635484" y="0"/>
                  </a:cubicBezTo>
                </a:path>
              </a:pathLst>
            </a:custGeom>
            <a:ln w="1905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pic>
          <p:nvPicPr>
            <p:cNvPr id="16" name="図 15">
              <a:extLst>
                <a:ext uri="{FF2B5EF4-FFF2-40B4-BE49-F238E27FC236}">
                  <a16:creationId xmlns:a16="http://schemas.microsoft.com/office/drawing/2014/main" id="{F2FE6EF1-9C0E-F77E-1C40-BC4C5602E81B}"/>
                </a:ext>
              </a:extLst>
            </p:cNvPr>
            <p:cNvPicPr>
              <a:picLocks noChangeAspect="1"/>
            </p:cNvPicPr>
            <p:nvPr/>
          </p:nvPicPr>
          <p:blipFill>
            <a:blip r:embed="rId4"/>
            <a:stretch>
              <a:fillRect/>
            </a:stretch>
          </p:blipFill>
          <p:spPr>
            <a:xfrm>
              <a:off x="3561242" y="2152257"/>
              <a:ext cx="355212" cy="234367"/>
            </a:xfrm>
            <a:prstGeom prst="rect">
              <a:avLst/>
            </a:prstGeom>
            <a:effectLst>
              <a:outerShdw blurRad="50800" dist="38100" dir="2700000" algn="tl" rotWithShape="0">
                <a:prstClr val="black">
                  <a:alpha val="40000"/>
                </a:prstClr>
              </a:outerShdw>
            </a:effectLst>
          </p:spPr>
        </p:pic>
        <p:pic>
          <p:nvPicPr>
            <p:cNvPr id="18" name="図 17">
              <a:extLst>
                <a:ext uri="{FF2B5EF4-FFF2-40B4-BE49-F238E27FC236}">
                  <a16:creationId xmlns:a16="http://schemas.microsoft.com/office/drawing/2014/main" id="{831FBA83-95AF-95AF-F907-75297712CE53}"/>
                </a:ext>
              </a:extLst>
            </p:cNvPr>
            <p:cNvPicPr>
              <a:picLocks noChangeAspect="1"/>
            </p:cNvPicPr>
            <p:nvPr/>
          </p:nvPicPr>
          <p:blipFill>
            <a:blip r:embed="rId5"/>
            <a:stretch>
              <a:fillRect/>
            </a:stretch>
          </p:blipFill>
          <p:spPr>
            <a:xfrm>
              <a:off x="3445743" y="2438572"/>
              <a:ext cx="355212" cy="240451"/>
            </a:xfrm>
            <a:prstGeom prst="rect">
              <a:avLst/>
            </a:prstGeom>
            <a:effectLst>
              <a:outerShdw blurRad="50800" dist="38100" dir="2700000" algn="tl" rotWithShape="0">
                <a:prstClr val="black">
                  <a:alpha val="40000"/>
                </a:prstClr>
              </a:outerShdw>
            </a:effectLst>
          </p:spPr>
        </p:pic>
        <p:sp>
          <p:nvSpPr>
            <p:cNvPr id="20" name="テキスト ボックス 19">
              <a:extLst>
                <a:ext uri="{FF2B5EF4-FFF2-40B4-BE49-F238E27FC236}">
                  <a16:creationId xmlns:a16="http://schemas.microsoft.com/office/drawing/2014/main" id="{1F1077A8-D1BB-37A2-D2A1-074A93F6FC18}"/>
                </a:ext>
              </a:extLst>
            </p:cNvPr>
            <p:cNvSpPr txBox="1"/>
            <p:nvPr/>
          </p:nvSpPr>
          <p:spPr>
            <a:xfrm>
              <a:off x="4973911" y="2120384"/>
              <a:ext cx="968148" cy="466794"/>
            </a:xfrm>
            <a:prstGeom prst="rect">
              <a:avLst/>
            </a:prstGeom>
            <a:solidFill>
              <a:schemeClr val="bg1"/>
            </a:solidFill>
          </p:spPr>
          <p:txBody>
            <a:bodyPr wrap="square" rtlCol="0">
              <a:spAutoFit/>
            </a:bodyPr>
            <a:lstStyle/>
            <a:p>
              <a:pPr algn="ctr"/>
              <a:r>
                <a:rPr lang="ja-JP" altLang="en-US" sz="1100">
                  <a:solidFill>
                    <a:schemeClr val="accent1"/>
                  </a:solidFill>
                  <a:latin typeface="Meiryo UI" panose="020B0604030504040204" pitchFamily="50" charset="-128"/>
                  <a:ea typeface="Meiryo UI" panose="020B0604030504040204" pitchFamily="50" charset="-128"/>
                  <a:cs typeface="Meiryo UI" panose="020B0604030504040204" pitchFamily="50" charset="-128"/>
                </a:rPr>
                <a:t>第三国経由輸出</a:t>
              </a:r>
            </a:p>
          </p:txBody>
        </p:sp>
        <p:pic>
          <p:nvPicPr>
            <p:cNvPr id="23" name="図 22">
              <a:extLst>
                <a:ext uri="{FF2B5EF4-FFF2-40B4-BE49-F238E27FC236}">
                  <a16:creationId xmlns:a16="http://schemas.microsoft.com/office/drawing/2014/main" id="{989326EE-CB6D-C28E-08FD-321A164FF350}"/>
                </a:ext>
              </a:extLst>
            </p:cNvPr>
            <p:cNvPicPr>
              <a:picLocks noChangeAspect="1"/>
            </p:cNvPicPr>
            <p:nvPr/>
          </p:nvPicPr>
          <p:blipFill>
            <a:blip r:embed="rId6"/>
            <a:stretch>
              <a:fillRect/>
            </a:stretch>
          </p:blipFill>
          <p:spPr>
            <a:xfrm>
              <a:off x="2787105" y="1454540"/>
              <a:ext cx="445047" cy="292633"/>
            </a:xfrm>
            <a:prstGeom prst="rect">
              <a:avLst/>
            </a:prstGeom>
            <a:effectLst>
              <a:outerShdw blurRad="50800" dist="38100" dir="2700000" algn="tl" rotWithShape="0">
                <a:prstClr val="black">
                  <a:alpha val="40000"/>
                </a:prstClr>
              </a:outerShdw>
            </a:effectLst>
          </p:spPr>
        </p:pic>
        <p:pic>
          <p:nvPicPr>
            <p:cNvPr id="11" name="図 10" descr="図形&#10;&#10;AI によって生成されたコンテンツは間違っている可能性があります。">
              <a:extLst>
                <a:ext uri="{FF2B5EF4-FFF2-40B4-BE49-F238E27FC236}">
                  <a16:creationId xmlns:a16="http://schemas.microsoft.com/office/drawing/2014/main" id="{DEC69937-50EB-A1DE-FD63-1E9A0130AA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4711" y="1628913"/>
              <a:ext cx="541489" cy="359495"/>
            </a:xfrm>
            <a:prstGeom prst="rect">
              <a:avLst/>
            </a:prstGeom>
            <a:effectLst>
              <a:outerShdw blurRad="50800" dist="38100" dir="2700000" algn="tl" rotWithShape="0">
                <a:prstClr val="black">
                  <a:alpha val="40000"/>
                </a:prstClr>
              </a:outerShdw>
            </a:effectLst>
          </p:spPr>
        </p:pic>
        <p:cxnSp>
          <p:nvCxnSpPr>
            <p:cNvPr id="26" name="直線矢印コネクタ 25">
              <a:extLst>
                <a:ext uri="{FF2B5EF4-FFF2-40B4-BE49-F238E27FC236}">
                  <a16:creationId xmlns:a16="http://schemas.microsoft.com/office/drawing/2014/main" id="{9507D876-0D19-6602-6B74-F38426D4C770}"/>
                </a:ext>
              </a:extLst>
            </p:cNvPr>
            <p:cNvCxnSpPr>
              <a:cxnSpLocks/>
            </p:cNvCxnSpPr>
            <p:nvPr/>
          </p:nvCxnSpPr>
          <p:spPr>
            <a:xfrm flipH="1" flipV="1">
              <a:off x="3287362" y="1653672"/>
              <a:ext cx="852139" cy="16204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0" name="フリーフォーム: 図形 29">
              <a:extLst>
                <a:ext uri="{FF2B5EF4-FFF2-40B4-BE49-F238E27FC236}">
                  <a16:creationId xmlns:a16="http://schemas.microsoft.com/office/drawing/2014/main" id="{BB5973FA-58D0-9D51-58E6-86E606C42A1D}"/>
                </a:ext>
              </a:extLst>
            </p:cNvPr>
            <p:cNvSpPr/>
            <p:nvPr/>
          </p:nvSpPr>
          <p:spPr bwMode="auto">
            <a:xfrm>
              <a:off x="3002756" y="970395"/>
              <a:ext cx="4312444" cy="473828"/>
            </a:xfrm>
            <a:custGeom>
              <a:avLst/>
              <a:gdLst>
                <a:gd name="connsiteX0" fmla="*/ 0 w 4145280"/>
                <a:gd name="connsiteY0" fmla="*/ 7620 h 7620"/>
                <a:gd name="connsiteX1" fmla="*/ 4145280 w 4145280"/>
                <a:gd name="connsiteY1" fmla="*/ 0 h 7620"/>
                <a:gd name="connsiteX0" fmla="*/ 0 w 10000"/>
                <a:gd name="connsiteY0" fmla="*/ 501490 h 501490"/>
                <a:gd name="connsiteX1" fmla="*/ 10000 w 10000"/>
                <a:gd name="connsiteY1" fmla="*/ 491490 h 501490"/>
                <a:gd name="connsiteX0" fmla="*/ 0 w 10000"/>
                <a:gd name="connsiteY0" fmla="*/ 820748 h 820748"/>
                <a:gd name="connsiteX1" fmla="*/ 10000 w 10000"/>
                <a:gd name="connsiteY1" fmla="*/ 810748 h 820748"/>
              </a:gdLst>
              <a:ahLst/>
              <a:cxnLst>
                <a:cxn ang="0">
                  <a:pos x="connsiteX0" y="connsiteY0"/>
                </a:cxn>
                <a:cxn ang="0">
                  <a:pos x="connsiteX1" y="connsiteY1"/>
                </a:cxn>
              </a:cxnLst>
              <a:rect l="l" t="t" r="r" b="b"/>
              <a:pathLst>
                <a:path w="10000" h="820748">
                  <a:moveTo>
                    <a:pt x="0" y="820748"/>
                  </a:moveTo>
                  <a:cubicBezTo>
                    <a:pt x="1725" y="-303419"/>
                    <a:pt x="9080" y="-240086"/>
                    <a:pt x="10000" y="810748"/>
                  </a:cubicBezTo>
                </a:path>
              </a:pathLst>
            </a:custGeom>
            <a:ln w="1905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a:p>
          </p:txBody>
        </p:sp>
        <p:sp>
          <p:nvSpPr>
            <p:cNvPr id="31" name="テキスト ボックス 30">
              <a:extLst>
                <a:ext uri="{FF2B5EF4-FFF2-40B4-BE49-F238E27FC236}">
                  <a16:creationId xmlns:a16="http://schemas.microsoft.com/office/drawing/2014/main" id="{B13CD376-EEDC-3163-C8E9-B8EDFB2BC2EE}"/>
                </a:ext>
              </a:extLst>
            </p:cNvPr>
            <p:cNvSpPr txBox="1"/>
            <p:nvPr/>
          </p:nvSpPr>
          <p:spPr>
            <a:xfrm>
              <a:off x="3475406" y="1286429"/>
              <a:ext cx="541217" cy="466794"/>
            </a:xfrm>
            <a:prstGeom prst="rect">
              <a:avLst/>
            </a:prstGeom>
            <a:noFill/>
          </p:spPr>
          <p:txBody>
            <a:bodyPr wrap="square" rtlCol="0">
              <a:spAutoFit/>
            </a:bodyPr>
            <a:lstStyle/>
            <a:p>
              <a:pPr algn="ctr"/>
              <a:r>
                <a:rPr lang="ja-JP" altLang="en-US" sz="1100">
                  <a:solidFill>
                    <a:schemeClr val="accent1"/>
                  </a:solidFill>
                  <a:latin typeface="Meiryo UI" panose="020B0604030504040204" pitchFamily="50" charset="-128"/>
                  <a:ea typeface="Meiryo UI" panose="020B0604030504040204" pitchFamily="50" charset="-128"/>
                  <a:cs typeface="Meiryo UI" panose="020B0604030504040204" pitchFamily="50" charset="-128"/>
                </a:rPr>
                <a:t>部品</a:t>
              </a:r>
              <a:endParaRPr lang="en-US" altLang="ja-JP" sz="110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a:solidFill>
                    <a:schemeClr val="accent1"/>
                  </a:solidFill>
                  <a:latin typeface="Meiryo UI" panose="020B0604030504040204" pitchFamily="50" charset="-128"/>
                  <a:ea typeface="Meiryo UI" panose="020B0604030504040204" pitchFamily="50" charset="-128"/>
                  <a:cs typeface="Meiryo UI" panose="020B0604030504040204" pitchFamily="50" charset="-128"/>
                </a:rPr>
                <a:t>輸出</a:t>
              </a:r>
            </a:p>
          </p:txBody>
        </p:sp>
        <p:pic>
          <p:nvPicPr>
            <p:cNvPr id="34" name="図 33">
              <a:extLst>
                <a:ext uri="{FF2B5EF4-FFF2-40B4-BE49-F238E27FC236}">
                  <a16:creationId xmlns:a16="http://schemas.microsoft.com/office/drawing/2014/main" id="{AB15E3A9-B148-4C4D-A594-397F71A6850D}"/>
                </a:ext>
              </a:extLst>
            </p:cNvPr>
            <p:cNvPicPr>
              <a:picLocks noChangeAspect="1"/>
            </p:cNvPicPr>
            <p:nvPr/>
          </p:nvPicPr>
          <p:blipFill>
            <a:blip r:embed="rId8"/>
            <a:stretch>
              <a:fillRect/>
            </a:stretch>
          </p:blipFill>
          <p:spPr>
            <a:xfrm>
              <a:off x="7379533" y="2177639"/>
              <a:ext cx="387050" cy="260933"/>
            </a:xfrm>
            <a:prstGeom prst="rect">
              <a:avLst/>
            </a:prstGeom>
            <a:effectLst>
              <a:outerShdw blurRad="50800" dist="38100" dir="2700000" algn="tl" rotWithShape="0">
                <a:prstClr val="black">
                  <a:alpha val="40000"/>
                </a:prstClr>
              </a:outerShdw>
            </a:effectLst>
          </p:spPr>
        </p:pic>
        <p:cxnSp>
          <p:nvCxnSpPr>
            <p:cNvPr id="35" name="直線矢印コネクタ 34">
              <a:extLst>
                <a:ext uri="{FF2B5EF4-FFF2-40B4-BE49-F238E27FC236}">
                  <a16:creationId xmlns:a16="http://schemas.microsoft.com/office/drawing/2014/main" id="{FDC108E8-B1FE-13FD-298D-3AB9CA99ED80}"/>
                </a:ext>
              </a:extLst>
            </p:cNvPr>
            <p:cNvCxnSpPr>
              <a:cxnSpLocks/>
            </p:cNvCxnSpPr>
            <p:nvPr/>
          </p:nvCxnSpPr>
          <p:spPr>
            <a:xfrm flipH="1" flipV="1">
              <a:off x="7379533" y="1894531"/>
              <a:ext cx="118547" cy="24017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CC7CFC85-BFD8-EA9D-1D24-6F8EA8519943}"/>
                </a:ext>
              </a:extLst>
            </p:cNvPr>
            <p:cNvSpPr txBox="1"/>
            <p:nvPr/>
          </p:nvSpPr>
          <p:spPr>
            <a:xfrm>
              <a:off x="7683321" y="1908398"/>
              <a:ext cx="1346108" cy="283411"/>
            </a:xfrm>
            <a:prstGeom prst="rect">
              <a:avLst/>
            </a:prstGeom>
            <a:solidFill>
              <a:schemeClr val="bg1"/>
            </a:solidFill>
          </p:spPr>
          <p:txBody>
            <a:bodyPr wrap="square" rtlCol="0">
              <a:spAutoFit/>
            </a:bodyPr>
            <a:lstStyle/>
            <a:p>
              <a:pPr algn="ctr"/>
              <a:r>
                <a:rPr lang="ja-JP" altLang="en-US" sz="1100">
                  <a:solidFill>
                    <a:schemeClr val="accent1"/>
                  </a:solidFill>
                  <a:latin typeface="Meiryo UI" panose="020B0604030504040204" pitchFamily="50" charset="-128"/>
                  <a:ea typeface="Meiryo UI" panose="020B0604030504040204" pitchFamily="50" charset="-128"/>
                  <a:cs typeface="Meiryo UI" panose="020B0604030504040204" pitchFamily="50" charset="-128"/>
                </a:rPr>
                <a:t>第三国生産・輸出</a:t>
              </a:r>
            </a:p>
          </p:txBody>
        </p:sp>
        <p:sp>
          <p:nvSpPr>
            <p:cNvPr id="40" name="テキスト ボックス 39">
              <a:extLst>
                <a:ext uri="{FF2B5EF4-FFF2-40B4-BE49-F238E27FC236}">
                  <a16:creationId xmlns:a16="http://schemas.microsoft.com/office/drawing/2014/main" id="{AB11C175-3A59-5D23-3E8A-21B6C120A859}"/>
                </a:ext>
              </a:extLst>
            </p:cNvPr>
            <p:cNvSpPr txBox="1"/>
            <p:nvPr/>
          </p:nvSpPr>
          <p:spPr>
            <a:xfrm>
              <a:off x="2118188" y="2146990"/>
              <a:ext cx="1451286" cy="300082"/>
            </a:xfrm>
            <a:prstGeom prst="rect">
              <a:avLst/>
            </a:prstGeom>
            <a:noFill/>
          </p:spPr>
          <p:txBody>
            <a:bodyPr wrap="square" rtlCol="0">
              <a:spAutoFit/>
            </a:bodyPr>
            <a:lstStyle/>
            <a:p>
              <a:pPr algn="r"/>
              <a:r>
                <a:rPr lang="ja-JP" altLang="en-US" sz="1200">
                  <a:latin typeface="Meiryo UI" panose="020B0604030504040204" pitchFamily="50" charset="-128"/>
                  <a:ea typeface="Meiryo UI" panose="020B0604030504040204" pitchFamily="50" charset="-128"/>
                  <a:cs typeface="Meiryo UI" panose="020B0604030504040204" pitchFamily="50" charset="-128"/>
                </a:rPr>
                <a:t>ベトナム：</a:t>
              </a:r>
              <a:r>
                <a:rPr lang="en-US" altLang="ja-JP" sz="1200">
                  <a:latin typeface="Meiryo UI" panose="020B0604030504040204" pitchFamily="50" charset="-128"/>
                  <a:ea typeface="Meiryo UI" panose="020B0604030504040204" pitchFamily="50" charset="-128"/>
                  <a:cs typeface="Meiryo UI" panose="020B0604030504040204" pitchFamily="50" charset="-128"/>
                </a:rPr>
                <a:t>46%*</a:t>
              </a:r>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8B5181B8-B74D-7E19-A3F5-138702FB1278}"/>
                </a:ext>
              </a:extLst>
            </p:cNvPr>
            <p:cNvSpPr txBox="1"/>
            <p:nvPr/>
          </p:nvSpPr>
          <p:spPr>
            <a:xfrm>
              <a:off x="2144690" y="2632044"/>
              <a:ext cx="1284828" cy="300082"/>
            </a:xfrm>
            <a:prstGeom prst="rect">
              <a:avLst/>
            </a:prstGeom>
            <a:noFill/>
          </p:spPr>
          <p:txBody>
            <a:bodyPr wrap="square" rtlCol="0">
              <a:spAutoFit/>
            </a:bodyPr>
            <a:lstStyle/>
            <a:p>
              <a:pPr algn="r"/>
              <a:r>
                <a:rPr lang="ja-JP" altLang="en-US" sz="1200">
                  <a:latin typeface="Meiryo UI" panose="020B0604030504040204" pitchFamily="50" charset="-128"/>
                  <a:ea typeface="Meiryo UI" panose="020B0604030504040204" pitchFamily="50" charset="-128"/>
                  <a:cs typeface="Meiryo UI" panose="020B0604030504040204" pitchFamily="50" charset="-128"/>
                </a:rPr>
                <a:t>タイ：</a:t>
              </a:r>
              <a:r>
                <a:rPr lang="en-US" altLang="ja-JP" sz="1200">
                  <a:latin typeface="Meiryo UI" panose="020B0604030504040204" pitchFamily="50" charset="-128"/>
                  <a:ea typeface="Meiryo UI" panose="020B0604030504040204" pitchFamily="50" charset="-128"/>
                  <a:cs typeface="Meiryo UI" panose="020B0604030504040204" pitchFamily="50" charset="-128"/>
                </a:rPr>
                <a:t>36%*</a:t>
              </a:r>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607287EC-C036-DA47-D0E5-657F28942EA4}"/>
                </a:ext>
              </a:extLst>
            </p:cNvPr>
            <p:cNvSpPr txBox="1"/>
            <p:nvPr/>
          </p:nvSpPr>
          <p:spPr>
            <a:xfrm>
              <a:off x="1434568" y="1550569"/>
              <a:ext cx="1284828" cy="300082"/>
            </a:xfrm>
            <a:prstGeom prst="rect">
              <a:avLst/>
            </a:prstGeom>
            <a:noFill/>
          </p:spPr>
          <p:txBody>
            <a:bodyPr wrap="square" rtlCol="0">
              <a:spAutoFit/>
            </a:bodyPr>
            <a:lstStyle/>
            <a:p>
              <a:pPr algn="r"/>
              <a:r>
                <a:rPr lang="ja-JP" altLang="en-US" sz="1200">
                  <a:latin typeface="Meiryo UI" panose="020B0604030504040204" pitchFamily="50" charset="-128"/>
                  <a:ea typeface="Meiryo UI" panose="020B0604030504040204" pitchFamily="50" charset="-128"/>
                  <a:cs typeface="Meiryo UI" panose="020B0604030504040204" pitchFamily="50" charset="-128"/>
                </a:rPr>
                <a:t>中国：</a:t>
              </a:r>
              <a:r>
                <a:rPr lang="en-US" altLang="ja-JP" sz="1200">
                  <a:latin typeface="Meiryo UI" panose="020B0604030504040204" pitchFamily="50" charset="-128"/>
                  <a:ea typeface="Meiryo UI" panose="020B0604030504040204" pitchFamily="50" charset="-128"/>
                  <a:cs typeface="Meiryo UI" panose="020B0604030504040204" pitchFamily="50" charset="-128"/>
                </a:rPr>
                <a:t>145%</a:t>
              </a:r>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1F7946D8-3B85-6A3B-A752-184002A504CD}"/>
                </a:ext>
              </a:extLst>
            </p:cNvPr>
            <p:cNvSpPr txBox="1"/>
            <p:nvPr/>
          </p:nvSpPr>
          <p:spPr>
            <a:xfrm>
              <a:off x="7756132" y="2279441"/>
              <a:ext cx="1072452" cy="500137"/>
            </a:xfrm>
            <a:prstGeom prst="rect">
              <a:avLst/>
            </a:prstGeom>
            <a:noFill/>
          </p:spPr>
          <p:txBody>
            <a:bodyPr wrap="square" rtlCol="0">
              <a:spAutoFit/>
            </a:bodyPr>
            <a:lstStyle/>
            <a:p>
              <a:pPr algn="r"/>
              <a:r>
                <a:rPr lang="ja-JP" altLang="en-US" sz="1200">
                  <a:latin typeface="Meiryo UI" panose="020B0604030504040204" pitchFamily="50" charset="-128"/>
                  <a:ea typeface="Meiryo UI" panose="020B0604030504040204" pitchFamily="50" charset="-128"/>
                  <a:cs typeface="Meiryo UI" panose="020B0604030504040204" pitchFamily="50" charset="-128"/>
                </a:rPr>
                <a:t>メキシコ：</a:t>
              </a:r>
              <a:r>
                <a:rPr lang="en-US" altLang="ja-JP" sz="1200">
                  <a:latin typeface="Meiryo UI" panose="020B0604030504040204" pitchFamily="50" charset="-128"/>
                  <a:ea typeface="Meiryo UI" panose="020B0604030504040204" pitchFamily="50" charset="-128"/>
                  <a:cs typeface="Meiryo UI" panose="020B0604030504040204" pitchFamily="50" charset="-128"/>
                </a:rPr>
                <a:t>25%*</a:t>
              </a:r>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5E0E27B0-A03A-C7C6-A3A2-C252A25D5DF7}"/>
                </a:ext>
              </a:extLst>
            </p:cNvPr>
            <p:cNvSpPr txBox="1"/>
            <p:nvPr/>
          </p:nvSpPr>
          <p:spPr>
            <a:xfrm>
              <a:off x="6918961" y="576668"/>
              <a:ext cx="2833989" cy="366767"/>
            </a:xfrm>
            <a:prstGeom prst="rect">
              <a:avLst/>
            </a:prstGeom>
            <a:noFill/>
          </p:spPr>
          <p:txBody>
            <a:bodyPr wrap="square" rtlCol="0">
              <a:spAutoFit/>
            </a:bodyPr>
            <a:lstStyle/>
            <a:p>
              <a:pPr algn="l"/>
              <a:r>
                <a:rPr lang="en-US" altLang="ja-JP" sz="1600" b="1">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chemeClr val="accent1"/>
                  </a:solidFill>
                  <a:latin typeface="Meiryo UI" panose="020B0604030504040204" pitchFamily="50" charset="-128"/>
                  <a:ea typeface="Meiryo UI" panose="020B0604030504040204" pitchFamily="50" charset="-128"/>
                  <a:cs typeface="Meiryo UI" panose="020B0604030504040204" pitchFamily="50" charset="-128"/>
                </a:rPr>
                <a:t>サプライチェーンのイメージ</a:t>
              </a:r>
              <a:endParaRPr lang="en-US" altLang="ja-JP" sz="1600" b="1">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テキスト ボックス 8">
            <a:extLst>
              <a:ext uri="{FF2B5EF4-FFF2-40B4-BE49-F238E27FC236}">
                <a16:creationId xmlns:a16="http://schemas.microsoft.com/office/drawing/2014/main" id="{B5831A53-5303-DF4B-0702-4E2109B2DFA9}"/>
              </a:ext>
            </a:extLst>
          </p:cNvPr>
          <p:cNvSpPr txBox="1"/>
          <p:nvPr/>
        </p:nvSpPr>
        <p:spPr>
          <a:xfrm>
            <a:off x="461112" y="3286896"/>
            <a:ext cx="11591925" cy="3000821"/>
          </a:xfrm>
          <a:prstGeom prst="rect">
            <a:avLst/>
          </a:prstGeom>
          <a:solidFill>
            <a:srgbClr val="FEFFFF">
              <a:alpha val="74902"/>
            </a:srgbClr>
          </a:solidFill>
        </p:spPr>
        <p:txBody>
          <a:bodyPr wrap="square" rtlCol="0">
            <a:spAutoFit/>
          </a:bodyPr>
          <a:lstStyle/>
          <a:p>
            <a:pPr marL="263776" indent="-263776">
              <a:spcBef>
                <a:spcPts val="554"/>
              </a:spcBef>
              <a:spcAft>
                <a:spcPts val="600"/>
              </a:spcAft>
              <a:buFont typeface="Arial" panose="020B0604020202020204" pitchFamily="34" charset="0"/>
              <a:buChar char="•"/>
            </a:pPr>
            <a:r>
              <a:rPr lang="ja-JP" altLang="en-US" b="1">
                <a:latin typeface="Meiryo UI" panose="020B0604030504040204" pitchFamily="50" charset="-128"/>
                <a:ea typeface="Meiryo UI" panose="020B0604030504040204" pitchFamily="50" charset="-128"/>
              </a:rPr>
              <a:t>影響１：関税措置の直接的影響による需要の減少リスク</a:t>
            </a:r>
            <a:endParaRPr lang="en-US" altLang="ja-JP" b="1">
              <a:latin typeface="Meiryo UI" panose="020B0604030504040204" pitchFamily="50" charset="-128"/>
              <a:ea typeface="Meiryo UI" panose="020B0604030504040204" pitchFamily="50" charset="-128"/>
            </a:endParaRPr>
          </a:p>
          <a:p>
            <a:pPr marL="685817" lvl="1" indent="-263776">
              <a:spcAft>
                <a:spcPts val="600"/>
              </a:spcAft>
              <a:buFont typeface="Wingdings" panose="05000000000000000000" pitchFamily="2" charset="2"/>
              <a:buChar char="ü"/>
            </a:pPr>
            <a:r>
              <a:rPr lang="ja-JP" altLang="en-US" sz="1600">
                <a:latin typeface="Meiryo UI" panose="020B0604030504040204" pitchFamily="50" charset="-128"/>
                <a:ea typeface="Meiryo UI" panose="020B0604030504040204" pitchFamily="50" charset="-128"/>
              </a:rPr>
              <a:t>①</a:t>
            </a:r>
            <a:r>
              <a:rPr lang="ja-JP" altLang="en-US" sz="1600" b="1">
                <a:latin typeface="Meiryo UI" panose="020B0604030504040204" pitchFamily="50" charset="-128"/>
                <a:ea typeface="Meiryo UI" panose="020B0604030504040204" pitchFamily="50" charset="-128"/>
              </a:rPr>
              <a:t>販売する製品が企業向け（</a:t>
            </a:r>
            <a:r>
              <a:rPr lang="en-US" altLang="ja-JP" sz="1600" b="1" err="1">
                <a:latin typeface="Meiryo UI" panose="020B0604030504040204" pitchFamily="50" charset="-128"/>
                <a:ea typeface="Meiryo UI" panose="020B0604030504040204" pitchFamily="50" charset="-128"/>
              </a:rPr>
              <a:t>BtoB</a:t>
            </a:r>
            <a:r>
              <a:rPr lang="ja-JP" altLang="en-US" sz="1600" b="1">
                <a:latin typeface="Meiryo UI" panose="020B0604030504040204" pitchFamily="50" charset="-128"/>
                <a:ea typeface="Meiryo UI" panose="020B0604030504040204" pitchFamily="50" charset="-128"/>
              </a:rPr>
              <a:t>）か消費者向け（</a:t>
            </a:r>
            <a:r>
              <a:rPr lang="en-US" altLang="ja-JP" sz="1600" b="1" err="1">
                <a:latin typeface="Meiryo UI" panose="020B0604030504040204" pitchFamily="50" charset="-128"/>
                <a:ea typeface="Meiryo UI" panose="020B0604030504040204" pitchFamily="50" charset="-128"/>
              </a:rPr>
              <a:t>BtoC</a:t>
            </a:r>
            <a:r>
              <a:rPr lang="ja-JP" altLang="en-US" sz="1600" b="1">
                <a:latin typeface="Meiryo UI" panose="020B0604030504040204" pitchFamily="50" charset="-128"/>
                <a:ea typeface="Meiryo UI" panose="020B0604030504040204" pitchFamily="50" charset="-128"/>
              </a:rPr>
              <a:t>）か</a:t>
            </a:r>
            <a:br>
              <a:rPr lang="en-US" altLang="ja-JP" sz="1600">
                <a:latin typeface="Meiryo UI" panose="020B0604030504040204" pitchFamily="50" charset="-128"/>
                <a:ea typeface="Meiryo UI" panose="020B0604030504040204" pitchFamily="50" charset="-128"/>
              </a:rPr>
            </a:br>
            <a:r>
              <a:rPr lang="ja-JP" altLang="en-US" sz="1600">
                <a:latin typeface="Meiryo UI" panose="020B0604030504040204" pitchFamily="50" charset="-128"/>
                <a:ea typeface="Meiryo UI" panose="020B0604030504040204" pitchFamily="50" charset="-128"/>
              </a:rPr>
              <a:t>②</a:t>
            </a:r>
            <a:r>
              <a:rPr lang="ja-JP" altLang="en-US" sz="1600" b="1">
                <a:latin typeface="Meiryo UI" panose="020B0604030504040204" pitchFamily="50" charset="-128"/>
                <a:ea typeface="Meiryo UI" panose="020B0604030504040204" pitchFamily="50" charset="-128"/>
              </a:rPr>
              <a:t>競争が激しく、値上げをした場合に需要が減りそうか</a:t>
            </a:r>
            <a:br>
              <a:rPr lang="en-US" altLang="ja-JP" sz="1600">
                <a:latin typeface="Meiryo UI" panose="020B0604030504040204" pitchFamily="50" charset="-128"/>
                <a:ea typeface="Meiryo UI" panose="020B0604030504040204" pitchFamily="50" charset="-128"/>
              </a:rPr>
            </a:br>
            <a:r>
              <a:rPr lang="ja-JP" altLang="en-US" sz="1600">
                <a:latin typeface="Meiryo UI" panose="020B0604030504040204" pitchFamily="50" charset="-128"/>
                <a:ea typeface="Meiryo UI" panose="020B0604030504040204" pitchFamily="50" charset="-128"/>
              </a:rPr>
              <a:t>③</a:t>
            </a:r>
            <a:r>
              <a:rPr lang="ja-JP" altLang="en-US" sz="1600" b="1">
                <a:latin typeface="Meiryo UI" panose="020B0604030504040204" pitchFamily="50" charset="-128"/>
                <a:ea typeface="Meiryo UI" panose="020B0604030504040204" pitchFamily="50" charset="-128"/>
              </a:rPr>
              <a:t>米国国内での生産能力を有しているか</a:t>
            </a:r>
            <a:br>
              <a:rPr lang="en-US" altLang="ja-JP" sz="1600">
                <a:latin typeface="Meiryo UI" panose="020B0604030504040204" pitchFamily="50" charset="-128"/>
                <a:ea typeface="Meiryo UI" panose="020B0604030504040204" pitchFamily="50" charset="-128"/>
              </a:rPr>
            </a:br>
            <a:r>
              <a:rPr lang="ja-JP" altLang="en-US" sz="1600">
                <a:latin typeface="Meiryo UI" panose="020B0604030504040204" pitchFamily="50" charset="-128"/>
                <a:ea typeface="Meiryo UI" panose="020B0604030504040204" pitchFamily="50" charset="-128"/>
              </a:rPr>
              <a:t>等によって、</a:t>
            </a:r>
            <a:r>
              <a:rPr lang="ja-JP" altLang="en-US" sz="1600" b="1">
                <a:latin typeface="Meiryo UI" panose="020B0604030504040204" pitchFamily="50" charset="-128"/>
                <a:ea typeface="Meiryo UI" panose="020B0604030504040204" pitchFamily="50" charset="-128"/>
              </a:rPr>
              <a:t>値上げのしやすさや需要減少リスクの影響が異なる</a:t>
            </a:r>
            <a:r>
              <a:rPr lang="ja-JP" altLang="en-US" sz="1600">
                <a:latin typeface="Meiryo UI" panose="020B0604030504040204" pitchFamily="50" charset="-128"/>
                <a:ea typeface="Meiryo UI" panose="020B0604030504040204" pitchFamily="50" charset="-128"/>
              </a:rPr>
              <a:t>。</a:t>
            </a:r>
            <a:br>
              <a:rPr lang="en-US" altLang="ja-JP" sz="1600">
                <a:latin typeface="Meiryo UI" panose="020B0604030504040204" pitchFamily="50" charset="-128"/>
                <a:ea typeface="Meiryo UI" panose="020B0604030504040204" pitchFamily="50" charset="-128"/>
              </a:rPr>
            </a:br>
            <a:r>
              <a:rPr lang="ja-JP" altLang="en-US" sz="1600" b="1">
                <a:latin typeface="Meiryo UI" panose="020B0604030504040204" pitchFamily="50" charset="-128"/>
                <a:ea typeface="Meiryo UI" panose="020B0604030504040204" pitchFamily="50" charset="-128"/>
              </a:rPr>
              <a:t>一番リスクが大きいのは自動車であり、それ以外の品目は相対的に値上げ交渉の余地がある</a:t>
            </a:r>
            <a:r>
              <a:rPr lang="ja-JP" altLang="en-US" sz="1600">
                <a:latin typeface="Meiryo UI" panose="020B0604030504040204" pitchFamily="50" charset="-128"/>
                <a:ea typeface="Meiryo UI" panose="020B0604030504040204" pitchFamily="50" charset="-128"/>
              </a:rPr>
              <a:t>とみられる。</a:t>
            </a:r>
            <a:endParaRPr lang="en-US" altLang="ja-JP" sz="1600">
              <a:latin typeface="Meiryo UI" panose="020B0604030504040204" pitchFamily="50" charset="-128"/>
              <a:ea typeface="Meiryo UI" panose="020B0604030504040204" pitchFamily="50" charset="-128"/>
            </a:endParaRPr>
          </a:p>
          <a:p>
            <a:pPr marL="263776" indent="-263776">
              <a:spcBef>
                <a:spcPts val="600"/>
              </a:spcBef>
              <a:spcAft>
                <a:spcPts val="600"/>
              </a:spcAft>
              <a:buFont typeface="Arial" panose="020B0604020202020204" pitchFamily="34" charset="0"/>
              <a:buChar char="•"/>
            </a:pPr>
            <a:r>
              <a:rPr lang="ja-JP" altLang="en-US" b="1">
                <a:latin typeface="Meiryo UI" panose="020B0604030504040204" pitchFamily="50" charset="-128"/>
                <a:ea typeface="Meiryo UI" panose="020B0604030504040204" pitchFamily="50" charset="-128"/>
                <a:cs typeface="Meiryo UI" panose="020B0604030504040204" pitchFamily="50" charset="-128"/>
              </a:rPr>
              <a:t>影響２：米国経済、更には、世界経済全体の減速による需要の減少リスク</a:t>
            </a:r>
            <a:endParaRPr lang="en-US" altLang="ja-JP" b="1">
              <a:latin typeface="Meiryo UI" panose="020B0604030504040204" pitchFamily="50" charset="-128"/>
              <a:ea typeface="Meiryo UI" panose="020B0604030504040204" pitchFamily="50" charset="-128"/>
              <a:cs typeface="Meiryo UI" panose="020B0604030504040204" pitchFamily="50" charset="-128"/>
            </a:endParaRPr>
          </a:p>
          <a:p>
            <a:pPr marL="685817" lvl="1" indent="-263776">
              <a:spcAft>
                <a:spcPts val="600"/>
              </a:spcAft>
              <a:buFont typeface="Wingdings" panose="05000000000000000000" pitchFamily="2" charset="2"/>
              <a:buChar char="ü"/>
            </a:pPr>
            <a:r>
              <a:rPr lang="ja-JP" altLang="en-US" sz="1600">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a:latin typeface="Meiryo UI" panose="020B0604030504040204" pitchFamily="50" charset="-128"/>
                <a:ea typeface="Meiryo UI" panose="020B0604030504040204" pitchFamily="50" charset="-128"/>
                <a:cs typeface="Meiryo UI" panose="020B0604030504040204" pitchFamily="50" charset="-128"/>
              </a:rPr>
              <a:t>関税措置による米国国内の物価上昇・消費低迷</a:t>
            </a:r>
            <a:r>
              <a:rPr lang="ja-JP" altLang="en-US" sz="1600">
                <a:latin typeface="Meiryo UI" panose="020B0604030504040204" pitchFamily="50" charset="-128"/>
                <a:ea typeface="Meiryo UI" panose="020B0604030504040204" pitchFamily="50" charset="-128"/>
                <a:cs typeface="Meiryo UI" panose="020B0604030504040204" pitchFamily="50" charset="-128"/>
              </a:rPr>
              <a:t>や②</a:t>
            </a:r>
            <a:r>
              <a:rPr lang="ja-JP" altLang="en-US" sz="1600" b="1">
                <a:latin typeface="Meiryo UI" panose="020B0604030504040204" pitchFamily="50" charset="-128"/>
                <a:ea typeface="Meiryo UI" panose="020B0604030504040204" pitchFamily="50" charset="-128"/>
                <a:cs typeface="Meiryo UI" panose="020B0604030504040204" pitchFamily="50" charset="-128"/>
              </a:rPr>
              <a:t>不確実性の高まりからの投資手控え</a:t>
            </a:r>
            <a:r>
              <a:rPr lang="ja-JP" altLang="en-US" sz="1600">
                <a:latin typeface="Meiryo UI" panose="020B0604030504040204" pitchFamily="50" charset="-128"/>
                <a:ea typeface="Meiryo UI" panose="020B0604030504040204" pitchFamily="50" charset="-128"/>
                <a:cs typeface="Meiryo UI" panose="020B0604030504040204" pitchFamily="50" charset="-128"/>
              </a:rPr>
              <a:t>、などにより、</a:t>
            </a:r>
            <a:r>
              <a:rPr lang="ja-JP" altLang="en-US" sz="1600" b="1">
                <a:latin typeface="Meiryo UI" panose="020B0604030504040204" pitchFamily="50" charset="-128"/>
                <a:ea typeface="Meiryo UI" panose="020B0604030504040204" pitchFamily="50" charset="-128"/>
                <a:cs typeface="Meiryo UI" panose="020B0604030504040204" pitchFamily="50" charset="-128"/>
              </a:rPr>
              <a:t>米国の経済全体が減速するリスク。</a:t>
            </a:r>
            <a:endParaRPr lang="en-US" altLang="ja-JP" sz="1600" b="1">
              <a:latin typeface="Meiryo UI" panose="020B0604030504040204" pitchFamily="50" charset="-128"/>
              <a:ea typeface="Meiryo UI" panose="020B0604030504040204" pitchFamily="50" charset="-128"/>
              <a:cs typeface="Meiryo UI" panose="020B0604030504040204" pitchFamily="50" charset="-128"/>
            </a:endParaRPr>
          </a:p>
          <a:p>
            <a:pPr marL="685817" lvl="1" indent="-263776">
              <a:spcAft>
                <a:spcPts val="600"/>
              </a:spcAft>
              <a:buFont typeface="Wingdings" panose="05000000000000000000" pitchFamily="2" charset="2"/>
              <a:buChar char="ü"/>
            </a:pPr>
            <a:r>
              <a:rPr lang="ja-JP" altLang="en-US" sz="1600">
                <a:latin typeface="Meiryo UI" panose="020B0604030504040204" pitchFamily="50" charset="-128"/>
                <a:ea typeface="Meiryo UI" panose="020B0604030504040204" pitchFamily="50" charset="-128"/>
                <a:cs typeface="Meiryo UI" panose="020B0604030504040204" pitchFamily="50" charset="-128"/>
              </a:rPr>
              <a:t>さらには、</a:t>
            </a:r>
            <a:r>
              <a:rPr lang="ja-JP" altLang="en-US" sz="1600" b="1">
                <a:latin typeface="Meiryo UI" panose="020B0604030504040204" pitchFamily="50" charset="-128"/>
                <a:ea typeface="Meiryo UI" panose="020B0604030504040204" pitchFamily="50" charset="-128"/>
                <a:cs typeface="Meiryo UI" panose="020B0604030504040204" pitchFamily="50" charset="-128"/>
              </a:rPr>
              <a:t>世界全体の投資手控え</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ja-JP" altLang="en-US" sz="1600" b="1">
                <a:latin typeface="Meiryo UI" panose="020B0604030504040204" pitchFamily="50" charset="-128"/>
                <a:ea typeface="Meiryo UI" panose="020B0604030504040204" pitchFamily="50" charset="-128"/>
                <a:cs typeface="Meiryo UI" panose="020B0604030504040204" pitchFamily="50" charset="-128"/>
              </a:rPr>
              <a:t>米国から閉め出された中国製品の流入</a:t>
            </a:r>
            <a:r>
              <a:rPr lang="ja-JP" altLang="en-US" sz="160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a:latin typeface="Meiryo UI" panose="020B0604030504040204" pitchFamily="50" charset="-128"/>
                <a:ea typeface="Meiryo UI" panose="020B0604030504040204" pitchFamily="50" charset="-128"/>
                <a:cs typeface="Meiryo UI" panose="020B0604030504040204" pitchFamily="50" charset="-128"/>
              </a:rPr>
              <a:t>世界経済全体に大きなマイナス影響が生じるリスク</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タイトル 4">
            <a:extLst>
              <a:ext uri="{FF2B5EF4-FFF2-40B4-BE49-F238E27FC236}">
                <a16:creationId xmlns:a16="http://schemas.microsoft.com/office/drawing/2014/main" id="{2F48BB83-35A2-76E4-BFED-C367A73D9D16}"/>
              </a:ext>
            </a:extLst>
          </p:cNvPr>
          <p:cNvSpPr>
            <a:spLocks noGrp="1"/>
          </p:cNvSpPr>
          <p:nvPr>
            <p:ph type="title"/>
          </p:nvPr>
        </p:nvSpPr>
        <p:spPr>
          <a:xfrm>
            <a:off x="332470" y="175991"/>
            <a:ext cx="7687145" cy="523220"/>
          </a:xfrm>
          <a:noFill/>
        </p:spPr>
        <p:txBody>
          <a:bodyPr/>
          <a:lstStyle/>
          <a:p>
            <a:r>
              <a:rPr lang="ja-JP" altLang="en-US" sz="2800"/>
              <a:t>米国による関税措置の影響概観（初期的評価）</a:t>
            </a:r>
          </a:p>
        </p:txBody>
      </p:sp>
      <p:sp>
        <p:nvSpPr>
          <p:cNvPr id="24" name="テキスト ボックス 23">
            <a:extLst>
              <a:ext uri="{FF2B5EF4-FFF2-40B4-BE49-F238E27FC236}">
                <a16:creationId xmlns:a16="http://schemas.microsoft.com/office/drawing/2014/main" id="{A973F7F2-1089-1D70-595A-0C4AF4BD41F8}"/>
              </a:ext>
            </a:extLst>
          </p:cNvPr>
          <p:cNvSpPr txBox="1"/>
          <p:nvPr/>
        </p:nvSpPr>
        <p:spPr>
          <a:xfrm>
            <a:off x="6625362" y="3036724"/>
            <a:ext cx="1790887" cy="253916"/>
          </a:xfrm>
          <a:prstGeom prst="rect">
            <a:avLst/>
          </a:prstGeom>
          <a:noFill/>
        </p:spPr>
        <p:txBody>
          <a:bodyPr wrap="square">
            <a:spAutoFit/>
          </a:bodyPr>
          <a:lstStyle/>
          <a:p>
            <a:pPr algn="r"/>
            <a:r>
              <a:rPr lang="en-US" altLang="ja-JP" sz="105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a:solidFill>
                  <a:srgbClr val="000000"/>
                </a:solidFill>
                <a:latin typeface="Meiryo UI" panose="020B0604030504040204" pitchFamily="50" charset="-128"/>
                <a:ea typeface="Meiryo UI" panose="020B0604030504040204" pitchFamily="50" charset="-128"/>
                <a:cs typeface="Meiryo UI" panose="020B0604030504040204" pitchFamily="50" charset="-128"/>
              </a:rPr>
              <a:t>相互関税は</a:t>
            </a:r>
            <a:r>
              <a:rPr lang="en-US" altLang="ja-JP" sz="1050">
                <a:solidFill>
                  <a:srgbClr val="000000"/>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050">
                <a:solidFill>
                  <a:srgbClr val="000000"/>
                </a:solidFill>
                <a:latin typeface="Meiryo UI" panose="020B0604030504040204" pitchFamily="50" charset="-128"/>
                <a:ea typeface="Meiryo UI" panose="020B0604030504040204" pitchFamily="50" charset="-128"/>
                <a:cs typeface="Meiryo UI" panose="020B0604030504040204" pitchFamily="50" charset="-128"/>
              </a:rPr>
              <a:t>日間停止中　</a:t>
            </a:r>
            <a:endParaRPr lang="ja-JP" altLang="en-US" sz="2000"/>
          </a:p>
        </p:txBody>
      </p:sp>
      <p:sp>
        <p:nvSpPr>
          <p:cNvPr id="7" name="テキスト ボックス 6">
            <a:extLst>
              <a:ext uri="{FF2B5EF4-FFF2-40B4-BE49-F238E27FC236}">
                <a16:creationId xmlns:a16="http://schemas.microsoft.com/office/drawing/2014/main" id="{968CFBB7-9434-0653-2514-3197A824C10C}"/>
              </a:ext>
            </a:extLst>
          </p:cNvPr>
          <p:cNvSpPr txBox="1"/>
          <p:nvPr/>
        </p:nvSpPr>
        <p:spPr>
          <a:xfrm>
            <a:off x="837740" y="6411762"/>
            <a:ext cx="9558322" cy="369332"/>
          </a:xfrm>
          <a:prstGeom prst="rect">
            <a:avLst/>
          </a:prstGeom>
          <a:noFill/>
        </p:spPr>
        <p:txBody>
          <a:bodyPr wrap="square">
            <a:spAutoFit/>
          </a:bodyPr>
          <a:lstStyle/>
          <a:p>
            <a:r>
              <a:rPr lang="ja-JP" altLang="en-US" b="1">
                <a:latin typeface="Meiryo UI" panose="020B0604030504040204" pitchFamily="50" charset="-128"/>
                <a:ea typeface="Meiryo UI" panose="020B0604030504040204" pitchFamily="50" charset="-128"/>
              </a:rPr>
              <a:t>→影響①の直接的なリスクが大きいのは自動車</a:t>
            </a:r>
            <a:r>
              <a:rPr lang="ja-JP" altLang="en-US">
                <a:latin typeface="Meiryo UI" panose="020B0604030504040204" pitchFamily="50" charset="-128"/>
                <a:ea typeface="Meiryo UI" panose="020B0604030504040204" pitchFamily="50" charset="-128"/>
              </a:rPr>
              <a:t>だが、</a:t>
            </a:r>
            <a:r>
              <a:rPr lang="ja-JP" altLang="en-US" b="1">
                <a:latin typeface="Meiryo UI" panose="020B0604030504040204" pitchFamily="50" charset="-128"/>
                <a:ea typeface="Meiryo UI" panose="020B0604030504040204" pitchFamily="50" charset="-128"/>
              </a:rPr>
              <a:t>影響②は全ての産業に及ぶ可能性。</a:t>
            </a:r>
            <a:endParaRPr lang="en-US" altLang="ja-JP" b="1">
              <a:latin typeface="Meiryo UI" panose="020B0604030504040204" pitchFamily="50" charset="-128"/>
              <a:ea typeface="Meiryo UI" panose="020B0604030504040204" pitchFamily="50" charset="-128"/>
            </a:endParaRPr>
          </a:p>
        </p:txBody>
      </p:sp>
      <p:sp>
        <p:nvSpPr>
          <p:cNvPr id="4" name="スライド番号プレースホルダー 1">
            <a:extLst>
              <a:ext uri="{FF2B5EF4-FFF2-40B4-BE49-F238E27FC236}">
                <a16:creationId xmlns:a16="http://schemas.microsoft.com/office/drawing/2014/main" id="{2F0BEE13-2088-EE33-5DF5-CF145601CE5A}"/>
              </a:ext>
            </a:extLst>
          </p:cNvPr>
          <p:cNvSpPr txBox="1">
            <a:spLocks/>
          </p:cNvSpPr>
          <p:nvPr/>
        </p:nvSpPr>
        <p:spPr>
          <a:xfrm>
            <a:off x="10352085" y="6595125"/>
            <a:ext cx="392123" cy="424800"/>
          </a:xfrm>
          <a:prstGeom prst="rect">
            <a:avLst/>
          </a:prstGeom>
          <a:noFill/>
          <a:ln w="9525">
            <a:noFill/>
            <a:miter lim="800000"/>
            <a:headEnd/>
            <a:tailEnd/>
          </a:ln>
          <a:effectLst/>
        </p:spPr>
        <p:txBody>
          <a:bodyPr wrap="none" lIns="0" tIns="0" rIns="144000" bIns="144000" rtlCol="0" anchor="ctr"/>
          <a:lstStyle>
            <a:defPPr>
              <a:defRPr lang="ja-JP"/>
            </a:defPPr>
            <a:lvl1pPr marL="0" algn="r" defTabSz="914400" rtl="0" eaLnBrk="1" latinLnBrk="0" hangingPunct="1">
              <a:defRPr kumimoji="0" lang="ja-JP" altLang="en-US" sz="1050" b="0" i="0" kern="120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9550142-B990-490A-A107-ED7302A7FD52}" type="slidenum">
              <a:rPr lang="en-US" altLang="ja-JP">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277412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FFE8D572-ABE1-353B-E043-66FBEC6434CA}"/>
              </a:ext>
            </a:extLst>
          </p:cNvPr>
          <p:cNvSpPr txBox="1">
            <a:spLocks/>
          </p:cNvSpPr>
          <p:nvPr/>
        </p:nvSpPr>
        <p:spPr>
          <a:xfrm>
            <a:off x="11682783" y="6568834"/>
            <a:ext cx="392123" cy="424800"/>
          </a:xfrm>
          <a:prstGeom prst="rect">
            <a:avLst/>
          </a:prstGeom>
          <a:noFill/>
          <a:ln w="9525">
            <a:noFill/>
            <a:miter lim="800000"/>
            <a:headEnd/>
            <a:tailEnd/>
          </a:ln>
          <a:effectLst/>
        </p:spPr>
        <p:txBody>
          <a:bodyPr wrap="none" lIns="0" tIns="0" rIns="144000" bIns="144000" rtlCol="0" anchor="ctr"/>
          <a:lstStyle>
            <a:defPPr>
              <a:defRPr lang="ja-JP"/>
            </a:defPPr>
            <a:lvl1pPr marL="0" algn="r" defTabSz="914400" rtl="0" eaLnBrk="1" latinLnBrk="0" hangingPunct="1">
              <a:defRPr kumimoji="0" lang="ja-JP" altLang="en-US" sz="1050" b="0" i="0" kern="120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D9550142-B990-490A-A107-ED7302A7FD52}" type="slidenum">
              <a:rPr lang="en-US" altLang="ja-JP">
                <a:solidFill>
                  <a:srgbClr val="000000"/>
                </a:solidFill>
              </a:rPr>
              <a:pPr>
                <a:defRPr/>
              </a:pPr>
              <a:t>3</a:t>
            </a:fld>
            <a:endParaRPr lang="en-US" altLang="en-US">
              <a:solidFill>
                <a:srgbClr val="000000"/>
              </a:solidFill>
            </a:endParaRPr>
          </a:p>
        </p:txBody>
      </p:sp>
      <p:sp>
        <p:nvSpPr>
          <p:cNvPr id="4" name="テキスト ボックス 3">
            <a:extLst>
              <a:ext uri="{FF2B5EF4-FFF2-40B4-BE49-F238E27FC236}">
                <a16:creationId xmlns:a16="http://schemas.microsoft.com/office/drawing/2014/main" id="{DC31900B-DAE6-A261-A038-9C45AC86F899}"/>
              </a:ext>
            </a:extLst>
          </p:cNvPr>
          <p:cNvSpPr txBox="1"/>
          <p:nvPr/>
        </p:nvSpPr>
        <p:spPr>
          <a:xfrm>
            <a:off x="12292972" y="624105"/>
            <a:ext cx="799525" cy="584775"/>
          </a:xfrm>
          <a:prstGeom prst="rect">
            <a:avLst/>
          </a:prstGeom>
          <a:solidFill>
            <a:srgbClr val="FFFF00"/>
          </a:solidFill>
        </p:spPr>
        <p:txBody>
          <a:bodyPr wrap="square" rtlCol="0">
            <a:spAutoFit/>
          </a:bodyPr>
          <a:lstStyle/>
          <a:p>
            <a:pPr algn="l"/>
            <a:r>
              <a:rPr kumimoji="1" lang="en-US" altLang="ja-JP"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4/16</a:t>
            </a:r>
            <a:r>
              <a:rPr kumimoji="1" lang="ja-JP" altLang="en-US"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a:t>
            </a:r>
          </a:p>
        </p:txBody>
      </p:sp>
      <p:graphicFrame>
        <p:nvGraphicFramePr>
          <p:cNvPr id="2" name="グラフ 1">
            <a:extLst>
              <a:ext uri="{FF2B5EF4-FFF2-40B4-BE49-F238E27FC236}">
                <a16:creationId xmlns:a16="http://schemas.microsoft.com/office/drawing/2014/main" id="{46EDFC3B-4221-8622-404B-2FB257999185}"/>
              </a:ext>
            </a:extLst>
          </p:cNvPr>
          <p:cNvGraphicFramePr>
            <a:graphicFrameLocks/>
          </p:cNvGraphicFramePr>
          <p:nvPr/>
        </p:nvGraphicFramePr>
        <p:xfrm>
          <a:off x="4117738" y="1102479"/>
          <a:ext cx="3808921" cy="3892722"/>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a:extLst>
              <a:ext uri="{FF2B5EF4-FFF2-40B4-BE49-F238E27FC236}">
                <a16:creationId xmlns:a16="http://schemas.microsoft.com/office/drawing/2014/main" id="{BCA2464E-FB3C-8012-556F-B90C705A2B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28745" y="1005541"/>
            <a:ext cx="1740246" cy="990306"/>
          </a:xfrm>
          <a:prstGeom prst="rect">
            <a:avLst/>
          </a:prstGeom>
        </p:spPr>
      </p:pic>
      <p:sp>
        <p:nvSpPr>
          <p:cNvPr id="6" name="テキスト ボックス 5">
            <a:extLst>
              <a:ext uri="{FF2B5EF4-FFF2-40B4-BE49-F238E27FC236}">
                <a16:creationId xmlns:a16="http://schemas.microsoft.com/office/drawing/2014/main" id="{9684C0FC-795A-CE23-50CA-71E2E5B3EAA0}"/>
              </a:ext>
            </a:extLst>
          </p:cNvPr>
          <p:cNvSpPr txBox="1"/>
          <p:nvPr/>
        </p:nvSpPr>
        <p:spPr>
          <a:xfrm>
            <a:off x="8898866" y="1967106"/>
            <a:ext cx="1200462"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乗用車</a:t>
            </a:r>
            <a:r>
              <a:rPr lang="en-US" altLang="ja-JP" sz="831" b="1">
                <a:solidFill>
                  <a:srgbClr val="000000"/>
                </a:solidFill>
                <a:latin typeface="Meiryo UI" panose="020B0604030504040204" pitchFamily="50" charset="-128"/>
                <a:ea typeface="Meiryo UI" panose="020B0604030504040204" pitchFamily="50" charset="-128"/>
              </a:rPr>
              <a:t>(8703)</a:t>
            </a:r>
          </a:p>
        </p:txBody>
      </p:sp>
      <p:pic>
        <p:nvPicPr>
          <p:cNvPr id="7" name="図 6">
            <a:extLst>
              <a:ext uri="{FF2B5EF4-FFF2-40B4-BE49-F238E27FC236}">
                <a16:creationId xmlns:a16="http://schemas.microsoft.com/office/drawing/2014/main" id="{7B73D56E-061E-5F8C-5B89-01F484FDCB30}"/>
              </a:ext>
            </a:extLst>
          </p:cNvPr>
          <p:cNvPicPr>
            <a:picLocks noChangeAspect="1"/>
          </p:cNvPicPr>
          <p:nvPr/>
        </p:nvPicPr>
        <p:blipFill>
          <a:blip r:embed="rId5">
            <a:clrChange>
              <a:clrFrom>
                <a:srgbClr val="F2F2F2"/>
              </a:clrFrom>
              <a:clrTo>
                <a:srgbClr val="F2F2F2">
                  <a:alpha val="0"/>
                </a:srgbClr>
              </a:clrTo>
            </a:clrChange>
          </a:blip>
          <a:stretch>
            <a:fillRect/>
          </a:stretch>
        </p:blipFill>
        <p:spPr>
          <a:xfrm>
            <a:off x="8498925" y="2290631"/>
            <a:ext cx="1304145" cy="979082"/>
          </a:xfrm>
          <a:prstGeom prst="rect">
            <a:avLst/>
          </a:prstGeom>
        </p:spPr>
      </p:pic>
      <p:sp>
        <p:nvSpPr>
          <p:cNvPr id="8" name="テキスト ボックス 7">
            <a:extLst>
              <a:ext uri="{FF2B5EF4-FFF2-40B4-BE49-F238E27FC236}">
                <a16:creationId xmlns:a16="http://schemas.microsoft.com/office/drawing/2014/main" id="{3A572B10-B894-430D-AC3C-E99BA12E39D8}"/>
              </a:ext>
            </a:extLst>
          </p:cNvPr>
          <p:cNvSpPr txBox="1"/>
          <p:nvPr/>
        </p:nvSpPr>
        <p:spPr>
          <a:xfrm>
            <a:off x="8880481" y="3220119"/>
            <a:ext cx="1218847"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変速機</a:t>
            </a:r>
            <a:r>
              <a:rPr lang="en-US" altLang="ja-JP" sz="831" b="1">
                <a:solidFill>
                  <a:srgbClr val="000000"/>
                </a:solidFill>
                <a:latin typeface="Meiryo UI" panose="020B0604030504040204" pitchFamily="50" charset="-128"/>
                <a:ea typeface="Meiryo UI" panose="020B0604030504040204" pitchFamily="50" charset="-128"/>
              </a:rPr>
              <a:t>(8707)</a:t>
            </a:r>
          </a:p>
        </p:txBody>
      </p:sp>
      <p:sp>
        <p:nvSpPr>
          <p:cNvPr id="9" name="テキスト ボックス 8">
            <a:extLst>
              <a:ext uri="{FF2B5EF4-FFF2-40B4-BE49-F238E27FC236}">
                <a16:creationId xmlns:a16="http://schemas.microsoft.com/office/drawing/2014/main" id="{490B03FC-C93C-F6B7-34CF-294B1ED8177D}"/>
              </a:ext>
            </a:extLst>
          </p:cNvPr>
          <p:cNvSpPr txBox="1"/>
          <p:nvPr/>
        </p:nvSpPr>
        <p:spPr>
          <a:xfrm>
            <a:off x="8376090" y="4942260"/>
            <a:ext cx="1844650"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半導体製造装置</a:t>
            </a:r>
            <a:r>
              <a:rPr lang="en-US" altLang="ja-JP" sz="831" b="1">
                <a:solidFill>
                  <a:srgbClr val="000000"/>
                </a:solidFill>
                <a:latin typeface="Meiryo UI" panose="020B0604030504040204" pitchFamily="50" charset="-128"/>
                <a:ea typeface="Meiryo UI" panose="020B0604030504040204" pitchFamily="50" charset="-128"/>
              </a:rPr>
              <a:t>(8486)</a:t>
            </a:r>
          </a:p>
        </p:txBody>
      </p:sp>
      <p:pic>
        <p:nvPicPr>
          <p:cNvPr id="11" name="図 10">
            <a:extLst>
              <a:ext uri="{FF2B5EF4-FFF2-40B4-BE49-F238E27FC236}">
                <a16:creationId xmlns:a16="http://schemas.microsoft.com/office/drawing/2014/main" id="{56EE4817-E340-698D-EB03-EADECAD9745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038186" y="4664734"/>
            <a:ext cx="1604287" cy="1419016"/>
          </a:xfrm>
          <a:prstGeom prst="rect">
            <a:avLst/>
          </a:prstGeom>
        </p:spPr>
      </p:pic>
      <p:sp>
        <p:nvSpPr>
          <p:cNvPr id="12" name="テキスト ボックス 11">
            <a:extLst>
              <a:ext uri="{FF2B5EF4-FFF2-40B4-BE49-F238E27FC236}">
                <a16:creationId xmlns:a16="http://schemas.microsoft.com/office/drawing/2014/main" id="{7496CE7C-6F53-D1BE-EF7A-6F86586CE212}"/>
              </a:ext>
            </a:extLst>
          </p:cNvPr>
          <p:cNvSpPr txBox="1"/>
          <p:nvPr/>
        </p:nvSpPr>
        <p:spPr>
          <a:xfrm>
            <a:off x="7324031" y="5978989"/>
            <a:ext cx="1290500"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建設機械</a:t>
            </a:r>
            <a:r>
              <a:rPr lang="en-US" altLang="ja-JP" sz="831" b="1">
                <a:solidFill>
                  <a:srgbClr val="000000"/>
                </a:solidFill>
                <a:latin typeface="Meiryo UI" panose="020B0604030504040204" pitchFamily="50" charset="-128"/>
                <a:ea typeface="Meiryo UI" panose="020B0604030504040204" pitchFamily="50" charset="-128"/>
              </a:rPr>
              <a:t>(8429)</a:t>
            </a:r>
          </a:p>
        </p:txBody>
      </p:sp>
      <p:sp>
        <p:nvSpPr>
          <p:cNvPr id="17" name="テキスト ボックス 16">
            <a:extLst>
              <a:ext uri="{FF2B5EF4-FFF2-40B4-BE49-F238E27FC236}">
                <a16:creationId xmlns:a16="http://schemas.microsoft.com/office/drawing/2014/main" id="{DE01CFB2-39AE-A001-2DA4-54333A173AC4}"/>
              </a:ext>
            </a:extLst>
          </p:cNvPr>
          <p:cNvSpPr txBox="1"/>
          <p:nvPr/>
        </p:nvSpPr>
        <p:spPr>
          <a:xfrm>
            <a:off x="5437828" y="6021913"/>
            <a:ext cx="1650903"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ターボエンジン</a:t>
            </a:r>
            <a:r>
              <a:rPr lang="en-US" altLang="ja-JP" sz="831" b="1">
                <a:solidFill>
                  <a:srgbClr val="000000"/>
                </a:solidFill>
                <a:latin typeface="Meiryo UI" panose="020B0604030504040204" pitchFamily="50" charset="-128"/>
                <a:ea typeface="Meiryo UI" panose="020B0604030504040204" pitchFamily="50" charset="-128"/>
              </a:rPr>
              <a:t>(8411)</a:t>
            </a:r>
          </a:p>
        </p:txBody>
      </p:sp>
      <p:sp>
        <p:nvSpPr>
          <p:cNvPr id="29" name="テキスト ボックス 28">
            <a:extLst>
              <a:ext uri="{FF2B5EF4-FFF2-40B4-BE49-F238E27FC236}">
                <a16:creationId xmlns:a16="http://schemas.microsoft.com/office/drawing/2014/main" id="{8CA7CC81-6591-C67D-5F64-D45858F06FDC}"/>
              </a:ext>
            </a:extLst>
          </p:cNvPr>
          <p:cNvSpPr txBox="1"/>
          <p:nvPr/>
        </p:nvSpPr>
        <p:spPr>
          <a:xfrm>
            <a:off x="8889797" y="5675766"/>
            <a:ext cx="1517782" cy="205890"/>
          </a:xfrm>
          <a:prstGeom prst="rect">
            <a:avLst/>
          </a:prstGeom>
          <a:noFill/>
        </p:spPr>
        <p:txBody>
          <a:bodyPr wrap="square" rtlCol="0">
            <a:spAutoFit/>
          </a:bodyPr>
          <a:lstStyle/>
          <a:p>
            <a:pPr>
              <a:defRPr/>
            </a:pPr>
            <a:r>
              <a:rPr lang="en-US" altLang="ja-JP" sz="738">
                <a:solidFill>
                  <a:srgbClr val="000000"/>
                </a:solidFill>
                <a:latin typeface="Meiryo UI" panose="020B0604030504040204" pitchFamily="50" charset="-128"/>
                <a:ea typeface="Meiryo UI" panose="020B0604030504040204" pitchFamily="50" charset="-128"/>
              </a:rPr>
              <a:t>(</a:t>
            </a:r>
            <a:r>
              <a:rPr lang="ja-JP" altLang="en-US" sz="738">
                <a:solidFill>
                  <a:srgbClr val="000000"/>
                </a:solidFill>
                <a:latin typeface="Meiryo UI" panose="020B0604030504040204" pitchFamily="50" charset="-128"/>
                <a:ea typeface="Meiryo UI" panose="020B0604030504040204" pitchFamily="50" charset="-128"/>
              </a:rPr>
              <a:t>出所</a:t>
            </a:r>
            <a:r>
              <a:rPr lang="en-US" altLang="ja-JP" sz="738">
                <a:solidFill>
                  <a:srgbClr val="000000"/>
                </a:solidFill>
                <a:latin typeface="Meiryo UI" panose="020B0604030504040204" pitchFamily="50" charset="-128"/>
                <a:ea typeface="Meiryo UI" panose="020B0604030504040204" pitchFamily="50" charset="-128"/>
              </a:rPr>
              <a:t>)</a:t>
            </a:r>
            <a:r>
              <a:rPr lang="ja-JP" altLang="en-US" sz="738">
                <a:solidFill>
                  <a:srgbClr val="000000"/>
                </a:solidFill>
                <a:latin typeface="Meiryo UI" panose="020B0604030504040204" pitchFamily="50" charset="-128"/>
                <a:ea typeface="Meiryo UI" panose="020B0604030504040204" pitchFamily="50" charset="-128"/>
              </a:rPr>
              <a:t>各写真は各社</a:t>
            </a:r>
            <a:r>
              <a:rPr lang="en-US" altLang="ja-JP" sz="738">
                <a:solidFill>
                  <a:srgbClr val="000000"/>
                </a:solidFill>
                <a:latin typeface="Meiryo UI" panose="020B0604030504040204" pitchFamily="50" charset="-128"/>
                <a:ea typeface="Meiryo UI" panose="020B0604030504040204" pitchFamily="50" charset="-128"/>
              </a:rPr>
              <a:t>HP</a:t>
            </a:r>
            <a:r>
              <a:rPr lang="ja-JP" altLang="en-US" sz="738">
                <a:solidFill>
                  <a:srgbClr val="000000"/>
                </a:solidFill>
                <a:latin typeface="Meiryo UI" panose="020B0604030504040204" pitchFamily="50" charset="-128"/>
                <a:ea typeface="Meiryo UI" panose="020B0604030504040204" pitchFamily="50" charset="-128"/>
              </a:rPr>
              <a:t>等より</a:t>
            </a:r>
          </a:p>
        </p:txBody>
      </p:sp>
      <p:sp>
        <p:nvSpPr>
          <p:cNvPr id="42" name="テキスト ボックス 41">
            <a:extLst>
              <a:ext uri="{FF2B5EF4-FFF2-40B4-BE49-F238E27FC236}">
                <a16:creationId xmlns:a16="http://schemas.microsoft.com/office/drawing/2014/main" id="{71CA773F-E0D2-9E82-918A-A9145D554940}"/>
              </a:ext>
            </a:extLst>
          </p:cNvPr>
          <p:cNvSpPr txBox="1"/>
          <p:nvPr/>
        </p:nvSpPr>
        <p:spPr>
          <a:xfrm>
            <a:off x="3663607" y="5967733"/>
            <a:ext cx="1290500"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バッテリー</a:t>
            </a:r>
            <a:r>
              <a:rPr lang="en-US" altLang="ja-JP" sz="831" b="1">
                <a:solidFill>
                  <a:srgbClr val="000000"/>
                </a:solidFill>
                <a:latin typeface="Meiryo UI" panose="020B0604030504040204" pitchFamily="50" charset="-128"/>
                <a:ea typeface="Meiryo UI" panose="020B0604030504040204" pitchFamily="50" charset="-128"/>
              </a:rPr>
              <a:t>(8507)</a:t>
            </a:r>
            <a:endParaRPr lang="en-US" altLang="ja-JP" sz="1363" b="1">
              <a:solidFill>
                <a:srgbClr val="000000"/>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C13801E4-E95F-F569-C122-CD2AB2ABFA10}"/>
              </a:ext>
            </a:extLst>
          </p:cNvPr>
          <p:cNvSpPr txBox="1"/>
          <p:nvPr/>
        </p:nvSpPr>
        <p:spPr>
          <a:xfrm>
            <a:off x="2107449" y="5723703"/>
            <a:ext cx="1493226" cy="429926"/>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変圧器・整流器</a:t>
            </a:r>
            <a:r>
              <a:rPr lang="en-US" altLang="ja-JP" sz="831" b="1">
                <a:solidFill>
                  <a:srgbClr val="000000"/>
                </a:solidFill>
                <a:latin typeface="Meiryo UI" panose="020B0604030504040204" pitchFamily="50" charset="-128"/>
                <a:ea typeface="Meiryo UI" panose="020B0604030504040204" pitchFamily="50" charset="-128"/>
              </a:rPr>
              <a:t>(8504)</a:t>
            </a:r>
          </a:p>
        </p:txBody>
      </p:sp>
      <p:sp>
        <p:nvSpPr>
          <p:cNvPr id="45" name="テキスト ボックス 44">
            <a:extLst>
              <a:ext uri="{FF2B5EF4-FFF2-40B4-BE49-F238E27FC236}">
                <a16:creationId xmlns:a16="http://schemas.microsoft.com/office/drawing/2014/main" id="{91651279-083A-703D-A3C5-524C9861EF24}"/>
              </a:ext>
            </a:extLst>
          </p:cNvPr>
          <p:cNvSpPr txBox="1"/>
          <p:nvPr/>
        </p:nvSpPr>
        <p:spPr>
          <a:xfrm>
            <a:off x="1900800" y="4422858"/>
            <a:ext cx="1096081"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タイヤ</a:t>
            </a:r>
            <a:r>
              <a:rPr lang="en-US" altLang="ja-JP" sz="831" b="1">
                <a:solidFill>
                  <a:srgbClr val="000000"/>
                </a:solidFill>
                <a:latin typeface="Meiryo UI" panose="020B0604030504040204" pitchFamily="50" charset="-128"/>
                <a:ea typeface="Meiryo UI" panose="020B0604030504040204" pitchFamily="50" charset="-128"/>
              </a:rPr>
              <a:t>(4011)</a:t>
            </a:r>
          </a:p>
        </p:txBody>
      </p:sp>
      <p:pic>
        <p:nvPicPr>
          <p:cNvPr id="46" name="図 45">
            <a:extLst>
              <a:ext uri="{FF2B5EF4-FFF2-40B4-BE49-F238E27FC236}">
                <a16:creationId xmlns:a16="http://schemas.microsoft.com/office/drawing/2014/main" id="{CB7DC4BD-87D6-7405-49AB-BD7755C2975A}"/>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2083067" y="3636758"/>
            <a:ext cx="779388" cy="744139"/>
          </a:xfrm>
          <a:prstGeom prst="rect">
            <a:avLst/>
          </a:prstGeom>
        </p:spPr>
      </p:pic>
      <p:pic>
        <p:nvPicPr>
          <p:cNvPr id="49" name="図 48">
            <a:extLst>
              <a:ext uri="{FF2B5EF4-FFF2-40B4-BE49-F238E27FC236}">
                <a16:creationId xmlns:a16="http://schemas.microsoft.com/office/drawing/2014/main" id="{6378C3CE-7565-3B2C-3132-211688095EB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63846" y="1346495"/>
            <a:ext cx="1293251" cy="740123"/>
          </a:xfrm>
          <a:prstGeom prst="rect">
            <a:avLst/>
          </a:prstGeom>
        </p:spPr>
      </p:pic>
      <p:sp>
        <p:nvSpPr>
          <p:cNvPr id="50" name="テキスト ボックス 49">
            <a:extLst>
              <a:ext uri="{FF2B5EF4-FFF2-40B4-BE49-F238E27FC236}">
                <a16:creationId xmlns:a16="http://schemas.microsoft.com/office/drawing/2014/main" id="{9E96775B-D54C-759A-FD89-2F9C9D23FCF9}"/>
              </a:ext>
            </a:extLst>
          </p:cNvPr>
          <p:cNvSpPr txBox="1"/>
          <p:nvPr/>
        </p:nvSpPr>
        <p:spPr>
          <a:xfrm>
            <a:off x="1774192" y="2056578"/>
            <a:ext cx="1614678" cy="302070"/>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航空機部品</a:t>
            </a:r>
            <a:r>
              <a:rPr lang="en-US" altLang="ja-JP" sz="831" b="1">
                <a:solidFill>
                  <a:srgbClr val="000000"/>
                </a:solidFill>
                <a:latin typeface="Meiryo UI" panose="020B0604030504040204" pitchFamily="50" charset="-128"/>
                <a:ea typeface="Meiryo UI" panose="020B0604030504040204" pitchFamily="50" charset="-128"/>
              </a:rPr>
              <a:t>(8807)</a:t>
            </a:r>
          </a:p>
        </p:txBody>
      </p:sp>
      <p:sp>
        <p:nvSpPr>
          <p:cNvPr id="51" name="テキスト ボックス 50">
            <a:extLst>
              <a:ext uri="{FF2B5EF4-FFF2-40B4-BE49-F238E27FC236}">
                <a16:creationId xmlns:a16="http://schemas.microsoft.com/office/drawing/2014/main" id="{1CA654C1-0F02-914E-3A6D-475D0E06CE53}"/>
              </a:ext>
            </a:extLst>
          </p:cNvPr>
          <p:cNvSpPr txBox="1"/>
          <p:nvPr/>
        </p:nvSpPr>
        <p:spPr>
          <a:xfrm>
            <a:off x="1577512" y="6300226"/>
            <a:ext cx="8604102" cy="220188"/>
          </a:xfrm>
          <a:prstGeom prst="rect">
            <a:avLst/>
          </a:prstGeom>
          <a:noFill/>
        </p:spPr>
        <p:txBody>
          <a:bodyPr wrap="square" rtlCol="0">
            <a:spAutoFit/>
          </a:bodyPr>
          <a:lstStyle/>
          <a:p>
            <a:pPr>
              <a:defRPr/>
            </a:pPr>
            <a:r>
              <a:rPr lang="en-US" altLang="ja-JP" sz="831">
                <a:solidFill>
                  <a:srgbClr val="000000"/>
                </a:solidFill>
                <a:latin typeface="Meiryo UI" panose="020B0604030504040204" pitchFamily="50" charset="-128"/>
                <a:ea typeface="Meiryo UI" panose="020B0604030504040204" pitchFamily="50" charset="-128"/>
              </a:rPr>
              <a:t>※</a:t>
            </a:r>
            <a:r>
              <a:rPr lang="ja-JP" altLang="en-US" sz="831">
                <a:solidFill>
                  <a:srgbClr val="000000"/>
                </a:solidFill>
                <a:latin typeface="Meiryo UI" panose="020B0604030504040204" pitchFamily="50" charset="-128"/>
                <a:ea typeface="Meiryo UI" panose="020B0604030504040204" pitchFamily="50" charset="-128"/>
              </a:rPr>
              <a:t>米国輸入統計</a:t>
            </a:r>
            <a:r>
              <a:rPr lang="en-US" altLang="ja-JP" sz="831">
                <a:solidFill>
                  <a:srgbClr val="000000"/>
                </a:solidFill>
                <a:latin typeface="Meiryo UI" panose="020B0604030504040204" pitchFamily="50" charset="-128"/>
                <a:ea typeface="Meiryo UI" panose="020B0604030504040204" pitchFamily="50" charset="-128"/>
              </a:rPr>
              <a:t>(2024)HS</a:t>
            </a:r>
            <a:r>
              <a:rPr lang="ja-JP" altLang="en-US" sz="831">
                <a:solidFill>
                  <a:srgbClr val="000000"/>
                </a:solidFill>
                <a:latin typeface="Meiryo UI" panose="020B0604030504040204" pitchFamily="50" charset="-128"/>
                <a:ea typeface="Meiryo UI" panose="020B0604030504040204" pitchFamily="50" charset="-128"/>
              </a:rPr>
              <a:t>２桁で経産省作成。</a:t>
            </a:r>
            <a:r>
              <a:rPr lang="en-US" altLang="ja-JP" sz="831">
                <a:solidFill>
                  <a:srgbClr val="000000"/>
                </a:solidFill>
                <a:latin typeface="Meiryo UI" panose="020B0604030504040204" pitchFamily="50" charset="-128"/>
                <a:ea typeface="Meiryo UI" panose="020B0604030504040204" pitchFamily="50" charset="-128"/>
              </a:rPr>
              <a:t>()</a:t>
            </a:r>
            <a:r>
              <a:rPr lang="ja-JP" altLang="en-US" sz="831">
                <a:solidFill>
                  <a:srgbClr val="000000"/>
                </a:solidFill>
                <a:latin typeface="Meiryo UI" panose="020B0604030504040204" pitchFamily="50" charset="-128"/>
                <a:ea typeface="Meiryo UI" panose="020B0604030504040204" pitchFamily="50" charset="-128"/>
              </a:rPr>
              <a:t>内は</a:t>
            </a:r>
            <a:r>
              <a:rPr lang="en-US" altLang="ja-JP" sz="831">
                <a:solidFill>
                  <a:srgbClr val="000000"/>
                </a:solidFill>
                <a:latin typeface="Meiryo UI" panose="020B0604030504040204" pitchFamily="50" charset="-128"/>
                <a:ea typeface="Meiryo UI" panose="020B0604030504040204" pitchFamily="50" charset="-128"/>
              </a:rPr>
              <a:t>HS</a:t>
            </a:r>
            <a:r>
              <a:rPr lang="ja-JP" altLang="en-US" sz="831">
                <a:solidFill>
                  <a:srgbClr val="000000"/>
                </a:solidFill>
                <a:latin typeface="Meiryo UI" panose="020B0604030504040204" pitchFamily="50" charset="-128"/>
                <a:ea typeface="Meiryo UI" panose="020B0604030504040204" pitchFamily="50" charset="-128"/>
              </a:rPr>
              <a:t>４桁。自動車部品及び鉄鋼・アルミ派生品への関税は他分類品目も一部対象である点、相互関税に除外品目がある点を考慮してない。</a:t>
            </a:r>
          </a:p>
        </p:txBody>
      </p:sp>
      <p:pic>
        <p:nvPicPr>
          <p:cNvPr id="52" name="図 51">
            <a:extLst>
              <a:ext uri="{FF2B5EF4-FFF2-40B4-BE49-F238E27FC236}">
                <a16:creationId xmlns:a16="http://schemas.microsoft.com/office/drawing/2014/main" id="{04DB2B16-C31B-B070-1BEB-5E0F46AA4194}"/>
              </a:ext>
            </a:extLst>
          </p:cNvPr>
          <p:cNvPicPr>
            <a:picLocks noChangeAspect="1"/>
          </p:cNvPicPr>
          <p:nvPr/>
        </p:nvPicPr>
        <p:blipFill>
          <a:blip r:embed="rId9"/>
          <a:stretch>
            <a:fillRect/>
          </a:stretch>
        </p:blipFill>
        <p:spPr>
          <a:xfrm>
            <a:off x="2149442" y="2427616"/>
            <a:ext cx="646286" cy="1176279"/>
          </a:xfrm>
          <a:prstGeom prst="rect">
            <a:avLst/>
          </a:prstGeom>
        </p:spPr>
      </p:pic>
      <p:sp>
        <p:nvSpPr>
          <p:cNvPr id="53" name="テキスト ボックス 52">
            <a:extLst>
              <a:ext uri="{FF2B5EF4-FFF2-40B4-BE49-F238E27FC236}">
                <a16:creationId xmlns:a16="http://schemas.microsoft.com/office/drawing/2014/main" id="{CCB24E75-1F06-6885-22FF-974DBA4BF409}"/>
              </a:ext>
            </a:extLst>
          </p:cNvPr>
          <p:cNvSpPr txBox="1"/>
          <p:nvPr/>
        </p:nvSpPr>
        <p:spPr>
          <a:xfrm>
            <a:off x="2695309" y="3228180"/>
            <a:ext cx="1260521" cy="429926"/>
          </a:xfrm>
          <a:prstGeom prst="rect">
            <a:avLst/>
          </a:prstGeom>
          <a:noFill/>
        </p:spPr>
        <p:txBody>
          <a:bodyPr wrap="square" rtlCol="0">
            <a:spAutoFit/>
          </a:bodyPr>
          <a:lstStyle/>
          <a:p>
            <a:pPr>
              <a:defRPr/>
            </a:pPr>
            <a:r>
              <a:rPr lang="ja-JP" altLang="en-US" sz="1363" b="1">
                <a:solidFill>
                  <a:srgbClr val="000000"/>
                </a:solidFill>
                <a:latin typeface="Meiryo UI" panose="020B0604030504040204" pitchFamily="50" charset="-128"/>
                <a:ea typeface="Meiryo UI" panose="020B0604030504040204" pitchFamily="50" charset="-128"/>
              </a:rPr>
              <a:t>医療機器</a:t>
            </a:r>
            <a:r>
              <a:rPr lang="en-US" altLang="ja-JP" sz="831" b="1">
                <a:solidFill>
                  <a:srgbClr val="000000"/>
                </a:solidFill>
                <a:latin typeface="Meiryo UI" panose="020B0604030504040204" pitchFamily="50" charset="-128"/>
                <a:ea typeface="Meiryo UI" panose="020B0604030504040204" pitchFamily="50" charset="-128"/>
              </a:rPr>
              <a:t>(9018)</a:t>
            </a:r>
          </a:p>
        </p:txBody>
      </p:sp>
      <p:pic>
        <p:nvPicPr>
          <p:cNvPr id="56" name="図 55">
            <a:extLst>
              <a:ext uri="{FF2B5EF4-FFF2-40B4-BE49-F238E27FC236}">
                <a16:creationId xmlns:a16="http://schemas.microsoft.com/office/drawing/2014/main" id="{EBE54257-ADAE-E26D-B27B-81F840B3D197}"/>
              </a:ext>
            </a:extLst>
          </p:cNvPr>
          <p:cNvPicPr>
            <a:picLocks noChangeAspect="1"/>
          </p:cNvPicPr>
          <p:nvPr/>
        </p:nvPicPr>
        <p:blipFill>
          <a:blip r:embed="rId10"/>
          <a:stretch>
            <a:fillRect/>
          </a:stretch>
        </p:blipFill>
        <p:spPr>
          <a:xfrm>
            <a:off x="3663607" y="5173414"/>
            <a:ext cx="1290500" cy="733440"/>
          </a:xfrm>
          <a:prstGeom prst="rect">
            <a:avLst/>
          </a:prstGeom>
        </p:spPr>
      </p:pic>
      <p:pic>
        <p:nvPicPr>
          <p:cNvPr id="60" name="図 59">
            <a:extLst>
              <a:ext uri="{FF2B5EF4-FFF2-40B4-BE49-F238E27FC236}">
                <a16:creationId xmlns:a16="http://schemas.microsoft.com/office/drawing/2014/main" id="{502AEDCC-5985-47CB-94A5-2E48D179CD56}"/>
              </a:ext>
            </a:extLst>
          </p:cNvPr>
          <p:cNvPicPr>
            <a:picLocks noChangeAspect="1"/>
          </p:cNvPicPr>
          <p:nvPr/>
        </p:nvPicPr>
        <p:blipFill>
          <a:blip r:embed="rId11"/>
          <a:stretch>
            <a:fillRect/>
          </a:stretch>
        </p:blipFill>
        <p:spPr>
          <a:xfrm>
            <a:off x="5548377" y="5228215"/>
            <a:ext cx="1333310" cy="840565"/>
          </a:xfrm>
          <a:prstGeom prst="rect">
            <a:avLst/>
          </a:prstGeom>
        </p:spPr>
      </p:pic>
      <p:grpSp>
        <p:nvGrpSpPr>
          <p:cNvPr id="61" name="グループ化 60">
            <a:extLst>
              <a:ext uri="{FF2B5EF4-FFF2-40B4-BE49-F238E27FC236}">
                <a16:creationId xmlns:a16="http://schemas.microsoft.com/office/drawing/2014/main" id="{78FC025B-EFC3-4E1C-B5FD-3F60797D19B1}"/>
              </a:ext>
            </a:extLst>
          </p:cNvPr>
          <p:cNvGrpSpPr/>
          <p:nvPr/>
        </p:nvGrpSpPr>
        <p:grpSpPr>
          <a:xfrm>
            <a:off x="3095730" y="1064024"/>
            <a:ext cx="4759666" cy="3346993"/>
            <a:chOff x="-123571" y="1155682"/>
            <a:chExt cx="5156307" cy="3625910"/>
          </a:xfrm>
        </p:grpSpPr>
        <p:grpSp>
          <p:nvGrpSpPr>
            <p:cNvPr id="64" name="グループ化 63">
              <a:extLst>
                <a:ext uri="{FF2B5EF4-FFF2-40B4-BE49-F238E27FC236}">
                  <a16:creationId xmlns:a16="http://schemas.microsoft.com/office/drawing/2014/main" id="{A3EA04FC-3D8C-DC23-7079-137AFD338B89}"/>
                </a:ext>
              </a:extLst>
            </p:cNvPr>
            <p:cNvGrpSpPr/>
            <p:nvPr/>
          </p:nvGrpSpPr>
          <p:grpSpPr>
            <a:xfrm>
              <a:off x="2401103" y="2615301"/>
              <a:ext cx="1357285" cy="1380588"/>
              <a:chOff x="4217803" y="2709886"/>
              <a:chExt cx="1470392" cy="1495636"/>
            </a:xfrm>
          </p:grpSpPr>
          <p:sp>
            <p:nvSpPr>
              <p:cNvPr id="80" name="楕円 79">
                <a:extLst>
                  <a:ext uri="{FF2B5EF4-FFF2-40B4-BE49-F238E27FC236}">
                    <a16:creationId xmlns:a16="http://schemas.microsoft.com/office/drawing/2014/main" id="{4D338618-7970-90A4-89DA-5563DD36E11B}"/>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ja-JP" altLang="en-US" sz="1534">
                  <a:solidFill>
                    <a:srgbClr val="FEFFFF"/>
                  </a:solidFill>
                  <a:latin typeface="Calibri" panose="020F0502020204030204"/>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DB25A9F4-8F56-54BC-7D91-E789885553DF}"/>
                  </a:ext>
                </a:extLst>
              </p:cNvPr>
              <p:cNvSpPr txBox="1"/>
              <p:nvPr/>
            </p:nvSpPr>
            <p:spPr>
              <a:xfrm>
                <a:off x="4257205" y="2900351"/>
                <a:ext cx="1370458" cy="1305171"/>
              </a:xfrm>
              <a:prstGeom prst="rect">
                <a:avLst/>
              </a:prstGeom>
              <a:noFill/>
            </p:spPr>
            <p:txBody>
              <a:bodyPr wrap="square" lIns="91440" tIns="45720" rIns="91440" bIns="45720" rtlCol="0" anchor="t">
                <a:spAutoFit/>
              </a:bodyPr>
              <a:lstStyle/>
              <a:p>
                <a:pPr algn="ctr">
                  <a:defRPr/>
                </a:pPr>
                <a:r>
                  <a:rPr lang="ja-JP" altLang="en-US" sz="1193" b="1">
                    <a:solidFill>
                      <a:srgbClr val="000000">
                        <a:lumMod val="50000"/>
                        <a:lumOff val="50000"/>
                      </a:srgbClr>
                    </a:solidFill>
                    <a:latin typeface="Meiryo UI" panose="020B0604030504040204" pitchFamily="50" charset="-128"/>
                    <a:ea typeface="Meiryo UI" panose="020B0604030504040204" pitchFamily="50" charset="-128"/>
                  </a:rPr>
                  <a:t>対米輸出総額</a:t>
                </a:r>
                <a:endParaRPr lang="en-US" altLang="ja-JP" sz="1193" b="1">
                  <a:solidFill>
                    <a:srgbClr val="000000">
                      <a:lumMod val="50000"/>
                      <a:lumOff val="50000"/>
                    </a:srgbClr>
                  </a:solidFill>
                  <a:latin typeface="Meiryo UI" panose="020B0604030504040204" pitchFamily="50" charset="-128"/>
                  <a:ea typeface="Meiryo UI" panose="020B0604030504040204" pitchFamily="50" charset="-128"/>
                </a:endParaRPr>
              </a:p>
              <a:p>
                <a:pPr algn="ctr">
                  <a:defRPr/>
                </a:pPr>
                <a:r>
                  <a:rPr lang="en-US" altLang="ja-JP" sz="1500" b="1">
                    <a:solidFill>
                      <a:srgbClr val="000000"/>
                    </a:solidFill>
                    <a:latin typeface="Meiryo UI"/>
                    <a:ea typeface="Meiryo UI"/>
                  </a:rPr>
                  <a:t>$1,480</a:t>
                </a:r>
                <a:r>
                  <a:rPr lang="ja-JP" altLang="en-US" sz="1500" b="1">
                    <a:solidFill>
                      <a:srgbClr val="000000"/>
                    </a:solidFill>
                    <a:latin typeface="Meiryo UI"/>
                    <a:ea typeface="Meiryo UI"/>
                  </a:rPr>
                  <a:t>億</a:t>
                </a:r>
                <a:endParaRPr lang="en-US" altLang="ja-JP" sz="1500" b="1">
                  <a:solidFill>
                    <a:srgbClr val="000000"/>
                  </a:solidFill>
                  <a:latin typeface="Meiryo UI"/>
                  <a:ea typeface="Meiryo UI"/>
                </a:endParaRPr>
              </a:p>
              <a:p>
                <a:pPr algn="ctr">
                  <a:defRPr/>
                </a:pPr>
                <a:r>
                  <a:rPr lang="en-US" altLang="ja-JP" sz="1000" b="1">
                    <a:latin typeface="Meiryo UI"/>
                    <a:ea typeface="Meiryo UI"/>
                  </a:rPr>
                  <a:t>※</a:t>
                </a:r>
                <a:r>
                  <a:rPr lang="ja-JP" altLang="en-US" sz="1000" b="1">
                    <a:latin typeface="Meiryo UI"/>
                    <a:ea typeface="Meiryo UI"/>
                  </a:rPr>
                  <a:t>対象外品目</a:t>
                </a:r>
                <a:endParaRPr lang="en-US" altLang="ja-JP" sz="1000" b="1">
                  <a:latin typeface="Meiryo UI"/>
                  <a:ea typeface="Meiryo UI"/>
                </a:endParaRPr>
              </a:p>
              <a:p>
                <a:pPr algn="ctr">
                  <a:defRPr/>
                </a:pPr>
                <a:r>
                  <a:rPr lang="en-US" altLang="ja-JP" sz="1000" b="1">
                    <a:latin typeface="Meiryo UI"/>
                    <a:ea typeface="Meiryo UI"/>
                  </a:rPr>
                  <a:t>$192</a:t>
                </a:r>
                <a:r>
                  <a:rPr lang="ja-JP" altLang="en-US" sz="1000" b="1">
                    <a:latin typeface="Meiryo UI"/>
                    <a:ea typeface="Meiryo UI"/>
                  </a:rPr>
                  <a:t>億</a:t>
                </a:r>
                <a:endParaRPr lang="en-US" altLang="ja-JP" sz="1000" b="1">
                  <a:latin typeface="Meiryo UI"/>
                  <a:ea typeface="Meiryo UI"/>
                </a:endParaRPr>
              </a:p>
              <a:p>
                <a:pPr algn="ctr">
                  <a:defRPr/>
                </a:pPr>
                <a:r>
                  <a:rPr lang="en-US" altLang="ja-JP" sz="800" b="1">
                    <a:solidFill>
                      <a:srgbClr val="000000"/>
                    </a:solidFill>
                    <a:latin typeface="Meiryo UI"/>
                    <a:ea typeface="Meiryo UI"/>
                  </a:rPr>
                  <a:t>(HS2</a:t>
                </a:r>
                <a:r>
                  <a:rPr lang="ja-JP" altLang="en-US" sz="800" b="1">
                    <a:solidFill>
                      <a:srgbClr val="000000"/>
                    </a:solidFill>
                    <a:latin typeface="Meiryo UI"/>
                    <a:ea typeface="Meiryo UI"/>
                  </a:rPr>
                  <a:t>桁で分類</a:t>
                </a:r>
                <a:r>
                  <a:rPr lang="en-US" altLang="ja-JP" sz="800" b="1">
                    <a:solidFill>
                      <a:srgbClr val="000000"/>
                    </a:solidFill>
                    <a:latin typeface="Meiryo UI"/>
                    <a:ea typeface="Meiryo UI"/>
                  </a:rPr>
                  <a:t>)</a:t>
                </a:r>
                <a:endParaRPr lang="ja-JP" altLang="en-US" sz="800" b="1">
                  <a:solidFill>
                    <a:srgbClr val="000000"/>
                  </a:solidFill>
                  <a:latin typeface="Meiryo UI"/>
                  <a:ea typeface="Meiryo UI"/>
                </a:endParaRPr>
              </a:p>
              <a:p>
                <a:pPr algn="ctr">
                  <a:defRPr/>
                </a:pPr>
                <a:endParaRPr lang="ja-JP" altLang="en-US" sz="1023" b="1">
                  <a:solidFill>
                    <a:srgbClr val="000000">
                      <a:lumMod val="50000"/>
                      <a:lumOff val="50000"/>
                    </a:srgbClr>
                  </a:solidFill>
                  <a:latin typeface="Meiryo UI" panose="020B0604030504040204" pitchFamily="50" charset="-128"/>
                  <a:ea typeface="Meiryo UI" panose="020B0604030504040204" pitchFamily="50" charset="-128"/>
                </a:endParaRPr>
              </a:p>
            </p:txBody>
          </p:sp>
        </p:grpSp>
        <p:sp>
          <p:nvSpPr>
            <p:cNvPr id="65" name="テキスト ボックス 64">
              <a:extLst>
                <a:ext uri="{FF2B5EF4-FFF2-40B4-BE49-F238E27FC236}">
                  <a16:creationId xmlns:a16="http://schemas.microsoft.com/office/drawing/2014/main" id="{99EA4E9B-5FD7-D76C-0046-E33AF9141EB2}"/>
                </a:ext>
              </a:extLst>
            </p:cNvPr>
            <p:cNvSpPr txBox="1"/>
            <p:nvPr/>
          </p:nvSpPr>
          <p:spPr>
            <a:xfrm>
              <a:off x="3729364" y="2394857"/>
              <a:ext cx="1029338" cy="961652"/>
            </a:xfrm>
            <a:prstGeom prst="rect">
              <a:avLst/>
            </a:prstGeom>
            <a:noFill/>
          </p:spPr>
          <p:txBody>
            <a:bodyPr wrap="square" rtlCol="0">
              <a:spAutoFit/>
            </a:bodyPr>
            <a:lstStyle/>
            <a:p>
              <a:pPr>
                <a:defRPr/>
              </a:pPr>
              <a:r>
                <a:rPr lang="ja-JP" altLang="en-US" sz="1292" b="1">
                  <a:solidFill>
                    <a:srgbClr val="FEFFFF"/>
                  </a:solidFill>
                  <a:latin typeface="Meiryo UI" panose="020B0604030504040204" pitchFamily="50" charset="-128"/>
                  <a:ea typeface="Meiryo UI" panose="020B0604030504040204" pitchFamily="50" charset="-128"/>
                </a:rPr>
                <a:t>自動車</a:t>
              </a:r>
              <a:r>
                <a:rPr lang="en-US" altLang="ja-JP" sz="1292" b="1">
                  <a:solidFill>
                    <a:srgbClr val="FEFFFF"/>
                  </a:solidFill>
                  <a:latin typeface="Meiryo UI" panose="020B0604030504040204" pitchFamily="50" charset="-128"/>
                  <a:ea typeface="Meiryo UI" panose="020B0604030504040204" pitchFamily="50" charset="-128"/>
                </a:rPr>
                <a:t>/</a:t>
              </a:r>
            </a:p>
            <a:p>
              <a:pPr>
                <a:defRPr/>
              </a:pPr>
              <a:r>
                <a:rPr lang="ja-JP" altLang="en-US" sz="1292" b="1">
                  <a:solidFill>
                    <a:srgbClr val="FEFFFF"/>
                  </a:solidFill>
                  <a:latin typeface="Meiryo UI" panose="020B0604030504040204" pitchFamily="50" charset="-128"/>
                  <a:ea typeface="Meiryo UI" panose="020B0604030504040204" pitchFamily="50" charset="-128"/>
                </a:rPr>
                <a:t>部品</a:t>
              </a:r>
            </a:p>
            <a:p>
              <a:pPr>
                <a:defRPr/>
              </a:pPr>
              <a:r>
                <a:rPr lang="ja-JP" altLang="en-US" sz="1292" b="1">
                  <a:solidFill>
                    <a:srgbClr val="FEFFFF"/>
                  </a:solidFill>
                  <a:latin typeface="Meiryo UI" panose="020B0604030504040204" pitchFamily="50" charset="-128"/>
                  <a:ea typeface="Meiryo UI" panose="020B0604030504040204" pitchFamily="50" charset="-128"/>
                </a:rPr>
                <a:t>　</a:t>
              </a:r>
              <a:r>
                <a:rPr lang="en-US" altLang="ja-JP" sz="1292" b="1">
                  <a:solidFill>
                    <a:srgbClr val="FEFFFF"/>
                  </a:solidFill>
                  <a:latin typeface="Meiryo UI" panose="020B0604030504040204" pitchFamily="50" charset="-128"/>
                  <a:ea typeface="Meiryo UI" panose="020B0604030504040204" pitchFamily="50" charset="-128"/>
                </a:rPr>
                <a:t>34%,</a:t>
              </a:r>
              <a:r>
                <a:rPr lang="ja-JP" altLang="en-US" sz="1292" b="1">
                  <a:solidFill>
                    <a:srgbClr val="FEFFFF"/>
                  </a:solidFill>
                  <a:latin typeface="Meiryo UI" panose="020B0604030504040204" pitchFamily="50" charset="-128"/>
                  <a:ea typeface="Meiryo UI" panose="020B0604030504040204" pitchFamily="50" charset="-128"/>
                </a:rPr>
                <a:t>　</a:t>
              </a:r>
              <a:r>
                <a:rPr lang="en-US" altLang="ja-JP" sz="1292" b="1">
                  <a:solidFill>
                    <a:srgbClr val="FEFFFF"/>
                  </a:solidFill>
                  <a:latin typeface="Meiryo UI" panose="020B0604030504040204" pitchFamily="50" charset="-128"/>
                  <a:ea typeface="Meiryo UI" panose="020B0604030504040204" pitchFamily="50" charset="-128"/>
                </a:rPr>
                <a:t> </a:t>
              </a:r>
              <a:r>
                <a:rPr lang="ja-JP" altLang="en-US" sz="1292" b="1">
                  <a:solidFill>
                    <a:srgbClr val="FEFFFF"/>
                  </a:solidFill>
                  <a:latin typeface="Meiryo UI" panose="020B0604030504040204" pitchFamily="50" charset="-128"/>
                  <a:ea typeface="Meiryo UI" panose="020B0604030504040204" pitchFamily="50" charset="-128"/>
                </a:rPr>
                <a:t>　</a:t>
              </a:r>
            </a:p>
            <a:p>
              <a:pPr>
                <a:defRPr/>
              </a:pPr>
              <a:r>
                <a:rPr lang="ja-JP" altLang="en-US" sz="1292" b="1">
                  <a:solidFill>
                    <a:srgbClr val="FEFFFF"/>
                  </a:solidFill>
                  <a:latin typeface="Meiryo UI" panose="020B0604030504040204" pitchFamily="50" charset="-128"/>
                  <a:ea typeface="Meiryo UI" panose="020B0604030504040204" pitchFamily="50" charset="-128"/>
                </a:rPr>
                <a:t>　</a:t>
              </a:r>
              <a:r>
                <a:rPr lang="en-US" altLang="ja-JP" sz="1292" b="1">
                  <a:solidFill>
                    <a:srgbClr val="FEFFFF"/>
                  </a:solidFill>
                  <a:latin typeface="Meiryo UI" panose="020B0604030504040204" pitchFamily="50" charset="-128"/>
                  <a:ea typeface="Meiryo UI" panose="020B0604030504040204" pitchFamily="50" charset="-128"/>
                </a:rPr>
                <a:t>$513</a:t>
              </a:r>
              <a:r>
                <a:rPr lang="ja-JP" altLang="en-US" sz="1292" b="1">
                  <a:solidFill>
                    <a:srgbClr val="FEFFFF"/>
                  </a:solidFill>
                  <a:latin typeface="Meiryo UI" panose="020B0604030504040204" pitchFamily="50" charset="-128"/>
                  <a:ea typeface="Meiryo UI" panose="020B0604030504040204" pitchFamily="50" charset="-128"/>
                </a:rPr>
                <a:t>億</a:t>
              </a:r>
            </a:p>
          </p:txBody>
        </p:sp>
        <p:sp>
          <p:nvSpPr>
            <p:cNvPr id="66" name="テキスト ボックス 65">
              <a:extLst>
                <a:ext uri="{FF2B5EF4-FFF2-40B4-BE49-F238E27FC236}">
                  <a16:creationId xmlns:a16="http://schemas.microsoft.com/office/drawing/2014/main" id="{CA99E510-34F5-7165-E244-7274DF2716EE}"/>
                </a:ext>
              </a:extLst>
            </p:cNvPr>
            <p:cNvSpPr txBox="1"/>
            <p:nvPr/>
          </p:nvSpPr>
          <p:spPr>
            <a:xfrm>
              <a:off x="2455970" y="4035345"/>
              <a:ext cx="1552747" cy="746247"/>
            </a:xfrm>
            <a:prstGeom prst="rect">
              <a:avLst/>
            </a:prstGeom>
            <a:noFill/>
          </p:spPr>
          <p:txBody>
            <a:bodyPr wrap="square" rtlCol="0">
              <a:spAutoFit/>
            </a:bodyPr>
            <a:lstStyle/>
            <a:p>
              <a:pPr algn="ctr">
                <a:defRPr/>
              </a:pPr>
              <a:r>
                <a:rPr lang="ja-JP" altLang="en-US" sz="1292" b="1">
                  <a:solidFill>
                    <a:srgbClr val="FEFFFF"/>
                  </a:solidFill>
                  <a:latin typeface="Meiryo UI" panose="020B0604030504040204" pitchFamily="50" charset="-128"/>
                  <a:ea typeface="Meiryo UI" panose="020B0604030504040204" pitchFamily="50" charset="-128"/>
                </a:rPr>
                <a:t>生産用・業務用・</a:t>
              </a:r>
              <a:endParaRPr lang="en-US" altLang="ja-JP" sz="1292" b="1">
                <a:solidFill>
                  <a:srgbClr val="FEFFFF"/>
                </a:solidFill>
                <a:latin typeface="Meiryo UI" panose="020B0604030504040204" pitchFamily="50" charset="-128"/>
                <a:ea typeface="Meiryo UI" panose="020B0604030504040204" pitchFamily="50" charset="-128"/>
              </a:endParaRPr>
            </a:p>
            <a:p>
              <a:pPr algn="ctr">
                <a:defRPr/>
              </a:pPr>
              <a:r>
                <a:rPr lang="ja-JP" altLang="en-US" sz="1292" b="1">
                  <a:solidFill>
                    <a:srgbClr val="FEFFFF"/>
                  </a:solidFill>
                  <a:latin typeface="Meiryo UI" panose="020B0604030504040204" pitchFamily="50" charset="-128"/>
                  <a:ea typeface="Meiryo UI" panose="020B0604030504040204" pitchFamily="50" charset="-128"/>
                </a:rPr>
                <a:t>汎用機械</a:t>
              </a:r>
              <a:endParaRPr lang="en-US" altLang="ja-JP" sz="1292" b="1">
                <a:solidFill>
                  <a:srgbClr val="FEFFFF"/>
                </a:solidFill>
                <a:latin typeface="Meiryo UI" panose="020B0604030504040204" pitchFamily="50" charset="-128"/>
                <a:ea typeface="Meiryo UI" panose="020B0604030504040204" pitchFamily="50" charset="-128"/>
              </a:endParaRPr>
            </a:p>
            <a:p>
              <a:pPr algn="ctr">
                <a:defRPr/>
              </a:pPr>
              <a:r>
                <a:rPr lang="en-US" altLang="ja-JP" sz="1292" b="1">
                  <a:solidFill>
                    <a:srgbClr val="FEFFFF"/>
                  </a:solidFill>
                  <a:latin typeface="Meiryo UI" panose="020B0604030504040204" pitchFamily="50" charset="-128"/>
                  <a:ea typeface="Meiryo UI" panose="020B0604030504040204" pitchFamily="50" charset="-128"/>
                </a:rPr>
                <a:t>24%, $361</a:t>
              </a:r>
              <a:r>
                <a:rPr lang="ja-JP" altLang="en-US" sz="1292" b="1">
                  <a:solidFill>
                    <a:srgbClr val="FEFFFF"/>
                  </a:solidFill>
                  <a:latin typeface="Meiryo UI" panose="020B0604030504040204" pitchFamily="50" charset="-128"/>
                  <a:ea typeface="Meiryo UI" panose="020B0604030504040204" pitchFamily="50" charset="-128"/>
                </a:rPr>
                <a:t>億</a:t>
              </a:r>
            </a:p>
          </p:txBody>
        </p:sp>
        <p:sp>
          <p:nvSpPr>
            <p:cNvPr id="67" name="テキスト ボックス 66">
              <a:extLst>
                <a:ext uri="{FF2B5EF4-FFF2-40B4-BE49-F238E27FC236}">
                  <a16:creationId xmlns:a16="http://schemas.microsoft.com/office/drawing/2014/main" id="{13C727DB-8550-BBAD-4761-89F87111EB26}"/>
                </a:ext>
              </a:extLst>
            </p:cNvPr>
            <p:cNvSpPr txBox="1"/>
            <p:nvPr/>
          </p:nvSpPr>
          <p:spPr>
            <a:xfrm>
              <a:off x="1463590" y="3666014"/>
              <a:ext cx="1006025" cy="746247"/>
            </a:xfrm>
            <a:prstGeom prst="rect">
              <a:avLst/>
            </a:prstGeom>
            <a:noFill/>
          </p:spPr>
          <p:txBody>
            <a:bodyPr wrap="square" rtlCol="0">
              <a:spAutoFit/>
            </a:bodyPr>
            <a:lstStyle/>
            <a:p>
              <a:pPr algn="ctr">
                <a:defRPr/>
              </a:pPr>
              <a:r>
                <a:rPr lang="ja-JP" altLang="en-US" sz="1292" b="1">
                  <a:solidFill>
                    <a:srgbClr val="FEFFFF"/>
                  </a:solidFill>
                  <a:latin typeface="Meiryo UI" panose="020B0604030504040204" pitchFamily="50" charset="-128"/>
                  <a:ea typeface="Meiryo UI" panose="020B0604030504040204" pitchFamily="50" charset="-128"/>
                </a:rPr>
                <a:t>ｴﾚｸﾄﾛﾆｸｽ</a:t>
              </a:r>
              <a:r>
                <a:rPr lang="en-US" altLang="ja-JP" sz="1292" b="1">
                  <a:solidFill>
                    <a:srgbClr val="FEFFFF"/>
                  </a:solidFill>
                  <a:latin typeface="Meiryo UI" panose="020B0604030504040204" pitchFamily="50" charset="-128"/>
                  <a:ea typeface="Meiryo UI" panose="020B0604030504040204" pitchFamily="50" charset="-128"/>
                </a:rPr>
                <a:t>13%</a:t>
              </a:r>
            </a:p>
            <a:p>
              <a:pPr algn="ctr">
                <a:defRPr/>
              </a:pPr>
              <a:r>
                <a:rPr lang="en-US" altLang="ja-JP" sz="1292" b="1">
                  <a:solidFill>
                    <a:srgbClr val="FEFFFF"/>
                  </a:solidFill>
                  <a:latin typeface="Meiryo UI" panose="020B0604030504040204" pitchFamily="50" charset="-128"/>
                  <a:ea typeface="Meiryo UI" panose="020B0604030504040204" pitchFamily="50" charset="-128"/>
                </a:rPr>
                <a:t>$192</a:t>
              </a:r>
              <a:r>
                <a:rPr lang="ja-JP" altLang="en-US" sz="1292" b="1">
                  <a:solidFill>
                    <a:srgbClr val="FEFFFF"/>
                  </a:solidFill>
                  <a:latin typeface="Meiryo UI" panose="020B0604030504040204" pitchFamily="50" charset="-128"/>
                  <a:ea typeface="Meiryo UI" panose="020B0604030504040204" pitchFamily="50" charset="-128"/>
                </a:rPr>
                <a:t>億</a:t>
              </a:r>
            </a:p>
          </p:txBody>
        </p:sp>
        <p:sp>
          <p:nvSpPr>
            <p:cNvPr id="68" name="テキスト ボックス 67">
              <a:extLst>
                <a:ext uri="{FF2B5EF4-FFF2-40B4-BE49-F238E27FC236}">
                  <a16:creationId xmlns:a16="http://schemas.microsoft.com/office/drawing/2014/main" id="{F9B29976-0BCC-AFC8-7B87-FB818D0029F1}"/>
                </a:ext>
              </a:extLst>
            </p:cNvPr>
            <p:cNvSpPr txBox="1"/>
            <p:nvPr/>
          </p:nvSpPr>
          <p:spPr>
            <a:xfrm>
              <a:off x="1197356" y="2514823"/>
              <a:ext cx="1211081" cy="441093"/>
            </a:xfrm>
            <a:prstGeom prst="rect">
              <a:avLst/>
            </a:prstGeom>
            <a:noFill/>
          </p:spPr>
          <p:txBody>
            <a:bodyPr wrap="square" rtlCol="0">
              <a:spAutoFit/>
            </a:bodyPr>
            <a:lstStyle/>
            <a:p>
              <a:pPr>
                <a:defRPr/>
              </a:pPr>
              <a:r>
                <a:rPr lang="ja-JP" altLang="en-US" sz="1023" b="1">
                  <a:solidFill>
                    <a:srgbClr val="FEFFFF"/>
                  </a:solidFill>
                  <a:latin typeface="Meiryo UI" panose="020B0604030504040204" pitchFamily="50" charset="-128"/>
                  <a:ea typeface="Meiryo UI" panose="020B0604030504040204" pitchFamily="50" charset="-128"/>
                </a:rPr>
                <a:t>医薬品</a:t>
              </a:r>
              <a:endParaRPr lang="en-US" altLang="ja-JP" sz="1023" b="1">
                <a:solidFill>
                  <a:srgbClr val="FEFFFF"/>
                </a:solidFill>
                <a:latin typeface="Meiryo UI" panose="020B0604030504040204" pitchFamily="50" charset="-128"/>
                <a:ea typeface="Meiryo UI" panose="020B0604030504040204" pitchFamily="50" charset="-128"/>
              </a:endParaRPr>
            </a:p>
            <a:p>
              <a:pPr>
                <a:defRPr/>
              </a:pPr>
              <a:r>
                <a:rPr lang="ja-JP" altLang="en-US" sz="1023" b="1">
                  <a:solidFill>
                    <a:srgbClr val="FEFFFF"/>
                  </a:solidFill>
                  <a:latin typeface="Meiryo UI" panose="020B0604030504040204" pitchFamily="50" charset="-128"/>
                  <a:ea typeface="Meiryo UI" panose="020B0604030504040204" pitchFamily="50" charset="-128"/>
                </a:rPr>
                <a:t>　</a:t>
              </a:r>
              <a:r>
                <a:rPr lang="en-US" altLang="ja-JP" sz="1023" b="1">
                  <a:solidFill>
                    <a:srgbClr val="FEFFFF"/>
                  </a:solidFill>
                  <a:latin typeface="Meiryo UI" panose="020B0604030504040204" pitchFamily="50" charset="-128"/>
                  <a:ea typeface="Meiryo UI" panose="020B0604030504040204" pitchFamily="50" charset="-128"/>
                </a:rPr>
                <a:t>4.9%, $74</a:t>
              </a:r>
              <a:r>
                <a:rPr lang="ja-JP" altLang="en-US" sz="1023" b="1">
                  <a:solidFill>
                    <a:srgbClr val="FEFFFF"/>
                  </a:solidFill>
                  <a:latin typeface="Meiryo UI" panose="020B0604030504040204" pitchFamily="50" charset="-128"/>
                  <a:ea typeface="Meiryo UI" panose="020B0604030504040204" pitchFamily="50" charset="-128"/>
                </a:rPr>
                <a:t>億</a:t>
              </a:r>
            </a:p>
          </p:txBody>
        </p:sp>
        <p:sp>
          <p:nvSpPr>
            <p:cNvPr id="69" name="テキスト ボックス 68">
              <a:extLst>
                <a:ext uri="{FF2B5EF4-FFF2-40B4-BE49-F238E27FC236}">
                  <a16:creationId xmlns:a16="http://schemas.microsoft.com/office/drawing/2014/main" id="{AC080718-96A9-15C1-3350-FA225941C9DC}"/>
                </a:ext>
              </a:extLst>
            </p:cNvPr>
            <p:cNvSpPr txBox="1"/>
            <p:nvPr/>
          </p:nvSpPr>
          <p:spPr>
            <a:xfrm>
              <a:off x="1451390" y="2098293"/>
              <a:ext cx="1044652" cy="568698"/>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a:defRPr/>
              </a:pPr>
              <a:r>
                <a:rPr lang="ja-JP" altLang="en-US" sz="937">
                  <a:solidFill>
                    <a:srgbClr val="FEFFFF"/>
                  </a:solidFill>
                </a:rPr>
                <a:t>精密機械</a:t>
              </a:r>
              <a:endParaRPr lang="en-US" altLang="ja-JP" sz="937">
                <a:solidFill>
                  <a:srgbClr val="FEFFFF"/>
                </a:solidFill>
              </a:endParaRPr>
            </a:p>
            <a:p>
              <a:pPr>
                <a:defRPr/>
              </a:pPr>
              <a:r>
                <a:rPr lang="ja-JP" altLang="en-US" sz="937">
                  <a:solidFill>
                    <a:srgbClr val="FEFFFF"/>
                  </a:solidFill>
                </a:rPr>
                <a:t>　　</a:t>
              </a:r>
              <a:r>
                <a:rPr lang="en-US" altLang="ja-JP" sz="937">
                  <a:solidFill>
                    <a:srgbClr val="FEFFFF"/>
                  </a:solidFill>
                </a:rPr>
                <a:t>4.7%</a:t>
              </a:r>
              <a:endParaRPr lang="ja-JP" altLang="en-US" sz="937">
                <a:solidFill>
                  <a:srgbClr val="FEFFFF"/>
                </a:solidFill>
              </a:endParaRPr>
            </a:p>
            <a:p>
              <a:pPr>
                <a:defRPr/>
              </a:pPr>
              <a:r>
                <a:rPr lang="ja-JP" altLang="en-US" sz="937">
                  <a:solidFill>
                    <a:srgbClr val="FEFFFF"/>
                  </a:solidFill>
                </a:rPr>
                <a:t>　　　　 </a:t>
              </a:r>
              <a:r>
                <a:rPr lang="en-US" altLang="ja-JP" sz="937">
                  <a:solidFill>
                    <a:srgbClr val="FEFFFF"/>
                  </a:solidFill>
                </a:rPr>
                <a:t>$71</a:t>
              </a:r>
              <a:r>
                <a:rPr lang="ja-JP" altLang="en-US" sz="937">
                  <a:solidFill>
                    <a:srgbClr val="FEFFFF"/>
                  </a:solidFill>
                </a:rPr>
                <a:t>億</a:t>
              </a:r>
            </a:p>
          </p:txBody>
        </p:sp>
        <p:sp>
          <p:nvSpPr>
            <p:cNvPr id="70" name="テキスト ボックス 69">
              <a:extLst>
                <a:ext uri="{FF2B5EF4-FFF2-40B4-BE49-F238E27FC236}">
                  <a16:creationId xmlns:a16="http://schemas.microsoft.com/office/drawing/2014/main" id="{93CCE0F1-E5FB-1CF5-28A5-1DFE8D48B72C}"/>
                </a:ext>
              </a:extLst>
            </p:cNvPr>
            <p:cNvSpPr txBox="1"/>
            <p:nvPr/>
          </p:nvSpPr>
          <p:spPr>
            <a:xfrm>
              <a:off x="1165721" y="3062435"/>
              <a:ext cx="1235381" cy="441093"/>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algn="l">
                <a:defRPr/>
              </a:pPr>
              <a:r>
                <a:rPr lang="ja-JP" altLang="en-US" sz="1023">
                  <a:solidFill>
                    <a:srgbClr val="FEFFFF"/>
                  </a:solidFill>
                </a:rPr>
                <a:t>化学製品</a:t>
              </a:r>
              <a:endParaRPr lang="en-US" altLang="ja-JP" sz="1023">
                <a:solidFill>
                  <a:srgbClr val="FEFFFF"/>
                </a:solidFill>
              </a:endParaRPr>
            </a:p>
            <a:p>
              <a:pPr algn="l">
                <a:defRPr/>
              </a:pPr>
              <a:r>
                <a:rPr lang="en-US" altLang="ja-JP" sz="1023">
                  <a:solidFill>
                    <a:srgbClr val="FEFFFF"/>
                  </a:solidFill>
                </a:rPr>
                <a:t>6.6%, $100</a:t>
              </a:r>
              <a:r>
                <a:rPr lang="ja-JP" altLang="en-US" sz="1023">
                  <a:solidFill>
                    <a:srgbClr val="FEFFFF"/>
                  </a:solidFill>
                </a:rPr>
                <a:t>億</a:t>
              </a:r>
            </a:p>
          </p:txBody>
        </p:sp>
        <p:sp>
          <p:nvSpPr>
            <p:cNvPr id="71" name="テキスト ボックス 70">
              <a:extLst>
                <a:ext uri="{FF2B5EF4-FFF2-40B4-BE49-F238E27FC236}">
                  <a16:creationId xmlns:a16="http://schemas.microsoft.com/office/drawing/2014/main" id="{86C17CF3-12A2-ED4D-333E-31DA3A823A38}"/>
                </a:ext>
              </a:extLst>
            </p:cNvPr>
            <p:cNvSpPr txBox="1"/>
            <p:nvPr/>
          </p:nvSpPr>
          <p:spPr>
            <a:xfrm>
              <a:off x="2033559" y="1155682"/>
              <a:ext cx="1291071" cy="407750"/>
            </a:xfrm>
            <a:prstGeom prst="rect">
              <a:avLst/>
            </a:prstGeom>
            <a:noFill/>
          </p:spPr>
          <p:txBody>
            <a:bodyPr wrap="square" rtlCol="0">
              <a:spAutoFit/>
            </a:bodyPr>
            <a:lstStyle/>
            <a:p>
              <a:pPr>
                <a:defRPr/>
              </a:pPr>
              <a:r>
                <a:rPr lang="ja-JP" altLang="en-US" sz="923" b="1">
                  <a:solidFill>
                    <a:srgbClr val="000000">
                      <a:lumMod val="50000"/>
                      <a:lumOff val="50000"/>
                    </a:srgbClr>
                  </a:solidFill>
                  <a:latin typeface="Meiryo UI" panose="020B0604030504040204" pitchFamily="50" charset="-128"/>
                  <a:ea typeface="Meiryo UI" panose="020B0604030504040204" pitchFamily="50" charset="-128"/>
                </a:rPr>
                <a:t>航空機部品 </a:t>
              </a:r>
              <a:r>
                <a:rPr lang="en-US" altLang="ja-JP" sz="923" b="1">
                  <a:solidFill>
                    <a:srgbClr val="000000">
                      <a:lumMod val="50000"/>
                      <a:lumOff val="50000"/>
                    </a:srgbClr>
                  </a:solidFill>
                  <a:latin typeface="Meiryo UI" panose="020B0604030504040204" pitchFamily="50" charset="-128"/>
                  <a:ea typeface="Meiryo UI" panose="020B0604030504040204" pitchFamily="50" charset="-128"/>
                </a:rPr>
                <a:t>1.2% $18</a:t>
              </a:r>
              <a:r>
                <a:rPr lang="ja-JP" altLang="en-US" sz="923" b="1">
                  <a:solidFill>
                    <a:srgbClr val="000000">
                      <a:lumMod val="50000"/>
                      <a:lumOff val="50000"/>
                    </a:srgbClr>
                  </a:solidFill>
                  <a:latin typeface="Meiryo UI" panose="020B0604030504040204" pitchFamily="50" charset="-128"/>
                  <a:ea typeface="Meiryo UI" panose="020B0604030504040204" pitchFamily="50" charset="-128"/>
                </a:rPr>
                <a:t>億</a:t>
              </a:r>
            </a:p>
          </p:txBody>
        </p:sp>
        <p:sp>
          <p:nvSpPr>
            <p:cNvPr id="72" name="テキスト ボックス 71">
              <a:extLst>
                <a:ext uri="{FF2B5EF4-FFF2-40B4-BE49-F238E27FC236}">
                  <a16:creationId xmlns:a16="http://schemas.microsoft.com/office/drawing/2014/main" id="{4E30A810-A975-FF56-95DE-F70F4813282E}"/>
                </a:ext>
              </a:extLst>
            </p:cNvPr>
            <p:cNvSpPr txBox="1"/>
            <p:nvPr/>
          </p:nvSpPr>
          <p:spPr>
            <a:xfrm>
              <a:off x="367734" y="1935789"/>
              <a:ext cx="1227525" cy="423172"/>
            </a:xfrm>
            <a:prstGeom prst="rect">
              <a:avLst/>
            </a:prstGeom>
            <a:noFill/>
          </p:spPr>
          <p:txBody>
            <a:bodyPr wrap="square" rtlCol="0">
              <a:spAutoFit/>
            </a:bodyPr>
            <a:lstStyle/>
            <a:p>
              <a:pPr>
                <a:defRPr/>
              </a:pPr>
              <a:r>
                <a:rPr lang="ja-JP" altLang="en-US" sz="969" b="1">
                  <a:solidFill>
                    <a:srgbClr val="000000">
                      <a:lumMod val="50000"/>
                      <a:lumOff val="50000"/>
                    </a:srgbClr>
                  </a:solidFill>
                  <a:latin typeface="Meiryo UI" panose="020B0604030504040204" pitchFamily="50" charset="-128"/>
                  <a:ea typeface="Meiryo UI" panose="020B0604030504040204" pitchFamily="50" charset="-128"/>
                </a:rPr>
                <a:t>鉄鋼</a:t>
              </a:r>
              <a:endParaRPr lang="en-US" altLang="ja-JP" sz="969" b="1">
                <a:solidFill>
                  <a:srgbClr val="000000">
                    <a:lumMod val="50000"/>
                    <a:lumOff val="50000"/>
                  </a:srgbClr>
                </a:solidFill>
                <a:latin typeface="Meiryo UI" panose="020B0604030504040204" pitchFamily="50" charset="-128"/>
                <a:ea typeface="Meiryo UI" panose="020B0604030504040204" pitchFamily="50" charset="-128"/>
              </a:endParaRPr>
            </a:p>
            <a:p>
              <a:pPr>
                <a:defRPr/>
              </a:pPr>
              <a:r>
                <a:rPr lang="en-US" altLang="ja-JP" sz="969" b="1">
                  <a:solidFill>
                    <a:srgbClr val="000000">
                      <a:lumMod val="50000"/>
                      <a:lumOff val="50000"/>
                    </a:srgbClr>
                  </a:solidFill>
                  <a:latin typeface="Meiryo UI" panose="020B0604030504040204" pitchFamily="50" charset="-128"/>
                  <a:ea typeface="Meiryo UI" panose="020B0604030504040204" pitchFamily="50" charset="-128"/>
                </a:rPr>
                <a:t>2.0%, $31</a:t>
              </a:r>
              <a:r>
                <a:rPr lang="ja-JP" altLang="en-US" sz="969" b="1">
                  <a:solidFill>
                    <a:srgbClr val="000000">
                      <a:lumMod val="50000"/>
                      <a:lumOff val="50000"/>
                    </a:srgbClr>
                  </a:solidFill>
                  <a:latin typeface="Meiryo UI" panose="020B0604030504040204" pitchFamily="50" charset="-128"/>
                  <a:ea typeface="Meiryo UI" panose="020B0604030504040204" pitchFamily="50" charset="-128"/>
                </a:rPr>
                <a:t>億</a:t>
              </a:r>
            </a:p>
          </p:txBody>
        </p:sp>
        <p:sp>
          <p:nvSpPr>
            <p:cNvPr id="73" name="テキスト ボックス 72">
              <a:extLst>
                <a:ext uri="{FF2B5EF4-FFF2-40B4-BE49-F238E27FC236}">
                  <a16:creationId xmlns:a16="http://schemas.microsoft.com/office/drawing/2014/main" id="{CD67CD42-FB8A-2EEC-7D24-739018B41561}"/>
                </a:ext>
              </a:extLst>
            </p:cNvPr>
            <p:cNvSpPr txBox="1"/>
            <p:nvPr/>
          </p:nvSpPr>
          <p:spPr>
            <a:xfrm>
              <a:off x="2372651" y="1633829"/>
              <a:ext cx="794205" cy="611626"/>
            </a:xfrm>
            <a:prstGeom prst="rect">
              <a:avLst/>
            </a:prstGeom>
            <a:noFill/>
          </p:spPr>
          <p:txBody>
            <a:bodyPr wrap="square" rtlCol="0">
              <a:spAutoFit/>
            </a:bodyPr>
            <a:lstStyle/>
            <a:p>
              <a:pPr>
                <a:defRPr/>
              </a:pPr>
              <a:r>
                <a:rPr lang="ja-JP" altLang="en-US" sz="1023" b="1">
                  <a:solidFill>
                    <a:srgbClr val="FEFFFF"/>
                  </a:solidFill>
                  <a:latin typeface="Meiryo UI" panose="020B0604030504040204" pitchFamily="50" charset="-128"/>
                  <a:ea typeface="Meiryo UI" panose="020B0604030504040204" pitchFamily="50" charset="-128"/>
                </a:rPr>
                <a:t>その他</a:t>
              </a:r>
              <a:endParaRPr lang="en-US" altLang="ja-JP" sz="1023" b="1">
                <a:solidFill>
                  <a:srgbClr val="FEFFFF"/>
                </a:solidFill>
                <a:latin typeface="Meiryo UI" panose="020B0604030504040204" pitchFamily="50" charset="-128"/>
                <a:ea typeface="Meiryo UI" panose="020B0604030504040204" pitchFamily="50" charset="-128"/>
              </a:endParaRPr>
            </a:p>
            <a:p>
              <a:pPr>
                <a:defRPr/>
              </a:pPr>
              <a:r>
                <a:rPr lang="en-US" altLang="ja-JP" sz="1023" b="1">
                  <a:solidFill>
                    <a:srgbClr val="FEFFFF"/>
                  </a:solidFill>
                  <a:latin typeface="Meiryo UI" panose="020B0604030504040204" pitchFamily="50" charset="-128"/>
                  <a:ea typeface="Meiryo UI" panose="020B0604030504040204" pitchFamily="50" charset="-128"/>
                </a:rPr>
                <a:t>8.0%</a:t>
              </a:r>
            </a:p>
            <a:p>
              <a:pPr>
                <a:defRPr/>
              </a:pPr>
              <a:r>
                <a:rPr lang="en-US" altLang="ja-JP" sz="1023" b="1">
                  <a:solidFill>
                    <a:srgbClr val="FEFFFF"/>
                  </a:solidFill>
                  <a:latin typeface="Meiryo UI" panose="020B0604030504040204" pitchFamily="50" charset="-128"/>
                  <a:ea typeface="Meiryo UI" panose="020B0604030504040204" pitchFamily="50" charset="-128"/>
                </a:rPr>
                <a:t>$121</a:t>
              </a:r>
              <a:r>
                <a:rPr lang="ja-JP" altLang="en-US" sz="1023" b="1">
                  <a:solidFill>
                    <a:srgbClr val="FEFFFF"/>
                  </a:solidFill>
                  <a:latin typeface="Meiryo UI" panose="020B0604030504040204" pitchFamily="50" charset="-128"/>
                  <a:ea typeface="Meiryo UI" panose="020B0604030504040204" pitchFamily="50" charset="-128"/>
                </a:rPr>
                <a:t>億</a:t>
              </a:r>
            </a:p>
          </p:txBody>
        </p:sp>
        <p:sp>
          <p:nvSpPr>
            <p:cNvPr id="74" name="フリーフォーム: 図形 73">
              <a:extLst>
                <a:ext uri="{FF2B5EF4-FFF2-40B4-BE49-F238E27FC236}">
                  <a16:creationId xmlns:a16="http://schemas.microsoft.com/office/drawing/2014/main" id="{5F5E34A2-1698-9C5E-24CE-F1AE72139E9B}"/>
                </a:ext>
              </a:extLst>
            </p:cNvPr>
            <p:cNvSpPr/>
            <p:nvPr/>
          </p:nvSpPr>
          <p:spPr>
            <a:xfrm flipH="1">
              <a:off x="2066692" y="1350993"/>
              <a:ext cx="45719" cy="340359"/>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ja-JP" altLang="en-US" sz="1534">
                <a:solidFill>
                  <a:srgbClr val="FEFFFF"/>
                </a:solidFill>
                <a:latin typeface="Calibri" panose="020F0502020204030204"/>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8B57AF0B-2ABA-54C1-4145-4510F83F180D}"/>
                </a:ext>
              </a:extLst>
            </p:cNvPr>
            <p:cNvSpPr txBox="1"/>
            <p:nvPr/>
          </p:nvSpPr>
          <p:spPr>
            <a:xfrm>
              <a:off x="136889" y="1350993"/>
              <a:ext cx="1619691" cy="438453"/>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defRPr/>
              </a:pPr>
              <a:r>
                <a:rPr lang="ja-JP" altLang="en-US" sz="1015">
                  <a:solidFill>
                    <a:srgbClr val="00B0F0"/>
                  </a:solidFill>
                  <a:latin typeface="Meiryo UI" panose="020B0604030504040204" pitchFamily="50" charset="-128"/>
                  <a:ea typeface="Meiryo UI" panose="020B0604030504040204" pitchFamily="50" charset="-128"/>
                </a:rPr>
                <a:t>①鉄鋼・アルミ等</a:t>
              </a:r>
              <a:endParaRPr lang="en-US" altLang="ja-JP" sz="1015">
                <a:solidFill>
                  <a:srgbClr val="00B0F0"/>
                </a:solidFill>
                <a:latin typeface="Meiryo UI" panose="020B0604030504040204" pitchFamily="50" charset="-128"/>
                <a:ea typeface="Meiryo UI" panose="020B0604030504040204" pitchFamily="50" charset="-128"/>
              </a:endParaRPr>
            </a:p>
            <a:p>
              <a:pPr algn="ctr">
                <a:defRPr/>
              </a:pPr>
              <a:r>
                <a:rPr lang="ja-JP" altLang="en-US" sz="1015">
                  <a:solidFill>
                    <a:srgbClr val="00B0F0"/>
                  </a:solidFill>
                  <a:latin typeface="Meiryo UI" panose="020B0604030504040204" pitchFamily="50" charset="-128"/>
                  <a:ea typeface="Meiryo UI" panose="020B0604030504040204" pitchFamily="50" charset="-128"/>
                </a:rPr>
                <a:t>追加</a:t>
              </a:r>
              <a:r>
                <a:rPr lang="en-US" altLang="ja-JP" sz="1015">
                  <a:solidFill>
                    <a:srgbClr val="00B0F0"/>
                  </a:solidFill>
                  <a:latin typeface="Meiryo UI" panose="020B0604030504040204" pitchFamily="50" charset="-128"/>
                  <a:ea typeface="Meiryo UI" panose="020B0604030504040204" pitchFamily="50" charset="-128"/>
                </a:rPr>
                <a:t>25% (3/12</a:t>
              </a:r>
              <a:r>
                <a:rPr lang="ja-JP" altLang="en-US" sz="1015">
                  <a:solidFill>
                    <a:srgbClr val="00B0F0"/>
                  </a:solidFill>
                  <a:latin typeface="Meiryo UI" panose="020B0604030504040204" pitchFamily="50" charset="-128"/>
                  <a:ea typeface="Meiryo UI" panose="020B0604030504040204" pitchFamily="50" charset="-128"/>
                </a:rPr>
                <a:t>～</a:t>
              </a:r>
              <a:r>
                <a:rPr lang="en-US" altLang="ja-JP" sz="1015">
                  <a:solidFill>
                    <a:srgbClr val="00B0F0"/>
                  </a:solidFill>
                  <a:latin typeface="Meiryo UI" panose="020B0604030504040204" pitchFamily="50" charset="-128"/>
                  <a:ea typeface="Meiryo UI" panose="020B0604030504040204" pitchFamily="50" charset="-128"/>
                </a:rPr>
                <a:t>)</a:t>
              </a:r>
              <a:endParaRPr lang="ja-JP" altLang="en-US" sz="1015">
                <a:solidFill>
                  <a:srgbClr val="00B0F0"/>
                </a:solidFill>
                <a:latin typeface="Meiryo UI" panose="020B0604030504040204" pitchFamily="50" charset="-128"/>
                <a:ea typeface="Meiryo UI" panose="020B0604030504040204" pitchFamily="50" charset="-128"/>
              </a:endParaRPr>
            </a:p>
          </p:txBody>
        </p:sp>
        <p:sp>
          <p:nvSpPr>
            <p:cNvPr id="76" name="吹き出し: 四角形 75">
              <a:extLst>
                <a:ext uri="{FF2B5EF4-FFF2-40B4-BE49-F238E27FC236}">
                  <a16:creationId xmlns:a16="http://schemas.microsoft.com/office/drawing/2014/main" id="{5BB84BC9-38BF-61BA-E6C1-D54257E23B77}"/>
                </a:ext>
              </a:extLst>
            </p:cNvPr>
            <p:cNvSpPr/>
            <p:nvPr/>
          </p:nvSpPr>
          <p:spPr>
            <a:xfrm>
              <a:off x="-123571" y="2653026"/>
              <a:ext cx="1260255" cy="489489"/>
            </a:xfrm>
            <a:prstGeom prst="wedgeRectCallout">
              <a:avLst>
                <a:gd name="adj1" fmla="val 61764"/>
                <a:gd name="adj2" fmla="val -36249"/>
              </a:avLst>
            </a:prstGeom>
            <a:gradFill rotWithShape="1">
              <a:gsLst>
                <a:gs pos="0">
                  <a:srgbClr val="CC9AC4"/>
                </a:gs>
                <a:gs pos="0">
                  <a:srgbClr val="A02B93">
                    <a:lumMod val="110000"/>
                    <a:satMod val="105000"/>
                    <a:tint val="67000"/>
                  </a:srgbClr>
                </a:gs>
                <a:gs pos="50000">
                  <a:srgbClr val="A02B93">
                    <a:lumMod val="105000"/>
                    <a:satMod val="103000"/>
                    <a:tint val="73000"/>
                  </a:srgbClr>
                </a:gs>
                <a:gs pos="100000">
                  <a:srgbClr val="A02B93">
                    <a:lumMod val="105000"/>
                    <a:satMod val="109000"/>
                    <a:tint val="81000"/>
                  </a:srgbClr>
                </a:gs>
              </a:gsLst>
              <a:lin ang="5400000" scaled="0"/>
            </a:gradFill>
            <a:ln w="12700" cap="flat" cmpd="sng" algn="ctr">
              <a:solidFill>
                <a:srgbClr val="A02B93"/>
              </a:solidFill>
              <a:prstDash val="solid"/>
              <a:miter lim="800000"/>
            </a:ln>
            <a:effectLst/>
          </p:spPr>
          <p:txBody>
            <a:bodyPr rtlCol="0" anchor="ctr"/>
            <a:lstStyle/>
            <a:p>
              <a:pPr defTabSz="422041"/>
              <a:r>
                <a:rPr kumimoji="0" lang="ja-JP" altLang="en-US" sz="894" kern="0">
                  <a:solidFill>
                    <a:srgbClr val="000000"/>
                  </a:solidFill>
                  <a:latin typeface="Meiryo UI" panose="020B0604030504040204" pitchFamily="50" charset="-128"/>
                  <a:ea typeface="Meiryo UI" panose="020B0604030504040204" pitchFamily="50" charset="-128"/>
                </a:rPr>
                <a:t>医薬品は大部分が除外（</a:t>
              </a:r>
              <a:r>
                <a:rPr kumimoji="0" lang="en-US" altLang="ja-JP" sz="894" kern="0">
                  <a:solidFill>
                    <a:srgbClr val="000000"/>
                  </a:solidFill>
                  <a:latin typeface="Meiryo UI" panose="020B0604030504040204" pitchFamily="50" charset="-128"/>
                  <a:ea typeface="Meiryo UI" panose="020B0604030504040204" pitchFamily="50" charset="-128"/>
                </a:rPr>
                <a:t>$73</a:t>
              </a:r>
              <a:r>
                <a:rPr kumimoji="0" lang="ja-JP" altLang="en-US" sz="894" kern="0">
                  <a:solidFill>
                    <a:srgbClr val="000000"/>
                  </a:solidFill>
                  <a:latin typeface="Meiryo UI" panose="020B0604030504040204" pitchFamily="50" charset="-128"/>
                  <a:ea typeface="Meiryo UI" panose="020B0604030504040204" pitchFamily="50" charset="-128"/>
                </a:rPr>
                <a:t>億）</a:t>
              </a:r>
              <a:endParaRPr kumimoji="0" lang="en-US" altLang="zh-TW" sz="894" kern="0">
                <a:solidFill>
                  <a:srgbClr val="000000"/>
                </a:solidFill>
                <a:latin typeface="Meiryo UI" panose="020B0604030504040204" pitchFamily="50" charset="-128"/>
                <a:ea typeface="Meiryo UI" panose="020B0604030504040204" pitchFamily="50" charset="-128"/>
              </a:endParaRPr>
            </a:p>
          </p:txBody>
        </p:sp>
        <p:sp>
          <p:nvSpPr>
            <p:cNvPr id="77" name="吹き出し: 四角形 76">
              <a:extLst>
                <a:ext uri="{FF2B5EF4-FFF2-40B4-BE49-F238E27FC236}">
                  <a16:creationId xmlns:a16="http://schemas.microsoft.com/office/drawing/2014/main" id="{2A8325F3-1DDF-D930-9F95-4FA16E4812DB}"/>
                </a:ext>
              </a:extLst>
            </p:cNvPr>
            <p:cNvSpPr/>
            <p:nvPr/>
          </p:nvSpPr>
          <p:spPr>
            <a:xfrm>
              <a:off x="298435" y="4189976"/>
              <a:ext cx="1006023" cy="383302"/>
            </a:xfrm>
            <a:prstGeom prst="wedgeRectCallout">
              <a:avLst>
                <a:gd name="adj1" fmla="val 61778"/>
                <a:gd name="adj2" fmla="val -37560"/>
              </a:avLst>
            </a:prstGeom>
            <a:gradFill rotWithShape="1">
              <a:gsLst>
                <a:gs pos="0">
                  <a:srgbClr val="CC9AC4"/>
                </a:gs>
                <a:gs pos="0">
                  <a:srgbClr val="A02B93">
                    <a:lumMod val="110000"/>
                    <a:satMod val="105000"/>
                    <a:tint val="67000"/>
                  </a:srgbClr>
                </a:gs>
                <a:gs pos="50000">
                  <a:srgbClr val="A02B93">
                    <a:lumMod val="105000"/>
                    <a:satMod val="103000"/>
                    <a:tint val="73000"/>
                  </a:srgbClr>
                </a:gs>
                <a:gs pos="100000">
                  <a:srgbClr val="A02B93">
                    <a:lumMod val="105000"/>
                    <a:satMod val="109000"/>
                    <a:tint val="81000"/>
                  </a:srgbClr>
                </a:gs>
              </a:gsLst>
              <a:lin ang="5400000" scaled="0"/>
            </a:gradFill>
            <a:ln w="12700" cap="flat" cmpd="sng" algn="ctr">
              <a:solidFill>
                <a:srgbClr val="A02B93"/>
              </a:solidFill>
              <a:prstDash val="solid"/>
              <a:miter lim="800000"/>
            </a:ln>
            <a:effectLst/>
          </p:spPr>
          <p:txBody>
            <a:bodyPr rtlCol="0" anchor="ctr"/>
            <a:lstStyle/>
            <a:p>
              <a:pPr defTabSz="422041"/>
              <a:r>
                <a:rPr kumimoji="0" lang="ja-JP" altLang="en-US" sz="894" kern="0">
                  <a:solidFill>
                    <a:srgbClr val="000000"/>
                  </a:solidFill>
                  <a:latin typeface="Meiryo UI" panose="020B0604030504040204" pitchFamily="50" charset="-128"/>
                  <a:ea typeface="Meiryo UI" panose="020B0604030504040204" pitchFamily="50" charset="-128"/>
                </a:rPr>
                <a:t>半導体除外（</a:t>
              </a:r>
              <a:r>
                <a:rPr kumimoji="0" lang="en-US" altLang="ja-JP" sz="894" kern="0">
                  <a:solidFill>
                    <a:srgbClr val="000000"/>
                  </a:solidFill>
                  <a:latin typeface="Meiryo UI" panose="020B0604030504040204" pitchFamily="50" charset="-128"/>
                  <a:ea typeface="Meiryo UI" panose="020B0604030504040204" pitchFamily="50" charset="-128"/>
                </a:rPr>
                <a:t>$17</a:t>
              </a:r>
              <a:r>
                <a:rPr kumimoji="0" lang="ja-JP" altLang="en-US" sz="894" kern="0">
                  <a:solidFill>
                    <a:srgbClr val="000000"/>
                  </a:solidFill>
                  <a:latin typeface="Meiryo UI" panose="020B0604030504040204" pitchFamily="50" charset="-128"/>
                  <a:ea typeface="Meiryo UI" panose="020B0604030504040204" pitchFamily="50" charset="-128"/>
                </a:rPr>
                <a:t>億）</a:t>
              </a:r>
            </a:p>
          </p:txBody>
        </p:sp>
        <p:sp>
          <p:nvSpPr>
            <p:cNvPr id="78" name="テキスト ボックス 77">
              <a:extLst>
                <a:ext uri="{FF2B5EF4-FFF2-40B4-BE49-F238E27FC236}">
                  <a16:creationId xmlns:a16="http://schemas.microsoft.com/office/drawing/2014/main" id="{BD93B195-2F1F-7FAF-019E-F07488F97F1C}"/>
                </a:ext>
              </a:extLst>
            </p:cNvPr>
            <p:cNvSpPr txBox="1"/>
            <p:nvPr/>
          </p:nvSpPr>
          <p:spPr>
            <a:xfrm>
              <a:off x="3364410" y="1817441"/>
              <a:ext cx="1668326" cy="438453"/>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defRPr/>
              </a:pPr>
              <a:r>
                <a:rPr lang="ja-JP" altLang="en-US" sz="1015">
                  <a:solidFill>
                    <a:srgbClr val="C00000"/>
                  </a:solidFill>
                  <a:latin typeface="Meiryo UI" panose="020B0604030504040204" pitchFamily="50" charset="-128"/>
                  <a:ea typeface="Meiryo UI" panose="020B0604030504040204" pitchFamily="50" charset="-128"/>
                </a:rPr>
                <a:t>②自動車・自動車部品</a:t>
              </a:r>
              <a:endParaRPr lang="en-US" altLang="ja-JP" sz="1015">
                <a:solidFill>
                  <a:srgbClr val="C00000"/>
                </a:solidFill>
                <a:latin typeface="Meiryo UI" panose="020B0604030504040204" pitchFamily="50" charset="-128"/>
                <a:ea typeface="Meiryo UI" panose="020B0604030504040204" pitchFamily="50" charset="-128"/>
              </a:endParaRPr>
            </a:p>
            <a:p>
              <a:pPr algn="ctr">
                <a:defRPr/>
              </a:pPr>
              <a:r>
                <a:rPr lang="ja-JP" altLang="en-US" sz="1015">
                  <a:solidFill>
                    <a:srgbClr val="C00000"/>
                  </a:solidFill>
                  <a:latin typeface="Meiryo UI" panose="020B0604030504040204" pitchFamily="50" charset="-128"/>
                  <a:ea typeface="Meiryo UI" panose="020B0604030504040204" pitchFamily="50" charset="-128"/>
                </a:rPr>
                <a:t>追加</a:t>
              </a:r>
              <a:r>
                <a:rPr lang="en-US" altLang="ja-JP" sz="1015">
                  <a:solidFill>
                    <a:srgbClr val="C00000"/>
                  </a:solidFill>
                  <a:latin typeface="Meiryo UI" panose="020B0604030504040204" pitchFamily="50" charset="-128"/>
                  <a:ea typeface="Meiryo UI" panose="020B0604030504040204" pitchFamily="50" charset="-128"/>
                </a:rPr>
                <a:t>25% (4/3</a:t>
              </a:r>
              <a:r>
                <a:rPr lang="ja-JP" altLang="en-US" sz="1015">
                  <a:solidFill>
                    <a:srgbClr val="C00000"/>
                  </a:solidFill>
                  <a:latin typeface="Meiryo UI" panose="020B0604030504040204" pitchFamily="50" charset="-128"/>
                  <a:ea typeface="Meiryo UI" panose="020B0604030504040204" pitchFamily="50" charset="-128"/>
                </a:rPr>
                <a:t>等～</a:t>
              </a:r>
              <a:r>
                <a:rPr lang="en-US" altLang="ja-JP" sz="1015">
                  <a:solidFill>
                    <a:srgbClr val="C00000"/>
                  </a:solidFill>
                  <a:latin typeface="Meiryo UI" panose="020B0604030504040204" pitchFamily="50" charset="-128"/>
                  <a:ea typeface="Meiryo UI" panose="020B0604030504040204" pitchFamily="50" charset="-128"/>
                </a:rPr>
                <a:t>)</a:t>
              </a:r>
              <a:endParaRPr lang="ja-JP" altLang="en-US" sz="1015">
                <a:solidFill>
                  <a:srgbClr val="C00000"/>
                </a:solidFill>
                <a:latin typeface="Meiryo UI" panose="020B0604030504040204" pitchFamily="50" charset="-128"/>
                <a:ea typeface="Meiryo UI" panose="020B0604030504040204" pitchFamily="50" charset="-128"/>
              </a:endParaRPr>
            </a:p>
          </p:txBody>
        </p:sp>
        <p:sp>
          <p:nvSpPr>
            <p:cNvPr id="79" name="フリーフォーム: 図形 78">
              <a:extLst>
                <a:ext uri="{FF2B5EF4-FFF2-40B4-BE49-F238E27FC236}">
                  <a16:creationId xmlns:a16="http://schemas.microsoft.com/office/drawing/2014/main" id="{66121FAD-F6A3-5ADC-E887-DB3567E7FAF2}"/>
                </a:ext>
              </a:extLst>
            </p:cNvPr>
            <p:cNvSpPr/>
            <p:nvPr/>
          </p:nvSpPr>
          <p:spPr bwMode="auto">
            <a:xfrm rot="20820307">
              <a:off x="798122" y="1932020"/>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ja-JP" altLang="en-US" sz="1534">
                <a:solidFill>
                  <a:srgbClr val="FEFFFF"/>
                </a:solidFill>
                <a:latin typeface="Calibri" panose="020F0502020204030204"/>
                <a:ea typeface="メイリオ" panose="020B0604030504040204" pitchFamily="50" charset="-128"/>
              </a:endParaRPr>
            </a:p>
          </p:txBody>
        </p:sp>
      </p:grpSp>
      <p:pic>
        <p:nvPicPr>
          <p:cNvPr id="82" name="図 81" descr="座る, 大きい, レゴ, キッチン が含まれている画像&#10;&#10;AI によって生成されたコンテンツは間違っている可能性があります。">
            <a:extLst>
              <a:ext uri="{FF2B5EF4-FFF2-40B4-BE49-F238E27FC236}">
                <a16:creationId xmlns:a16="http://schemas.microsoft.com/office/drawing/2014/main" id="{1107256A-BD47-EA22-DD2A-A3EEAA07B5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85454" y="3614257"/>
            <a:ext cx="1820051" cy="1314256"/>
          </a:xfrm>
          <a:prstGeom prst="rect">
            <a:avLst/>
          </a:prstGeom>
        </p:spPr>
      </p:pic>
      <p:pic>
        <p:nvPicPr>
          <p:cNvPr id="83" name="Picture 2">
            <a:extLst>
              <a:ext uri="{FF2B5EF4-FFF2-40B4-BE49-F238E27FC236}">
                <a16:creationId xmlns:a16="http://schemas.microsoft.com/office/drawing/2014/main" id="{1B61B0DC-06DE-6EDC-0B92-DC95CFFA9B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330" y="4672116"/>
            <a:ext cx="1154809" cy="1015217"/>
          </a:xfrm>
          <a:prstGeom prst="rect">
            <a:avLst/>
          </a:prstGeom>
          <a:noFill/>
          <a:extLst>
            <a:ext uri="{909E8E84-426E-40DD-AFC4-6F175D3DCCD1}">
              <a14:hiddenFill xmlns:a14="http://schemas.microsoft.com/office/drawing/2010/main">
                <a:solidFill>
                  <a:srgbClr val="FFFFFF"/>
                </a:solidFill>
              </a14:hiddenFill>
            </a:ext>
          </a:extLst>
        </p:spPr>
      </p:pic>
      <p:sp>
        <p:nvSpPr>
          <p:cNvPr id="84" name="テキスト ボックス 83">
            <a:extLst>
              <a:ext uri="{FF2B5EF4-FFF2-40B4-BE49-F238E27FC236}">
                <a16:creationId xmlns:a16="http://schemas.microsoft.com/office/drawing/2014/main" id="{D71A50DD-3EAB-5FBC-6117-9089BCCE8D0C}"/>
              </a:ext>
            </a:extLst>
          </p:cNvPr>
          <p:cNvSpPr txBox="1"/>
          <p:nvPr/>
        </p:nvSpPr>
        <p:spPr>
          <a:xfrm>
            <a:off x="5411746" y="4450856"/>
            <a:ext cx="1823205" cy="521594"/>
          </a:xfrm>
          <a:prstGeom prst="rect">
            <a:avLst/>
          </a:prstGeom>
          <a:solidFill>
            <a:schemeClr val="bg1"/>
          </a:solidFill>
          <a:ln>
            <a:solidFill>
              <a:srgbClr val="002060"/>
            </a:solidFill>
          </a:ln>
        </p:spPr>
        <p:txBody>
          <a:bodyPr wrap="square" tIns="33231" bIns="33231"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defRPr/>
            </a:pPr>
            <a:r>
              <a:rPr lang="ja-JP" altLang="en-US" sz="1015">
                <a:solidFill>
                  <a:srgbClr val="002060"/>
                </a:solidFill>
                <a:latin typeface="Meiryo UI" panose="020B0604030504040204" pitchFamily="50" charset="-128"/>
                <a:ea typeface="Meiryo UI" panose="020B0604030504040204" pitchFamily="50" charset="-128"/>
              </a:rPr>
              <a:t>③相互関税　追加</a:t>
            </a:r>
            <a:r>
              <a:rPr lang="en-US" altLang="ja-JP" sz="1015">
                <a:solidFill>
                  <a:srgbClr val="002060"/>
                </a:solidFill>
                <a:latin typeface="Meiryo UI" panose="020B0604030504040204" pitchFamily="50" charset="-128"/>
                <a:ea typeface="Meiryo UI" panose="020B0604030504040204" pitchFamily="50" charset="-128"/>
              </a:rPr>
              <a:t>24% </a:t>
            </a:r>
          </a:p>
          <a:p>
            <a:pPr algn="ctr">
              <a:defRPr/>
            </a:pPr>
            <a:r>
              <a:rPr lang="en-US" altLang="ja-JP" sz="969">
                <a:solidFill>
                  <a:srgbClr val="002060"/>
                </a:solidFill>
                <a:latin typeface="Meiryo UI" panose="020B0604030504040204" pitchFamily="50" charset="-128"/>
                <a:ea typeface="Meiryo UI" panose="020B0604030504040204" pitchFamily="50" charset="-128"/>
              </a:rPr>
              <a:t>※4/10</a:t>
            </a:r>
            <a:r>
              <a:rPr lang="ja-JP" altLang="en-US" sz="969">
                <a:solidFill>
                  <a:srgbClr val="002060"/>
                </a:solidFill>
                <a:latin typeface="Meiryo UI" panose="020B0604030504040204" pitchFamily="50" charset="-128"/>
                <a:ea typeface="Meiryo UI" panose="020B0604030504040204" pitchFamily="50" charset="-128"/>
              </a:rPr>
              <a:t>より</a:t>
            </a:r>
            <a:r>
              <a:rPr lang="en-US" altLang="ja-JP" sz="969">
                <a:solidFill>
                  <a:srgbClr val="002060"/>
                </a:solidFill>
                <a:latin typeface="Meiryo UI" panose="020B0604030504040204" pitchFamily="50" charset="-128"/>
                <a:ea typeface="Meiryo UI" panose="020B0604030504040204" pitchFamily="50" charset="-128"/>
              </a:rPr>
              <a:t>90</a:t>
            </a:r>
            <a:r>
              <a:rPr lang="ja-JP" altLang="en-US" sz="969">
                <a:solidFill>
                  <a:srgbClr val="002060"/>
                </a:solidFill>
                <a:latin typeface="Meiryo UI" panose="020B0604030504040204" pitchFamily="50" charset="-128"/>
                <a:ea typeface="Meiryo UI" panose="020B0604030504040204" pitchFamily="50" charset="-128"/>
              </a:rPr>
              <a:t>日間は措置の一部停止により追加</a:t>
            </a:r>
            <a:r>
              <a:rPr lang="en-US" altLang="ja-JP" sz="969">
                <a:solidFill>
                  <a:srgbClr val="002060"/>
                </a:solidFill>
                <a:latin typeface="Meiryo UI" panose="020B0604030504040204" pitchFamily="50" charset="-128"/>
                <a:ea typeface="Meiryo UI" panose="020B0604030504040204" pitchFamily="50" charset="-128"/>
              </a:rPr>
              <a:t>10</a:t>
            </a:r>
            <a:r>
              <a:rPr lang="ja-JP" altLang="en-US" sz="969">
                <a:solidFill>
                  <a:srgbClr val="002060"/>
                </a:solidFill>
                <a:latin typeface="Meiryo UI" panose="020B0604030504040204" pitchFamily="50" charset="-128"/>
                <a:ea typeface="Meiryo UI" panose="020B0604030504040204" pitchFamily="50" charset="-128"/>
              </a:rPr>
              <a:t>％</a:t>
            </a:r>
          </a:p>
        </p:txBody>
      </p:sp>
      <p:grpSp>
        <p:nvGrpSpPr>
          <p:cNvPr id="85" name="グループ化 84">
            <a:extLst>
              <a:ext uri="{FF2B5EF4-FFF2-40B4-BE49-F238E27FC236}">
                <a16:creationId xmlns:a16="http://schemas.microsoft.com/office/drawing/2014/main" id="{F70C3F67-450F-74CA-12C9-F0C5952F9221}"/>
              </a:ext>
            </a:extLst>
          </p:cNvPr>
          <p:cNvGrpSpPr/>
          <p:nvPr/>
        </p:nvGrpSpPr>
        <p:grpSpPr>
          <a:xfrm>
            <a:off x="4022688" y="4316834"/>
            <a:ext cx="1012422" cy="601086"/>
            <a:chOff x="4092633" y="4542897"/>
            <a:chExt cx="1096790" cy="651176"/>
          </a:xfrm>
        </p:grpSpPr>
        <p:sp>
          <p:nvSpPr>
            <p:cNvPr id="86" name="吹き出し: 四角形 85">
              <a:extLst>
                <a:ext uri="{FF2B5EF4-FFF2-40B4-BE49-F238E27FC236}">
                  <a16:creationId xmlns:a16="http://schemas.microsoft.com/office/drawing/2014/main" id="{E9C4FDBF-E018-E590-CEED-6F902D0DFDB0}"/>
                </a:ext>
              </a:extLst>
            </p:cNvPr>
            <p:cNvSpPr/>
            <p:nvPr/>
          </p:nvSpPr>
          <p:spPr>
            <a:xfrm>
              <a:off x="4092633" y="4767920"/>
              <a:ext cx="1096790" cy="426153"/>
            </a:xfrm>
            <a:prstGeom prst="wedgeRectCallout">
              <a:avLst>
                <a:gd name="adj1" fmla="val 69799"/>
                <a:gd name="adj2" fmla="val -41163"/>
              </a:avLst>
            </a:prstGeom>
            <a:gradFill rotWithShape="1">
              <a:gsLst>
                <a:gs pos="0">
                  <a:srgbClr val="CC9AC4"/>
                </a:gs>
                <a:gs pos="0">
                  <a:srgbClr val="A02B93">
                    <a:lumMod val="110000"/>
                    <a:satMod val="105000"/>
                    <a:tint val="67000"/>
                  </a:srgbClr>
                </a:gs>
                <a:gs pos="50000">
                  <a:srgbClr val="A02B93">
                    <a:lumMod val="105000"/>
                    <a:satMod val="103000"/>
                    <a:tint val="73000"/>
                  </a:srgbClr>
                </a:gs>
                <a:gs pos="100000">
                  <a:srgbClr val="A02B93">
                    <a:lumMod val="105000"/>
                    <a:satMod val="109000"/>
                    <a:tint val="81000"/>
                  </a:srgbClr>
                </a:gs>
              </a:gsLst>
              <a:lin ang="5400000" scaled="0"/>
            </a:gradFill>
            <a:ln w="12700" cap="flat" cmpd="sng" algn="ctr">
              <a:solidFill>
                <a:srgbClr val="A02B93"/>
              </a:solidFill>
              <a:prstDash val="solid"/>
              <a:miter lim="800000"/>
            </a:ln>
            <a:effectLst/>
          </p:spPr>
          <p:txBody>
            <a:bodyPr rtlCol="0" anchor="ctr"/>
            <a:lstStyle/>
            <a:p>
              <a:pPr defTabSz="422041">
                <a:defRPr/>
              </a:pPr>
              <a:r>
                <a:rPr kumimoji="0" lang="ja-JP" altLang="en-US" sz="894" kern="0">
                  <a:solidFill>
                    <a:srgbClr val="000000"/>
                  </a:solidFill>
                  <a:latin typeface="Meiryo UI" panose="020B0604030504040204" pitchFamily="50" charset="-128"/>
                  <a:ea typeface="Meiryo UI" panose="020B0604030504040204" pitchFamily="50" charset="-128"/>
                </a:rPr>
                <a:t>半導体追加除外（</a:t>
              </a:r>
              <a:r>
                <a:rPr kumimoji="0" lang="en-US" altLang="ja-JP" sz="894" kern="0">
                  <a:solidFill>
                    <a:srgbClr val="000000"/>
                  </a:solidFill>
                  <a:latin typeface="Meiryo UI" panose="020B0604030504040204" pitchFamily="50" charset="-128"/>
                  <a:ea typeface="Meiryo UI" panose="020B0604030504040204" pitchFamily="50" charset="-128"/>
                </a:rPr>
                <a:t>$58</a:t>
              </a:r>
              <a:r>
                <a:rPr kumimoji="0" lang="ja-JP" altLang="en-US" sz="894" kern="0">
                  <a:solidFill>
                    <a:srgbClr val="000000"/>
                  </a:solidFill>
                  <a:latin typeface="Meiryo UI" panose="020B0604030504040204" pitchFamily="50" charset="-128"/>
                  <a:ea typeface="Meiryo UI" panose="020B0604030504040204" pitchFamily="50" charset="-128"/>
                </a:rPr>
                <a:t>億）</a:t>
              </a:r>
            </a:p>
          </p:txBody>
        </p:sp>
        <p:sp>
          <p:nvSpPr>
            <p:cNvPr id="87" name="二等辺三角形 86">
              <a:extLst>
                <a:ext uri="{FF2B5EF4-FFF2-40B4-BE49-F238E27FC236}">
                  <a16:creationId xmlns:a16="http://schemas.microsoft.com/office/drawing/2014/main" id="{52A16B0E-3D33-31A5-DEF1-8D9B4BC439DB}"/>
                </a:ext>
              </a:extLst>
            </p:cNvPr>
            <p:cNvSpPr/>
            <p:nvPr/>
          </p:nvSpPr>
          <p:spPr bwMode="auto">
            <a:xfrm>
              <a:off x="4879368" y="4542897"/>
              <a:ext cx="102207" cy="225023"/>
            </a:xfrm>
            <a:prstGeom prst="triangle">
              <a:avLst>
                <a:gd name="adj" fmla="val 100000"/>
              </a:avLst>
            </a:prstGeom>
            <a:solidFill>
              <a:srgbClr val="C283B8"/>
            </a:solidFill>
            <a:ln w="9525">
              <a:solidFill>
                <a:srgbClr val="A02B93"/>
              </a:solidFill>
              <a:miter lim="800000"/>
              <a:headEnd/>
              <a:tailEnd/>
            </a:ln>
            <a:effectLst/>
          </p:spPr>
          <p:txBody>
            <a:bodyPr wrap="square" rtlCol="0" anchor="ctr"/>
            <a:lstStyle/>
            <a:p>
              <a:pPr algn="l"/>
              <a:endParaRPr kumimoji="0" lang="ja-JP" altLang="en-US" sz="1108">
                <a:latin typeface="+mj-ea"/>
                <a:ea typeface="+mj-ea"/>
              </a:endParaRPr>
            </a:p>
          </p:txBody>
        </p:sp>
      </p:grpSp>
      <p:sp>
        <p:nvSpPr>
          <p:cNvPr id="13" name="タイトル 4">
            <a:extLst>
              <a:ext uri="{FF2B5EF4-FFF2-40B4-BE49-F238E27FC236}">
                <a16:creationId xmlns:a16="http://schemas.microsoft.com/office/drawing/2014/main" id="{EA1E7F6F-7271-3E58-FBC8-51334305A680}"/>
              </a:ext>
            </a:extLst>
          </p:cNvPr>
          <p:cNvSpPr>
            <a:spLocks noGrp="1"/>
          </p:cNvSpPr>
          <p:nvPr>
            <p:ph type="title"/>
          </p:nvPr>
        </p:nvSpPr>
        <p:spPr>
          <a:xfrm>
            <a:off x="276159" y="157408"/>
            <a:ext cx="9185997" cy="461665"/>
          </a:xfrm>
        </p:spPr>
        <p:txBody>
          <a:bodyPr/>
          <a:lstStyle/>
          <a:p>
            <a:pPr>
              <a:defRPr/>
            </a:pPr>
            <a:r>
              <a:rPr lang="ja-JP" altLang="en-US" sz="2400">
                <a:latin typeface="Meiryo UI" panose="020B0604030504040204" pitchFamily="50" charset="-128"/>
                <a:ea typeface="Meiryo UI" panose="020B0604030504040204" pitchFamily="50" charset="-128"/>
              </a:rPr>
              <a:t>米国の日本からの輸入品目</a:t>
            </a:r>
            <a:r>
              <a:rPr lang="en-US" altLang="ja-JP" sz="2400">
                <a:latin typeface="Meiryo UI" panose="020B0604030504040204" pitchFamily="50" charset="-128"/>
                <a:ea typeface="Meiryo UI" panose="020B0604030504040204" pitchFamily="50" charset="-128"/>
              </a:rPr>
              <a:t>(2024</a:t>
            </a:r>
            <a:r>
              <a:rPr lang="ja-JP" altLang="en-US" sz="2400">
                <a:latin typeface="Meiryo UI" panose="020B0604030504040204" pitchFamily="50" charset="-128"/>
                <a:ea typeface="Meiryo UI" panose="020B0604030504040204" pitchFamily="50" charset="-128"/>
              </a:rPr>
              <a:t>年</a:t>
            </a:r>
            <a:r>
              <a:rPr lang="en-US" altLang="ja-JP" sz="2400">
                <a:latin typeface="Meiryo UI" panose="020B0604030504040204" pitchFamily="50" charset="-128"/>
                <a:ea typeface="Meiryo UI" panose="020B0604030504040204" pitchFamily="50" charset="-128"/>
              </a:rPr>
              <a:t>)</a:t>
            </a:r>
            <a:endParaRPr lang="ja-JP" altLang="en-US" sz="2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54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C750F8-0E3C-718E-E0F1-51D78CEFBA81}"/>
              </a:ext>
            </a:extLst>
          </p:cNvPr>
          <p:cNvSpPr>
            <a:spLocks noGrp="1"/>
          </p:cNvSpPr>
          <p:nvPr>
            <p:ph type="sldNum" sz="quarter" idx="12"/>
          </p:nvPr>
        </p:nvSpPr>
        <p:spPr/>
        <p:txBody>
          <a:bodyPr/>
          <a:lstStyle/>
          <a:p>
            <a:fld id="{D9550142-B990-490A-A107-ED7302A7FD52}" type="slidenum">
              <a:rPr lang="en-US" altLang="ja-JP" smtClean="0"/>
              <a:pPr/>
              <a:t>4</a:t>
            </a:fld>
            <a:endParaRPr lang="en-US"/>
          </a:p>
        </p:txBody>
      </p:sp>
      <p:sp>
        <p:nvSpPr>
          <p:cNvPr id="5" name="タイトル 4">
            <a:extLst>
              <a:ext uri="{FF2B5EF4-FFF2-40B4-BE49-F238E27FC236}">
                <a16:creationId xmlns:a16="http://schemas.microsoft.com/office/drawing/2014/main" id="{718213DE-BB35-DC9D-8E0D-5518ABBA9109}"/>
              </a:ext>
            </a:extLst>
          </p:cNvPr>
          <p:cNvSpPr>
            <a:spLocks noGrp="1"/>
          </p:cNvSpPr>
          <p:nvPr>
            <p:ph type="title"/>
          </p:nvPr>
        </p:nvSpPr>
        <p:spPr>
          <a:xfrm>
            <a:off x="276159" y="157409"/>
            <a:ext cx="9185997" cy="461665"/>
          </a:xfrm>
        </p:spPr>
        <p:txBody>
          <a:bodyPr/>
          <a:lstStyle/>
          <a:p>
            <a:r>
              <a:rPr lang="ja-JP" altLang="en-US">
                <a:latin typeface="Meiryo UI" panose="020B0604030504040204" pitchFamily="50" charset="-128"/>
                <a:ea typeface="Meiryo UI" panose="020B0604030504040204" pitchFamily="50" charset="-128"/>
              </a:rPr>
              <a:t>米国の日本からの輸入品目と追加関税賦状況（詳細）</a:t>
            </a:r>
            <a:endParaRPr kumimoji="1" lang="ja-JP" altLang="en-US"/>
          </a:p>
        </p:txBody>
      </p:sp>
      <p:graphicFrame>
        <p:nvGraphicFramePr>
          <p:cNvPr id="13" name="グラフ 12">
            <a:extLst>
              <a:ext uri="{FF2B5EF4-FFF2-40B4-BE49-F238E27FC236}">
                <a16:creationId xmlns:a16="http://schemas.microsoft.com/office/drawing/2014/main" id="{957AD986-D5F0-4341-94C1-DE4053F6AA7D}"/>
              </a:ext>
            </a:extLst>
          </p:cNvPr>
          <p:cNvGraphicFramePr>
            <a:graphicFrameLocks/>
          </p:cNvGraphicFramePr>
          <p:nvPr/>
        </p:nvGraphicFramePr>
        <p:xfrm>
          <a:off x="3373533" y="965399"/>
          <a:ext cx="5444924" cy="49272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a:extLst>
              <a:ext uri="{FF2B5EF4-FFF2-40B4-BE49-F238E27FC236}">
                <a16:creationId xmlns:a16="http://schemas.microsoft.com/office/drawing/2014/main" id="{C841211B-7D40-22C0-412F-71B8DC26CC2D}"/>
              </a:ext>
            </a:extLst>
          </p:cNvPr>
          <p:cNvGraphicFramePr>
            <a:graphicFrameLocks/>
          </p:cNvGraphicFramePr>
          <p:nvPr/>
        </p:nvGraphicFramePr>
        <p:xfrm>
          <a:off x="4184800" y="1531042"/>
          <a:ext cx="3822393" cy="3795917"/>
        </p:xfrm>
        <a:graphic>
          <a:graphicData uri="http://schemas.openxmlformats.org/drawingml/2006/chart">
            <c:chart xmlns:c="http://schemas.openxmlformats.org/drawingml/2006/chart" xmlns:r="http://schemas.openxmlformats.org/officeDocument/2006/relationships" r:id="rId3"/>
          </a:graphicData>
        </a:graphic>
      </p:graphicFrame>
      <p:sp>
        <p:nvSpPr>
          <p:cNvPr id="16" name="楕円 15">
            <a:extLst>
              <a:ext uri="{FF2B5EF4-FFF2-40B4-BE49-F238E27FC236}">
                <a16:creationId xmlns:a16="http://schemas.microsoft.com/office/drawing/2014/main" id="{9146C7B4-9976-D5B9-7861-51122D7576FF}"/>
              </a:ext>
            </a:extLst>
          </p:cNvPr>
          <p:cNvSpPr/>
          <p:nvPr/>
        </p:nvSpPr>
        <p:spPr>
          <a:xfrm>
            <a:off x="5444891" y="2754337"/>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srgbClr val="FEFFFF"/>
              </a:solidFill>
              <a:latin typeface="Calibri" panose="020F0502020204030204"/>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F541CFA1-A91E-3C03-67D7-E355365D4BDC}"/>
              </a:ext>
            </a:extLst>
          </p:cNvPr>
          <p:cNvSpPr txBox="1"/>
          <p:nvPr/>
        </p:nvSpPr>
        <p:spPr>
          <a:xfrm>
            <a:off x="5481261" y="2930151"/>
            <a:ext cx="1265038" cy="1196931"/>
          </a:xfrm>
          <a:prstGeom prst="rect">
            <a:avLst/>
          </a:prstGeom>
          <a:noFill/>
        </p:spPr>
        <p:txBody>
          <a:bodyPr wrap="square" rtlCol="0">
            <a:spAutoFit/>
          </a:bodyPr>
          <a:lstStyle/>
          <a:p>
            <a:pPr algn="ctr">
              <a:defRPr/>
            </a:pPr>
            <a:r>
              <a:rPr lang="ja-JP" altLang="en-US" sz="1292" b="1">
                <a:solidFill>
                  <a:srgbClr val="000000">
                    <a:lumMod val="50000"/>
                    <a:lumOff val="50000"/>
                  </a:srgbClr>
                </a:solidFill>
                <a:latin typeface="Meiryo UI" panose="020B0604030504040204" pitchFamily="50" charset="-128"/>
                <a:ea typeface="Meiryo UI" panose="020B0604030504040204" pitchFamily="50" charset="-128"/>
              </a:rPr>
              <a:t>対米輸出総額</a:t>
            </a:r>
            <a:endParaRPr lang="en-US" altLang="ja-JP" sz="1292" b="1">
              <a:solidFill>
                <a:srgbClr val="000000">
                  <a:lumMod val="50000"/>
                  <a:lumOff val="50000"/>
                </a:srgbClr>
              </a:solidFill>
              <a:latin typeface="Meiryo UI" panose="020B0604030504040204" pitchFamily="50" charset="-128"/>
              <a:ea typeface="Meiryo UI" panose="020B0604030504040204" pitchFamily="50" charset="-128"/>
            </a:endParaRPr>
          </a:p>
          <a:p>
            <a:pPr algn="ctr">
              <a:defRPr/>
            </a:pPr>
            <a:r>
              <a:rPr lang="en-US" altLang="ja-JP" sz="1662" b="1">
                <a:solidFill>
                  <a:srgbClr val="000000"/>
                </a:solidFill>
                <a:latin typeface="Meiryo UI" panose="020B0604030504040204" pitchFamily="50" charset="-128"/>
                <a:ea typeface="Meiryo UI" panose="020B0604030504040204" pitchFamily="50" charset="-128"/>
              </a:rPr>
              <a:t>$1,480</a:t>
            </a:r>
            <a:r>
              <a:rPr lang="ja-JP" altLang="en-US" sz="1662" b="1">
                <a:solidFill>
                  <a:srgbClr val="000000"/>
                </a:solidFill>
                <a:latin typeface="Meiryo UI" panose="020B0604030504040204" pitchFamily="50" charset="-128"/>
                <a:ea typeface="Meiryo UI" panose="020B0604030504040204" pitchFamily="50" charset="-128"/>
              </a:rPr>
              <a:t>億</a:t>
            </a:r>
            <a:endParaRPr lang="en-US" altLang="ja-JP" sz="1662" b="1">
              <a:solidFill>
                <a:srgbClr val="000000"/>
              </a:solidFill>
              <a:latin typeface="Meiryo UI" panose="020B0604030504040204" pitchFamily="50" charset="-128"/>
              <a:ea typeface="Meiryo UI" panose="020B0604030504040204" pitchFamily="50" charset="-128"/>
            </a:endParaRPr>
          </a:p>
          <a:p>
            <a:pPr algn="ctr">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a:t>
            </a:r>
            <a:r>
              <a:rPr lang="ja-JP" altLang="en-US" sz="1108" b="1">
                <a:solidFill>
                  <a:srgbClr val="000000">
                    <a:lumMod val="50000"/>
                    <a:lumOff val="50000"/>
                  </a:srgbClr>
                </a:solidFill>
                <a:latin typeface="Meiryo UI" panose="020B0604030504040204" pitchFamily="50" charset="-128"/>
                <a:ea typeface="Meiryo UI" panose="020B0604030504040204" pitchFamily="50" charset="-128"/>
              </a:rPr>
              <a:t>対象外品目</a:t>
            </a: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$133</a:t>
            </a:r>
            <a:r>
              <a:rPr lang="ja-JP" altLang="en-US" sz="1108" b="1">
                <a:solidFill>
                  <a:srgbClr val="000000">
                    <a:lumMod val="50000"/>
                    <a:lumOff val="50000"/>
                  </a:srgbClr>
                </a:solidFill>
                <a:latin typeface="Meiryo UI" panose="020B0604030504040204" pitchFamily="50" charset="-128"/>
                <a:ea typeface="Meiryo UI" panose="020B0604030504040204" pitchFamily="50" charset="-128"/>
              </a:rPr>
              <a:t>億</a:t>
            </a:r>
            <a:endParaRPr lang="en-US" altLang="ja-JP" sz="1108" b="1">
              <a:solidFill>
                <a:srgbClr val="000000">
                  <a:lumMod val="50000"/>
                  <a:lumOff val="50000"/>
                </a:srgbClr>
              </a:solidFill>
              <a:latin typeface="Meiryo UI" panose="020B0604030504040204" pitchFamily="50" charset="-128"/>
              <a:ea typeface="Meiryo UI" panose="020B0604030504040204" pitchFamily="50" charset="-128"/>
            </a:endParaRPr>
          </a:p>
          <a:p>
            <a:pPr algn="ctr">
              <a:defRPr/>
            </a:pPr>
            <a:r>
              <a:rPr lang="en-US" altLang="ja-JP" sz="900" b="1">
                <a:solidFill>
                  <a:srgbClr val="000000">
                    <a:lumMod val="50000"/>
                    <a:lumOff val="50000"/>
                  </a:srgbClr>
                </a:solidFill>
                <a:latin typeface="Meiryo UI" panose="020B0604030504040204" pitchFamily="50" charset="-128"/>
                <a:ea typeface="Meiryo UI" panose="020B0604030504040204" pitchFamily="50" charset="-128"/>
              </a:rPr>
              <a:t>(HS4</a:t>
            </a:r>
            <a:r>
              <a:rPr lang="ja-JP" altLang="en-US" sz="900" b="1">
                <a:solidFill>
                  <a:srgbClr val="000000">
                    <a:lumMod val="50000"/>
                    <a:lumOff val="50000"/>
                  </a:srgbClr>
                </a:solidFill>
                <a:latin typeface="Meiryo UI" panose="020B0604030504040204" pitchFamily="50" charset="-128"/>
                <a:ea typeface="Meiryo UI" panose="020B0604030504040204" pitchFamily="50" charset="-128"/>
              </a:rPr>
              <a:t>桁で分類</a:t>
            </a:r>
            <a:r>
              <a:rPr lang="en-US" altLang="ja-JP" sz="900" b="1">
                <a:solidFill>
                  <a:srgbClr val="000000">
                    <a:lumMod val="50000"/>
                    <a:lumOff val="50000"/>
                  </a:srgbClr>
                </a:solidFill>
                <a:latin typeface="Meiryo UI" panose="020B0604030504040204" pitchFamily="50" charset="-128"/>
                <a:ea typeface="Meiryo UI" panose="020B0604030504040204" pitchFamily="50" charset="-128"/>
              </a:rPr>
              <a:t>)</a:t>
            </a:r>
            <a:endParaRPr lang="ja-JP" altLang="en-US" sz="1108" b="1">
              <a:solidFill>
                <a:srgbClr val="000000">
                  <a:lumMod val="50000"/>
                  <a:lumOff val="50000"/>
                </a:srgbClr>
              </a:solidFill>
              <a:latin typeface="Meiryo UI" panose="020B0604030504040204" pitchFamily="50" charset="-128"/>
              <a:ea typeface="Meiryo UI" panose="020B0604030504040204" pitchFamily="50" charset="-128"/>
            </a:endParaRPr>
          </a:p>
          <a:p>
            <a:pPr algn="ctr">
              <a:defRPr/>
            </a:pPr>
            <a:endParaRPr lang="ja-JP" altLang="en-US" sz="1108" b="1">
              <a:solidFill>
                <a:srgbClr val="000000">
                  <a:lumMod val="50000"/>
                  <a:lumOff val="50000"/>
                </a:srgb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A500A96-E871-ED2A-53FA-96487972D869}"/>
              </a:ext>
            </a:extLst>
          </p:cNvPr>
          <p:cNvSpPr txBox="1"/>
          <p:nvPr/>
        </p:nvSpPr>
        <p:spPr>
          <a:xfrm>
            <a:off x="6941236" y="2226370"/>
            <a:ext cx="887489" cy="738664"/>
          </a:xfrm>
          <a:prstGeom prst="rect">
            <a:avLst/>
          </a:prstGeom>
          <a:noFill/>
        </p:spPr>
        <p:txBody>
          <a:bodyPr wrap="square" rtlCol="0">
            <a:spAutoFit/>
          </a:bodyPr>
          <a:lstStyle/>
          <a:p>
            <a:pPr>
              <a:defRPr/>
            </a:pPr>
            <a:r>
              <a:rPr lang="ja-JP" altLang="en-US" sz="1400" b="1">
                <a:solidFill>
                  <a:srgbClr val="FEFFFF"/>
                </a:solidFill>
                <a:latin typeface="Meiryo UI" panose="020B0604030504040204" pitchFamily="50" charset="-128"/>
                <a:ea typeface="Meiryo UI" panose="020B0604030504040204" pitchFamily="50" charset="-128"/>
              </a:rPr>
              <a:t>自動車　</a:t>
            </a:r>
            <a:r>
              <a:rPr lang="en-US" altLang="ja-JP" sz="1400" b="1">
                <a:solidFill>
                  <a:srgbClr val="FEFFFF"/>
                </a:solidFill>
                <a:latin typeface="Meiryo UI" panose="020B0604030504040204" pitchFamily="50" charset="-128"/>
                <a:ea typeface="Meiryo UI" panose="020B0604030504040204" pitchFamily="50" charset="-128"/>
              </a:rPr>
              <a:t>28%,</a:t>
            </a:r>
          </a:p>
          <a:p>
            <a:pPr>
              <a:defRPr/>
            </a:pPr>
            <a:r>
              <a:rPr lang="en-US" altLang="ja-JP" sz="1400" b="1">
                <a:solidFill>
                  <a:srgbClr val="FEFFFF"/>
                </a:solidFill>
                <a:latin typeface="Meiryo UI" panose="020B0604030504040204" pitchFamily="50" charset="-128"/>
                <a:ea typeface="Meiryo UI" panose="020B0604030504040204" pitchFamily="50" charset="-128"/>
              </a:rPr>
              <a:t>$408</a:t>
            </a:r>
            <a:r>
              <a:rPr lang="ja-JP" altLang="en-US" sz="1400" b="1">
                <a:solidFill>
                  <a:srgbClr val="FEFFFF"/>
                </a:solidFill>
                <a:latin typeface="Meiryo UI" panose="020B0604030504040204" pitchFamily="50" charset="-128"/>
                <a:ea typeface="Meiryo UI" panose="020B0604030504040204" pitchFamily="50" charset="-128"/>
              </a:rPr>
              <a:t>億</a:t>
            </a:r>
          </a:p>
        </p:txBody>
      </p:sp>
      <p:sp>
        <p:nvSpPr>
          <p:cNvPr id="19" name="テキスト ボックス 18">
            <a:extLst>
              <a:ext uri="{FF2B5EF4-FFF2-40B4-BE49-F238E27FC236}">
                <a16:creationId xmlns:a16="http://schemas.microsoft.com/office/drawing/2014/main" id="{20A512A4-45AB-79BC-C3BD-644E373C4F07}"/>
              </a:ext>
            </a:extLst>
          </p:cNvPr>
          <p:cNvSpPr txBox="1"/>
          <p:nvPr/>
        </p:nvSpPr>
        <p:spPr>
          <a:xfrm rot="1507791">
            <a:off x="6636641" y="3703621"/>
            <a:ext cx="1203310" cy="461665"/>
          </a:xfrm>
          <a:prstGeom prst="rect">
            <a:avLst/>
          </a:prstGeom>
          <a:noFill/>
        </p:spPr>
        <p:txBody>
          <a:bodyPr wrap="square" rtlCol="0">
            <a:spAutoFit/>
          </a:bodyPr>
          <a:lstStyle/>
          <a:p>
            <a:pPr algn="r">
              <a:defRPr/>
            </a:pPr>
            <a:r>
              <a:rPr lang="ja-JP" altLang="en-US" sz="1200" b="1">
                <a:solidFill>
                  <a:srgbClr val="FEFFFF"/>
                </a:solidFill>
                <a:latin typeface="Meiryo UI" panose="020B0604030504040204" pitchFamily="50" charset="-128"/>
                <a:ea typeface="Meiryo UI" panose="020B0604030504040204" pitchFamily="50" charset="-128"/>
              </a:rPr>
              <a:t>自動部品</a:t>
            </a:r>
            <a:endParaRPr lang="en-US" altLang="ja-JP" sz="1200" b="1">
              <a:solidFill>
                <a:srgbClr val="FEFFFF"/>
              </a:solidFill>
              <a:latin typeface="Meiryo UI" panose="020B0604030504040204" pitchFamily="50" charset="-128"/>
              <a:ea typeface="Meiryo UI" panose="020B0604030504040204" pitchFamily="50" charset="-128"/>
            </a:endParaRPr>
          </a:p>
          <a:p>
            <a:pPr algn="r">
              <a:defRPr/>
            </a:pPr>
            <a:r>
              <a:rPr lang="en-US" altLang="ja-JP" sz="1200" b="1">
                <a:solidFill>
                  <a:srgbClr val="FEFFFF"/>
                </a:solidFill>
                <a:latin typeface="Meiryo UI" panose="020B0604030504040204" pitchFamily="50" charset="-128"/>
                <a:ea typeface="Meiryo UI" panose="020B0604030504040204" pitchFamily="50" charset="-128"/>
              </a:rPr>
              <a:t>8%, $119</a:t>
            </a:r>
            <a:r>
              <a:rPr lang="ja-JP" altLang="en-US" sz="1200" b="1">
                <a:solidFill>
                  <a:srgbClr val="FEFFFF"/>
                </a:solidFill>
                <a:latin typeface="Meiryo UI" panose="020B0604030504040204" pitchFamily="50" charset="-128"/>
                <a:ea typeface="Meiryo UI" panose="020B0604030504040204" pitchFamily="50" charset="-128"/>
              </a:rPr>
              <a:t>億</a:t>
            </a:r>
          </a:p>
        </p:txBody>
      </p:sp>
      <p:sp>
        <p:nvSpPr>
          <p:cNvPr id="20" name="テキスト ボックス 19">
            <a:extLst>
              <a:ext uri="{FF2B5EF4-FFF2-40B4-BE49-F238E27FC236}">
                <a16:creationId xmlns:a16="http://schemas.microsoft.com/office/drawing/2014/main" id="{95D0FAEC-F505-F2E1-C89A-A672A6D7E98A}"/>
              </a:ext>
            </a:extLst>
          </p:cNvPr>
          <p:cNvSpPr txBox="1"/>
          <p:nvPr/>
        </p:nvSpPr>
        <p:spPr>
          <a:xfrm rot="2658601">
            <a:off x="6511152" y="4211115"/>
            <a:ext cx="1065167" cy="430887"/>
          </a:xfrm>
          <a:prstGeom prst="rect">
            <a:avLst/>
          </a:prstGeom>
          <a:noFill/>
        </p:spPr>
        <p:txBody>
          <a:bodyPr wrap="square" rtlCol="0">
            <a:spAutoFit/>
          </a:bodyPr>
          <a:lstStyle/>
          <a:p>
            <a:pPr algn="r">
              <a:defRPr/>
            </a:pPr>
            <a:r>
              <a:rPr lang="ja-JP" altLang="en-US" sz="1050" b="1">
                <a:solidFill>
                  <a:srgbClr val="FEFFFF"/>
                </a:solidFill>
                <a:latin typeface="Meiryo UI" panose="020B0604030504040204" pitchFamily="50" charset="-128"/>
                <a:ea typeface="Meiryo UI" panose="020B0604030504040204" pitchFamily="50" charset="-128"/>
              </a:rPr>
              <a:t>医療・医薬品</a:t>
            </a:r>
            <a:endParaRPr lang="en-US" altLang="ja-JP" sz="1050" b="1">
              <a:solidFill>
                <a:srgbClr val="FEFFFF"/>
              </a:solidFill>
              <a:latin typeface="Meiryo UI" panose="020B0604030504040204" pitchFamily="50" charset="-128"/>
              <a:ea typeface="Meiryo UI" panose="020B0604030504040204" pitchFamily="50" charset="-128"/>
            </a:endParaRPr>
          </a:p>
          <a:p>
            <a:pPr algn="r">
              <a:defRPr/>
            </a:pPr>
            <a:r>
              <a:rPr lang="en-US" altLang="ja-JP" sz="1050" b="1">
                <a:solidFill>
                  <a:srgbClr val="FEFFFF"/>
                </a:solidFill>
                <a:latin typeface="Meiryo UI" panose="020B0604030504040204" pitchFamily="50" charset="-128"/>
                <a:ea typeface="Meiryo UI" panose="020B0604030504040204" pitchFamily="50" charset="-128"/>
              </a:rPr>
              <a:t>4.9%, $73</a:t>
            </a:r>
            <a:r>
              <a:rPr lang="ja-JP" altLang="en-US" sz="1050" b="1">
                <a:solidFill>
                  <a:srgbClr val="FEFFFF"/>
                </a:solidFill>
                <a:latin typeface="Meiryo UI" panose="020B0604030504040204" pitchFamily="50" charset="-128"/>
                <a:ea typeface="Meiryo UI" panose="020B0604030504040204" pitchFamily="50" charset="-128"/>
              </a:rPr>
              <a:t>億</a:t>
            </a:r>
          </a:p>
        </p:txBody>
      </p:sp>
      <p:sp>
        <p:nvSpPr>
          <p:cNvPr id="22" name="テキスト ボックス 21">
            <a:extLst>
              <a:ext uri="{FF2B5EF4-FFF2-40B4-BE49-F238E27FC236}">
                <a16:creationId xmlns:a16="http://schemas.microsoft.com/office/drawing/2014/main" id="{3CF78668-C063-566E-B702-B2AD1F8D5FF6}"/>
              </a:ext>
            </a:extLst>
          </p:cNvPr>
          <p:cNvSpPr txBox="1"/>
          <p:nvPr/>
        </p:nvSpPr>
        <p:spPr>
          <a:xfrm rot="4468811">
            <a:off x="5796524" y="4561379"/>
            <a:ext cx="1325884" cy="200055"/>
          </a:xfrm>
          <a:prstGeom prst="rect">
            <a:avLst/>
          </a:prstGeom>
          <a:noFill/>
        </p:spPr>
        <p:txBody>
          <a:bodyPr wrap="square" rtlCol="0">
            <a:spAutoFit/>
          </a:bodyPr>
          <a:lstStyle/>
          <a:p>
            <a:pPr algn="r">
              <a:defRPr/>
            </a:pPr>
            <a:r>
              <a:rPr lang="ja-JP" altLang="en-US" sz="700" b="1">
                <a:solidFill>
                  <a:srgbClr val="FEFFFF"/>
                </a:solidFill>
                <a:latin typeface="Meiryo UI" panose="020B0604030504040204" pitchFamily="50" charset="-128"/>
                <a:ea typeface="Meiryo UI" panose="020B0604030504040204" pitchFamily="50" charset="-128"/>
              </a:rPr>
              <a:t>ポンプ・バルブ </a:t>
            </a:r>
            <a:r>
              <a:rPr lang="en-US" altLang="ja-JP" sz="700" b="1">
                <a:solidFill>
                  <a:srgbClr val="FEFFFF"/>
                </a:solidFill>
                <a:latin typeface="Meiryo UI" panose="020B0604030504040204" pitchFamily="50" charset="-128"/>
                <a:ea typeface="Meiryo UI" panose="020B0604030504040204" pitchFamily="50" charset="-128"/>
              </a:rPr>
              <a:t>2.8%, $42</a:t>
            </a:r>
            <a:r>
              <a:rPr lang="ja-JP" altLang="en-US" sz="700" b="1">
                <a:solidFill>
                  <a:srgbClr val="FEFFFF"/>
                </a:solidFill>
                <a:latin typeface="Meiryo UI" panose="020B0604030504040204" pitchFamily="50" charset="-128"/>
                <a:ea typeface="Meiryo UI" panose="020B0604030504040204" pitchFamily="50" charset="-128"/>
              </a:rPr>
              <a:t>億</a:t>
            </a:r>
          </a:p>
        </p:txBody>
      </p:sp>
      <p:sp>
        <p:nvSpPr>
          <p:cNvPr id="23" name="テキスト ボックス 22">
            <a:extLst>
              <a:ext uri="{FF2B5EF4-FFF2-40B4-BE49-F238E27FC236}">
                <a16:creationId xmlns:a16="http://schemas.microsoft.com/office/drawing/2014/main" id="{F50FFD69-DF13-5EC8-622F-D4B2988C4FB7}"/>
              </a:ext>
            </a:extLst>
          </p:cNvPr>
          <p:cNvSpPr txBox="1"/>
          <p:nvPr/>
        </p:nvSpPr>
        <p:spPr>
          <a:xfrm rot="5017703">
            <a:off x="5556365" y="4586148"/>
            <a:ext cx="1344351" cy="200055"/>
          </a:xfrm>
          <a:prstGeom prst="rect">
            <a:avLst/>
          </a:prstGeom>
          <a:noFill/>
        </p:spPr>
        <p:txBody>
          <a:bodyPr wrap="square" rtlCol="0">
            <a:spAutoFit/>
          </a:bodyPr>
          <a:lstStyle/>
          <a:p>
            <a:pPr algn="r">
              <a:defRPr/>
            </a:pPr>
            <a:r>
              <a:rPr lang="ja-JP" altLang="en-US" sz="700" b="1">
                <a:solidFill>
                  <a:srgbClr val="FEFFFF"/>
                </a:solidFill>
                <a:latin typeface="Meiryo UI" panose="020B0604030504040204" pitchFamily="50" charset="-128"/>
                <a:ea typeface="Meiryo UI" panose="020B0604030504040204" pitchFamily="50" charset="-128"/>
              </a:rPr>
              <a:t>電気機器 </a:t>
            </a:r>
            <a:r>
              <a:rPr lang="en-US" altLang="ja-JP" sz="700" b="1">
                <a:solidFill>
                  <a:srgbClr val="FEFFFF"/>
                </a:solidFill>
                <a:latin typeface="Meiryo UI" panose="020B0604030504040204" pitchFamily="50" charset="-128"/>
                <a:ea typeface="Meiryo UI" panose="020B0604030504040204" pitchFamily="50" charset="-128"/>
              </a:rPr>
              <a:t>2.7%, $41</a:t>
            </a:r>
            <a:r>
              <a:rPr lang="ja-JP" altLang="en-US" sz="700" b="1">
                <a:solidFill>
                  <a:srgbClr val="FEFFFF"/>
                </a:solidFill>
                <a:latin typeface="Meiryo UI" panose="020B0604030504040204" pitchFamily="50" charset="-128"/>
                <a:ea typeface="Meiryo UI" panose="020B0604030504040204" pitchFamily="50" charset="-128"/>
              </a:rPr>
              <a:t>億</a:t>
            </a:r>
          </a:p>
        </p:txBody>
      </p:sp>
      <p:sp>
        <p:nvSpPr>
          <p:cNvPr id="34" name="正方形/長方形 33">
            <a:extLst>
              <a:ext uri="{FF2B5EF4-FFF2-40B4-BE49-F238E27FC236}">
                <a16:creationId xmlns:a16="http://schemas.microsoft.com/office/drawing/2014/main" id="{39ABF70D-9D03-8027-0C41-7F5C617A0FD7}"/>
              </a:ext>
            </a:extLst>
          </p:cNvPr>
          <p:cNvSpPr/>
          <p:nvPr/>
        </p:nvSpPr>
        <p:spPr bwMode="auto">
          <a:xfrm rot="876916">
            <a:off x="5523203" y="5235200"/>
            <a:ext cx="288469" cy="45719"/>
          </a:xfrm>
          <a:prstGeom prst="rect">
            <a:avLst/>
          </a:prstGeom>
          <a:solidFill>
            <a:srgbClr val="78206E"/>
          </a:solidFill>
          <a:ln w="9525">
            <a:noFill/>
            <a:miter lim="800000"/>
            <a:headEnd/>
            <a:tailEnd/>
          </a:ln>
          <a:effectLst/>
        </p:spPr>
        <p:txBody>
          <a:bodyPr wrap="square" rtlCol="0" anchor="ctr"/>
          <a:lstStyle/>
          <a:p>
            <a:pPr algn="l"/>
            <a:endParaRPr kumimoji="0" lang="ja-JP" altLang="en-US" sz="1200">
              <a:latin typeface="+mj-ea"/>
              <a:ea typeface="+mj-ea"/>
            </a:endParaRPr>
          </a:p>
        </p:txBody>
      </p:sp>
      <p:sp>
        <p:nvSpPr>
          <p:cNvPr id="35" name="正方形/長方形 34">
            <a:extLst>
              <a:ext uri="{FF2B5EF4-FFF2-40B4-BE49-F238E27FC236}">
                <a16:creationId xmlns:a16="http://schemas.microsoft.com/office/drawing/2014/main" id="{D04E6B5E-6DCD-89EA-E5D5-DA2299A34264}"/>
              </a:ext>
            </a:extLst>
          </p:cNvPr>
          <p:cNvSpPr/>
          <p:nvPr/>
        </p:nvSpPr>
        <p:spPr bwMode="auto">
          <a:xfrm rot="191183">
            <a:off x="5834125" y="5268379"/>
            <a:ext cx="292974" cy="65763"/>
          </a:xfrm>
          <a:prstGeom prst="rect">
            <a:avLst/>
          </a:prstGeom>
          <a:solidFill>
            <a:srgbClr val="156082"/>
          </a:solidFill>
          <a:ln w="9525">
            <a:noFill/>
            <a:miter lim="800000"/>
            <a:headEnd/>
            <a:tailEnd/>
          </a:ln>
          <a:effectLst/>
        </p:spPr>
        <p:txBody>
          <a:bodyPr wrap="square" rtlCol="0" anchor="ctr"/>
          <a:lstStyle/>
          <a:p>
            <a:pPr algn="l"/>
            <a:endParaRPr kumimoji="0" lang="ja-JP" altLang="en-US" sz="1200">
              <a:latin typeface="+mj-ea"/>
              <a:ea typeface="+mj-ea"/>
            </a:endParaRPr>
          </a:p>
        </p:txBody>
      </p:sp>
      <p:sp>
        <p:nvSpPr>
          <p:cNvPr id="24" name="テキスト ボックス 23">
            <a:extLst>
              <a:ext uri="{FF2B5EF4-FFF2-40B4-BE49-F238E27FC236}">
                <a16:creationId xmlns:a16="http://schemas.microsoft.com/office/drawing/2014/main" id="{D84B424E-767B-FCB7-F1F3-5585CB994F25}"/>
              </a:ext>
            </a:extLst>
          </p:cNvPr>
          <p:cNvSpPr txBox="1"/>
          <p:nvPr/>
        </p:nvSpPr>
        <p:spPr>
          <a:xfrm rot="16370273">
            <a:off x="5219722" y="4911772"/>
            <a:ext cx="1568650" cy="230832"/>
          </a:xfrm>
          <a:prstGeom prst="rect">
            <a:avLst/>
          </a:prstGeom>
          <a:noFill/>
        </p:spPr>
        <p:txBody>
          <a:bodyPr wrap="square" rtlCol="0">
            <a:spAutoFit/>
          </a:bodyPr>
          <a:lstStyle/>
          <a:p>
            <a:pPr>
              <a:defRPr/>
            </a:pPr>
            <a:r>
              <a:rPr lang="ja-JP" altLang="en-US" sz="900" b="1">
                <a:solidFill>
                  <a:srgbClr val="FEFFFF"/>
                </a:solidFill>
                <a:latin typeface="Meiryo UI" panose="020B0604030504040204" pitchFamily="50" charset="-128"/>
                <a:ea typeface="Meiryo UI" panose="020B0604030504040204" pitchFamily="50" charset="-128"/>
              </a:rPr>
              <a:t>航空機部品 </a:t>
            </a:r>
            <a:r>
              <a:rPr lang="en-US" altLang="ja-JP" sz="900" b="1">
                <a:solidFill>
                  <a:srgbClr val="FEFFFF"/>
                </a:solidFill>
                <a:latin typeface="Meiryo UI" panose="020B0604030504040204" pitchFamily="50" charset="-128"/>
                <a:ea typeface="Meiryo UI" panose="020B0604030504040204" pitchFamily="50" charset="-128"/>
              </a:rPr>
              <a:t>2.7%, $40</a:t>
            </a:r>
            <a:r>
              <a:rPr lang="ja-JP" altLang="en-US" sz="900" b="1">
                <a:solidFill>
                  <a:srgbClr val="FEFFFF"/>
                </a:solidFill>
                <a:latin typeface="Meiryo UI" panose="020B0604030504040204" pitchFamily="50" charset="-128"/>
                <a:ea typeface="Meiryo UI" panose="020B0604030504040204" pitchFamily="50" charset="-128"/>
              </a:rPr>
              <a:t>億</a:t>
            </a:r>
          </a:p>
        </p:txBody>
      </p:sp>
      <p:sp>
        <p:nvSpPr>
          <p:cNvPr id="36" name="テキスト ボックス 35">
            <a:extLst>
              <a:ext uri="{FF2B5EF4-FFF2-40B4-BE49-F238E27FC236}">
                <a16:creationId xmlns:a16="http://schemas.microsoft.com/office/drawing/2014/main" id="{D34574AA-542F-6D24-5446-5A83AE99F420}"/>
              </a:ext>
            </a:extLst>
          </p:cNvPr>
          <p:cNvSpPr txBox="1"/>
          <p:nvPr/>
        </p:nvSpPr>
        <p:spPr>
          <a:xfrm rot="16955633">
            <a:off x="4921593" y="4855207"/>
            <a:ext cx="1630269" cy="215444"/>
          </a:xfrm>
          <a:prstGeom prst="rect">
            <a:avLst/>
          </a:prstGeom>
          <a:noFill/>
        </p:spPr>
        <p:txBody>
          <a:bodyPr wrap="square" rtlCol="0" anchor="ctr">
            <a:spAutoFit/>
          </a:bodyPr>
          <a:lstStyle/>
          <a:p>
            <a:pPr>
              <a:defRPr/>
            </a:pPr>
            <a:r>
              <a:rPr lang="ja-JP" altLang="en-US" sz="800" b="1">
                <a:solidFill>
                  <a:srgbClr val="FEFFFF"/>
                </a:solidFill>
                <a:latin typeface="Meiryo UI" panose="020B0604030504040204" pitchFamily="50" charset="-128"/>
                <a:ea typeface="Meiryo UI" panose="020B0604030504040204" pitchFamily="50" charset="-128"/>
              </a:rPr>
              <a:t>半導体製造装置 </a:t>
            </a:r>
            <a:r>
              <a:rPr lang="en-US" altLang="ja-JP" sz="800" b="1">
                <a:solidFill>
                  <a:srgbClr val="FEFFFF"/>
                </a:solidFill>
                <a:latin typeface="Meiryo UI" panose="020B0604030504040204" pitchFamily="50" charset="-128"/>
                <a:ea typeface="Meiryo UI" panose="020B0604030504040204" pitchFamily="50" charset="-128"/>
              </a:rPr>
              <a:t>2.6%, $39</a:t>
            </a:r>
            <a:r>
              <a:rPr lang="ja-JP" altLang="en-US" sz="800" b="1">
                <a:solidFill>
                  <a:srgbClr val="FEFFFF"/>
                </a:solidFill>
                <a:latin typeface="Meiryo UI" panose="020B0604030504040204" pitchFamily="50" charset="-128"/>
                <a:ea typeface="Meiryo UI" panose="020B0604030504040204" pitchFamily="50" charset="-128"/>
              </a:rPr>
              <a:t>億</a:t>
            </a:r>
          </a:p>
        </p:txBody>
      </p:sp>
      <p:sp>
        <p:nvSpPr>
          <p:cNvPr id="43" name="テキスト ボックス 42">
            <a:extLst>
              <a:ext uri="{FF2B5EF4-FFF2-40B4-BE49-F238E27FC236}">
                <a16:creationId xmlns:a16="http://schemas.microsoft.com/office/drawing/2014/main" id="{154588E2-7639-3B5F-CF56-FBFAC5DE5E7C}"/>
              </a:ext>
            </a:extLst>
          </p:cNvPr>
          <p:cNvSpPr txBox="1"/>
          <p:nvPr/>
        </p:nvSpPr>
        <p:spPr>
          <a:xfrm>
            <a:off x="1401647" y="4785422"/>
            <a:ext cx="2293462" cy="276999"/>
          </a:xfrm>
          <a:prstGeom prst="rect">
            <a:avLst/>
          </a:prstGeom>
          <a:noFill/>
        </p:spPr>
        <p:txBody>
          <a:bodyPr wrap="square" rtlCol="0">
            <a:spAutoFit/>
          </a:bodyPr>
          <a:lstStyle/>
          <a:p>
            <a:pPr algn="r"/>
            <a:r>
              <a:rPr lang="ja-JP" altLang="en-US" sz="1200" b="1">
                <a:latin typeface="Meiryo UI" panose="020B0604030504040204" pitchFamily="50" charset="-128"/>
                <a:ea typeface="Meiryo UI" panose="020B0604030504040204" pitchFamily="50" charset="-128"/>
                <a:cs typeface="Meiryo UI" panose="020B0604030504040204" pitchFamily="50" charset="-128"/>
              </a:rPr>
              <a:t>化学品・調整品 </a:t>
            </a:r>
            <a:r>
              <a:rPr lang="en-US" altLang="ja-JP" sz="1200" b="1">
                <a:latin typeface="Meiryo UI" panose="020B0604030504040204" pitchFamily="50" charset="-128"/>
                <a:ea typeface="Meiryo UI" panose="020B0604030504040204" pitchFamily="50" charset="-128"/>
                <a:cs typeface="Meiryo UI" panose="020B0604030504040204" pitchFamily="50" charset="-128"/>
              </a:rPr>
              <a:t>1.4%, $21</a:t>
            </a:r>
            <a:r>
              <a:rPr lang="ja-JP" altLang="en-US" sz="1200" b="1">
                <a:latin typeface="Meiryo UI" panose="020B0604030504040204" pitchFamily="50" charset="-128"/>
                <a:ea typeface="Meiryo UI" panose="020B0604030504040204" pitchFamily="50" charset="-128"/>
                <a:cs typeface="Meiryo UI" panose="020B0604030504040204" pitchFamily="50" charset="-128"/>
              </a:rPr>
              <a:t>億</a:t>
            </a:r>
          </a:p>
        </p:txBody>
      </p:sp>
      <p:sp>
        <p:nvSpPr>
          <p:cNvPr id="44" name="テキスト ボックス 43">
            <a:extLst>
              <a:ext uri="{FF2B5EF4-FFF2-40B4-BE49-F238E27FC236}">
                <a16:creationId xmlns:a16="http://schemas.microsoft.com/office/drawing/2014/main" id="{F5E2B9C0-B351-4D5E-D017-686E39A13132}"/>
              </a:ext>
            </a:extLst>
          </p:cNvPr>
          <p:cNvSpPr txBox="1"/>
          <p:nvPr/>
        </p:nvSpPr>
        <p:spPr>
          <a:xfrm>
            <a:off x="1977076" y="4332192"/>
            <a:ext cx="1751416" cy="276999"/>
          </a:xfrm>
          <a:prstGeom prst="rect">
            <a:avLst/>
          </a:prstGeom>
          <a:noFill/>
        </p:spPr>
        <p:txBody>
          <a:bodyPr wrap="square" rtlCol="0">
            <a:spAutoFit/>
          </a:bodyPr>
          <a:lstStyle/>
          <a:p>
            <a:pPr algn="r"/>
            <a:r>
              <a:rPr lang="ja-JP" altLang="en-US" sz="1200" b="1">
                <a:latin typeface="Meiryo UI" panose="020B0604030504040204" pitchFamily="50" charset="-128"/>
                <a:ea typeface="Meiryo UI" panose="020B0604030504040204" pitchFamily="50" charset="-128"/>
                <a:cs typeface="Meiryo UI" panose="020B0604030504040204" pitchFamily="50" charset="-128"/>
              </a:rPr>
              <a:t>鉄鋼 </a:t>
            </a:r>
            <a:r>
              <a:rPr lang="en-US" altLang="ja-JP" sz="1200" b="1">
                <a:latin typeface="Meiryo UI" panose="020B0604030504040204" pitchFamily="50" charset="-128"/>
                <a:ea typeface="Meiryo UI" panose="020B0604030504040204" pitchFamily="50" charset="-128"/>
                <a:cs typeface="Meiryo UI" panose="020B0604030504040204" pitchFamily="50" charset="-128"/>
              </a:rPr>
              <a:t>1.2%, $17</a:t>
            </a:r>
            <a:r>
              <a:rPr lang="ja-JP" altLang="en-US" sz="1200" b="1">
                <a:latin typeface="Meiryo UI" panose="020B0604030504040204" pitchFamily="50" charset="-128"/>
                <a:ea typeface="Meiryo UI" panose="020B0604030504040204" pitchFamily="50" charset="-128"/>
                <a:cs typeface="Meiryo UI" panose="020B0604030504040204" pitchFamily="50" charset="-128"/>
              </a:rPr>
              <a:t>億</a:t>
            </a:r>
          </a:p>
        </p:txBody>
      </p:sp>
      <p:sp>
        <p:nvSpPr>
          <p:cNvPr id="45" name="テキスト ボックス 44">
            <a:extLst>
              <a:ext uri="{FF2B5EF4-FFF2-40B4-BE49-F238E27FC236}">
                <a16:creationId xmlns:a16="http://schemas.microsoft.com/office/drawing/2014/main" id="{5482D105-C184-1470-DBEC-B423F349B685}"/>
              </a:ext>
            </a:extLst>
          </p:cNvPr>
          <p:cNvSpPr txBox="1"/>
          <p:nvPr/>
        </p:nvSpPr>
        <p:spPr>
          <a:xfrm>
            <a:off x="1608711" y="5309332"/>
            <a:ext cx="2147086" cy="276999"/>
          </a:xfrm>
          <a:prstGeom prst="rect">
            <a:avLst/>
          </a:prstGeom>
          <a:noFill/>
        </p:spPr>
        <p:txBody>
          <a:bodyPr wrap="square" rtlCol="0">
            <a:spAutoFit/>
          </a:bodyPr>
          <a:lstStyle/>
          <a:p>
            <a:pPr algn="r"/>
            <a:r>
              <a:rPr lang="ja-JP" altLang="en-US" sz="1200" b="1">
                <a:latin typeface="Meiryo UI" panose="020B0604030504040204" pitchFamily="50" charset="-128"/>
                <a:ea typeface="Meiryo UI" panose="020B0604030504040204" pitchFamily="50" charset="-128"/>
                <a:cs typeface="Meiryo UI" panose="020B0604030504040204" pitchFamily="50" charset="-128"/>
              </a:rPr>
              <a:t>医療機器 </a:t>
            </a:r>
            <a:r>
              <a:rPr lang="en-US" altLang="ja-JP" sz="1200" b="1">
                <a:latin typeface="Meiryo UI" panose="020B0604030504040204" pitchFamily="50" charset="-128"/>
                <a:ea typeface="Meiryo UI" panose="020B0604030504040204" pitchFamily="50" charset="-128"/>
                <a:cs typeface="Meiryo UI" panose="020B0604030504040204" pitchFamily="50" charset="-128"/>
              </a:rPr>
              <a:t>1.4%, $21</a:t>
            </a:r>
            <a:r>
              <a:rPr lang="ja-JP" altLang="en-US" sz="1200" b="1">
                <a:latin typeface="Meiryo UI" panose="020B0604030504040204" pitchFamily="50" charset="-128"/>
                <a:ea typeface="Meiryo UI" panose="020B0604030504040204" pitchFamily="50" charset="-128"/>
                <a:cs typeface="Meiryo UI" panose="020B0604030504040204" pitchFamily="50" charset="-128"/>
              </a:rPr>
              <a:t>億</a:t>
            </a:r>
          </a:p>
        </p:txBody>
      </p:sp>
      <p:sp>
        <p:nvSpPr>
          <p:cNvPr id="49" name="テキスト ボックス 48">
            <a:extLst>
              <a:ext uri="{FF2B5EF4-FFF2-40B4-BE49-F238E27FC236}">
                <a16:creationId xmlns:a16="http://schemas.microsoft.com/office/drawing/2014/main" id="{7662EEBC-6ECD-59D5-59E4-44B7FF6C9AAF}"/>
              </a:ext>
            </a:extLst>
          </p:cNvPr>
          <p:cNvSpPr txBox="1"/>
          <p:nvPr/>
        </p:nvSpPr>
        <p:spPr>
          <a:xfrm>
            <a:off x="4426147" y="2373486"/>
            <a:ext cx="887489" cy="738664"/>
          </a:xfrm>
          <a:prstGeom prst="rect">
            <a:avLst/>
          </a:prstGeom>
          <a:noFill/>
        </p:spPr>
        <p:txBody>
          <a:bodyPr wrap="square" rtlCol="0">
            <a:spAutoFit/>
          </a:bodyPr>
          <a:lstStyle/>
          <a:p>
            <a:pPr>
              <a:defRPr/>
            </a:pPr>
            <a:r>
              <a:rPr lang="ja-JP" altLang="en-US" sz="1400" b="1">
                <a:latin typeface="Meiryo UI" panose="020B0604030504040204" pitchFamily="50" charset="-128"/>
                <a:ea typeface="Meiryo UI" panose="020B0604030504040204" pitchFamily="50" charset="-128"/>
              </a:rPr>
              <a:t>その他</a:t>
            </a:r>
            <a:r>
              <a:rPr lang="en-US" altLang="ja-JP" sz="1400" b="1">
                <a:latin typeface="Meiryo UI" panose="020B0604030504040204" pitchFamily="50" charset="-128"/>
                <a:ea typeface="Meiryo UI" panose="020B0604030504040204" pitchFamily="50" charset="-128"/>
              </a:rPr>
              <a:t>37%,</a:t>
            </a:r>
          </a:p>
          <a:p>
            <a:pPr>
              <a:defRPr/>
            </a:pPr>
            <a:r>
              <a:rPr lang="en-US" altLang="ja-JP" sz="1400" b="1">
                <a:latin typeface="Meiryo UI" panose="020B0604030504040204" pitchFamily="50" charset="-128"/>
                <a:ea typeface="Meiryo UI" panose="020B0604030504040204" pitchFamily="50" charset="-128"/>
              </a:rPr>
              <a:t>$544</a:t>
            </a:r>
            <a:r>
              <a:rPr lang="ja-JP" altLang="en-US" sz="1400" b="1">
                <a:latin typeface="Meiryo UI" panose="020B0604030504040204" pitchFamily="50" charset="-128"/>
                <a:ea typeface="Meiryo UI" panose="020B0604030504040204" pitchFamily="50" charset="-128"/>
              </a:rPr>
              <a:t>億</a:t>
            </a:r>
          </a:p>
        </p:txBody>
      </p:sp>
      <p:sp>
        <p:nvSpPr>
          <p:cNvPr id="50" name="フリーフォーム: 図形 49">
            <a:extLst>
              <a:ext uri="{FF2B5EF4-FFF2-40B4-BE49-F238E27FC236}">
                <a16:creationId xmlns:a16="http://schemas.microsoft.com/office/drawing/2014/main" id="{8A4F36F7-7178-9D1C-281E-6F4B2D852CE3}"/>
              </a:ext>
            </a:extLst>
          </p:cNvPr>
          <p:cNvSpPr/>
          <p:nvPr/>
        </p:nvSpPr>
        <p:spPr bwMode="auto">
          <a:xfrm>
            <a:off x="3657600" y="4584700"/>
            <a:ext cx="793750" cy="476250"/>
          </a:xfrm>
          <a:custGeom>
            <a:avLst/>
            <a:gdLst>
              <a:gd name="connsiteX0" fmla="*/ 0 w 781050"/>
              <a:gd name="connsiteY0" fmla="*/ 0 h 476250"/>
              <a:gd name="connsiteX1" fmla="*/ 438150 w 781050"/>
              <a:gd name="connsiteY1" fmla="*/ 476250 h 476250"/>
              <a:gd name="connsiteX2" fmla="*/ 781050 w 781050"/>
              <a:gd name="connsiteY2" fmla="*/ 463550 h 476250"/>
              <a:gd name="connsiteX0" fmla="*/ 0 w 788194"/>
              <a:gd name="connsiteY0" fmla="*/ 0 h 476250"/>
              <a:gd name="connsiteX1" fmla="*/ 438150 w 788194"/>
              <a:gd name="connsiteY1" fmla="*/ 476250 h 476250"/>
              <a:gd name="connsiteX2" fmla="*/ 788194 w 788194"/>
              <a:gd name="connsiteY2" fmla="*/ 468313 h 476250"/>
            </a:gdLst>
            <a:ahLst/>
            <a:cxnLst>
              <a:cxn ang="0">
                <a:pos x="connsiteX0" y="connsiteY0"/>
              </a:cxn>
              <a:cxn ang="0">
                <a:pos x="connsiteX1" y="connsiteY1"/>
              </a:cxn>
              <a:cxn ang="0">
                <a:pos x="connsiteX2" y="connsiteY2"/>
              </a:cxn>
            </a:cxnLst>
            <a:rect l="l" t="t" r="r" b="b"/>
            <a:pathLst>
              <a:path w="788194" h="476250">
                <a:moveTo>
                  <a:pt x="0" y="0"/>
                </a:moveTo>
                <a:lnTo>
                  <a:pt x="438150" y="476250"/>
                </a:lnTo>
                <a:cubicBezTo>
                  <a:pt x="552450" y="472017"/>
                  <a:pt x="673894" y="472546"/>
                  <a:pt x="788194" y="468313"/>
                </a:cubicBez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51" name="フリーフォーム: 図形 50">
            <a:extLst>
              <a:ext uri="{FF2B5EF4-FFF2-40B4-BE49-F238E27FC236}">
                <a16:creationId xmlns:a16="http://schemas.microsoft.com/office/drawing/2014/main" id="{15A16C2E-9FDB-113C-EEF0-D7960BFCA43B}"/>
              </a:ext>
            </a:extLst>
          </p:cNvPr>
          <p:cNvSpPr/>
          <p:nvPr/>
        </p:nvSpPr>
        <p:spPr bwMode="auto">
          <a:xfrm>
            <a:off x="3618917" y="5009020"/>
            <a:ext cx="987305" cy="190525"/>
          </a:xfrm>
          <a:custGeom>
            <a:avLst/>
            <a:gdLst>
              <a:gd name="connsiteX0" fmla="*/ 0 w 781050"/>
              <a:gd name="connsiteY0" fmla="*/ 0 h 476250"/>
              <a:gd name="connsiteX1" fmla="*/ 438150 w 781050"/>
              <a:gd name="connsiteY1" fmla="*/ 476250 h 476250"/>
              <a:gd name="connsiteX2" fmla="*/ 781050 w 781050"/>
              <a:gd name="connsiteY2" fmla="*/ 463550 h 476250"/>
              <a:gd name="connsiteX0" fmla="*/ 0 w 788194"/>
              <a:gd name="connsiteY0" fmla="*/ 0 h 476250"/>
              <a:gd name="connsiteX1" fmla="*/ 438150 w 788194"/>
              <a:gd name="connsiteY1" fmla="*/ 476250 h 476250"/>
              <a:gd name="connsiteX2" fmla="*/ 788194 w 788194"/>
              <a:gd name="connsiteY2" fmla="*/ 468313 h 476250"/>
              <a:gd name="connsiteX0" fmla="*/ 0 w 788194"/>
              <a:gd name="connsiteY0" fmla="*/ 0 h 479402"/>
              <a:gd name="connsiteX1" fmla="*/ 235877 w 788194"/>
              <a:gd name="connsiteY1" fmla="*/ 479402 h 479402"/>
              <a:gd name="connsiteX2" fmla="*/ 788194 w 788194"/>
              <a:gd name="connsiteY2" fmla="*/ 468313 h 479402"/>
              <a:gd name="connsiteX0" fmla="*/ 0 w 785673"/>
              <a:gd name="connsiteY0" fmla="*/ 0 h 328136"/>
              <a:gd name="connsiteX1" fmla="*/ 233356 w 785673"/>
              <a:gd name="connsiteY1" fmla="*/ 328136 h 328136"/>
              <a:gd name="connsiteX2" fmla="*/ 785673 w 785673"/>
              <a:gd name="connsiteY2" fmla="*/ 317047 h 328136"/>
              <a:gd name="connsiteX0" fmla="*/ 0 w 788194"/>
              <a:gd name="connsiteY0" fmla="*/ 0 h 294521"/>
              <a:gd name="connsiteX1" fmla="*/ 235877 w 788194"/>
              <a:gd name="connsiteY1" fmla="*/ 294521 h 294521"/>
              <a:gd name="connsiteX2" fmla="*/ 788194 w 788194"/>
              <a:gd name="connsiteY2" fmla="*/ 283432 h 294521"/>
            </a:gdLst>
            <a:ahLst/>
            <a:cxnLst>
              <a:cxn ang="0">
                <a:pos x="connsiteX0" y="connsiteY0"/>
              </a:cxn>
              <a:cxn ang="0">
                <a:pos x="connsiteX1" y="connsiteY1"/>
              </a:cxn>
              <a:cxn ang="0">
                <a:pos x="connsiteX2" y="connsiteY2"/>
              </a:cxn>
            </a:cxnLst>
            <a:rect l="l" t="t" r="r" b="b"/>
            <a:pathLst>
              <a:path w="788194" h="294521">
                <a:moveTo>
                  <a:pt x="0" y="0"/>
                </a:moveTo>
                <a:lnTo>
                  <a:pt x="235877" y="294521"/>
                </a:lnTo>
                <a:cubicBezTo>
                  <a:pt x="350177" y="290288"/>
                  <a:pt x="673894" y="287665"/>
                  <a:pt x="788194" y="283432"/>
                </a:cubicBez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52" name="フリーフォーム: 図形 51">
            <a:extLst>
              <a:ext uri="{FF2B5EF4-FFF2-40B4-BE49-F238E27FC236}">
                <a16:creationId xmlns:a16="http://schemas.microsoft.com/office/drawing/2014/main" id="{6271CD9E-6733-342B-AB3A-B46479B1BA8E}"/>
              </a:ext>
            </a:extLst>
          </p:cNvPr>
          <p:cNvSpPr/>
          <p:nvPr/>
        </p:nvSpPr>
        <p:spPr bwMode="auto">
          <a:xfrm>
            <a:off x="3749796" y="5299076"/>
            <a:ext cx="987305" cy="161702"/>
          </a:xfrm>
          <a:custGeom>
            <a:avLst/>
            <a:gdLst>
              <a:gd name="connsiteX0" fmla="*/ 0 w 1063625"/>
              <a:gd name="connsiteY0" fmla="*/ 231775 h 231775"/>
              <a:gd name="connsiteX1" fmla="*/ 933450 w 1063625"/>
              <a:gd name="connsiteY1" fmla="*/ 228600 h 231775"/>
              <a:gd name="connsiteX2" fmla="*/ 1063625 w 1063625"/>
              <a:gd name="connsiteY2" fmla="*/ 0 h 231775"/>
            </a:gdLst>
            <a:ahLst/>
            <a:cxnLst>
              <a:cxn ang="0">
                <a:pos x="connsiteX0" y="connsiteY0"/>
              </a:cxn>
              <a:cxn ang="0">
                <a:pos x="connsiteX1" y="connsiteY1"/>
              </a:cxn>
              <a:cxn ang="0">
                <a:pos x="connsiteX2" y="connsiteY2"/>
              </a:cxn>
            </a:cxnLst>
            <a:rect l="l" t="t" r="r" b="b"/>
            <a:pathLst>
              <a:path w="1063625" h="231775">
                <a:moveTo>
                  <a:pt x="0" y="231775"/>
                </a:moveTo>
                <a:lnTo>
                  <a:pt x="933450" y="228600"/>
                </a:lnTo>
                <a:lnTo>
                  <a:pt x="1063625"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53" name="テキスト ボックス 52">
            <a:extLst>
              <a:ext uri="{FF2B5EF4-FFF2-40B4-BE49-F238E27FC236}">
                <a16:creationId xmlns:a16="http://schemas.microsoft.com/office/drawing/2014/main" id="{AA2CE2B8-5316-DF6E-DC99-3CACB31E6B8E}"/>
              </a:ext>
            </a:extLst>
          </p:cNvPr>
          <p:cNvSpPr txBox="1"/>
          <p:nvPr/>
        </p:nvSpPr>
        <p:spPr>
          <a:xfrm>
            <a:off x="2195813" y="5625858"/>
            <a:ext cx="1896021" cy="276999"/>
          </a:xfrm>
          <a:prstGeom prst="rect">
            <a:avLst/>
          </a:prstGeom>
          <a:noFill/>
        </p:spPr>
        <p:txBody>
          <a:bodyPr wrap="square" rtlCol="0">
            <a:spAutoFit/>
          </a:bodyPr>
          <a:lstStyle/>
          <a:p>
            <a:pPr algn="r"/>
            <a:r>
              <a:rPr lang="ja-JP" altLang="en-US" sz="1200" b="1">
                <a:latin typeface="Meiryo UI" panose="020B0604030504040204" pitchFamily="50" charset="-128"/>
                <a:ea typeface="Meiryo UI" panose="020B0604030504040204" pitchFamily="50" charset="-128"/>
                <a:cs typeface="Meiryo UI" panose="020B0604030504040204" pitchFamily="50" charset="-128"/>
              </a:rPr>
              <a:t>蓄電池 </a:t>
            </a:r>
            <a:r>
              <a:rPr lang="en-US" altLang="ja-JP" sz="1200" b="1">
                <a:latin typeface="Meiryo UI" panose="020B0604030504040204" pitchFamily="50" charset="-128"/>
                <a:ea typeface="Meiryo UI" panose="020B0604030504040204" pitchFamily="50" charset="-128"/>
                <a:cs typeface="Meiryo UI" panose="020B0604030504040204" pitchFamily="50" charset="-128"/>
              </a:rPr>
              <a:t>2.0%, $30</a:t>
            </a:r>
            <a:r>
              <a:rPr lang="ja-JP" altLang="en-US" sz="1200" b="1">
                <a:latin typeface="Meiryo UI" panose="020B0604030504040204" pitchFamily="50" charset="-128"/>
                <a:ea typeface="Meiryo UI" panose="020B0604030504040204" pitchFamily="50" charset="-128"/>
                <a:cs typeface="Meiryo UI" panose="020B0604030504040204" pitchFamily="50" charset="-128"/>
              </a:rPr>
              <a:t>億</a:t>
            </a:r>
          </a:p>
        </p:txBody>
      </p:sp>
      <p:sp>
        <p:nvSpPr>
          <p:cNvPr id="54" name="テキスト ボックス 53">
            <a:extLst>
              <a:ext uri="{FF2B5EF4-FFF2-40B4-BE49-F238E27FC236}">
                <a16:creationId xmlns:a16="http://schemas.microsoft.com/office/drawing/2014/main" id="{A4E8DC77-3084-5220-80F9-A6A8EB3158FE}"/>
              </a:ext>
            </a:extLst>
          </p:cNvPr>
          <p:cNvSpPr txBox="1"/>
          <p:nvPr/>
        </p:nvSpPr>
        <p:spPr>
          <a:xfrm>
            <a:off x="2691499" y="6027055"/>
            <a:ext cx="1812803" cy="276999"/>
          </a:xfrm>
          <a:prstGeom prst="rect">
            <a:avLst/>
          </a:prstGeom>
          <a:noFill/>
        </p:spPr>
        <p:txBody>
          <a:bodyPr wrap="square" rtlCol="0">
            <a:spAutoFit/>
          </a:bodyPr>
          <a:lstStyle/>
          <a:p>
            <a:pPr algn="r"/>
            <a:r>
              <a:rPr lang="ja-JP" altLang="en-US" sz="1200" b="1">
                <a:latin typeface="Meiryo UI" panose="020B0604030504040204" pitchFamily="50" charset="-128"/>
                <a:ea typeface="Meiryo UI" panose="020B0604030504040204" pitchFamily="50" charset="-128"/>
                <a:cs typeface="Meiryo UI" panose="020B0604030504040204" pitchFamily="50" charset="-128"/>
              </a:rPr>
              <a:t>印刷機 </a:t>
            </a:r>
            <a:r>
              <a:rPr lang="en-US" altLang="ja-JP" sz="1200" b="1">
                <a:latin typeface="Meiryo UI" panose="020B0604030504040204" pitchFamily="50" charset="-128"/>
                <a:ea typeface="Meiryo UI" panose="020B0604030504040204" pitchFamily="50" charset="-128"/>
                <a:cs typeface="Meiryo UI" panose="020B0604030504040204" pitchFamily="50" charset="-128"/>
              </a:rPr>
              <a:t>2.2%, $32</a:t>
            </a:r>
            <a:r>
              <a:rPr lang="ja-JP" altLang="en-US" sz="1200" b="1">
                <a:latin typeface="Meiryo UI" panose="020B0604030504040204" pitchFamily="50" charset="-128"/>
                <a:ea typeface="Meiryo UI" panose="020B0604030504040204" pitchFamily="50" charset="-128"/>
                <a:cs typeface="Meiryo UI" panose="020B0604030504040204" pitchFamily="50" charset="-128"/>
              </a:rPr>
              <a:t>億</a:t>
            </a:r>
          </a:p>
        </p:txBody>
      </p:sp>
      <p:sp>
        <p:nvSpPr>
          <p:cNvPr id="55" name="フリーフォーム: 図形 54">
            <a:extLst>
              <a:ext uri="{FF2B5EF4-FFF2-40B4-BE49-F238E27FC236}">
                <a16:creationId xmlns:a16="http://schemas.microsoft.com/office/drawing/2014/main" id="{5CE9FDE7-2ED3-6532-AC66-37D37A833227}"/>
              </a:ext>
            </a:extLst>
          </p:cNvPr>
          <p:cNvSpPr/>
          <p:nvPr/>
        </p:nvSpPr>
        <p:spPr bwMode="auto">
          <a:xfrm>
            <a:off x="4069608" y="5430647"/>
            <a:ext cx="949423" cy="347237"/>
          </a:xfrm>
          <a:custGeom>
            <a:avLst/>
            <a:gdLst>
              <a:gd name="connsiteX0" fmla="*/ 0 w 1063625"/>
              <a:gd name="connsiteY0" fmla="*/ 231775 h 231775"/>
              <a:gd name="connsiteX1" fmla="*/ 933450 w 1063625"/>
              <a:gd name="connsiteY1" fmla="*/ 228600 h 231775"/>
              <a:gd name="connsiteX2" fmla="*/ 1063625 w 1063625"/>
              <a:gd name="connsiteY2" fmla="*/ 0 h 231775"/>
              <a:gd name="connsiteX0" fmla="*/ 0 w 1063625"/>
              <a:gd name="connsiteY0" fmla="*/ 231775 h 231775"/>
              <a:gd name="connsiteX1" fmla="*/ 663191 w 1063625"/>
              <a:gd name="connsiteY1" fmla="*/ 228600 h 231775"/>
              <a:gd name="connsiteX2" fmla="*/ 1063625 w 1063625"/>
              <a:gd name="connsiteY2" fmla="*/ 0 h 231775"/>
              <a:gd name="connsiteX0" fmla="*/ 0 w 1063625"/>
              <a:gd name="connsiteY0" fmla="*/ 231775 h 231775"/>
              <a:gd name="connsiteX1" fmla="*/ 663191 w 1063625"/>
              <a:gd name="connsiteY1" fmla="*/ 228600 h 231775"/>
              <a:gd name="connsiteX2" fmla="*/ 1063625 w 1063625"/>
              <a:gd name="connsiteY2" fmla="*/ 0 h 231775"/>
              <a:gd name="connsiteX0" fmla="*/ 0 w 1063625"/>
              <a:gd name="connsiteY0" fmla="*/ 231775 h 231775"/>
              <a:gd name="connsiteX1" fmla="*/ 663191 w 1063625"/>
              <a:gd name="connsiteY1" fmla="*/ 228600 h 231775"/>
              <a:gd name="connsiteX2" fmla="*/ 1063625 w 1063625"/>
              <a:gd name="connsiteY2" fmla="*/ 0 h 231775"/>
              <a:gd name="connsiteX0" fmla="*/ 0 w 1063625"/>
              <a:gd name="connsiteY0" fmla="*/ 231775 h 231775"/>
              <a:gd name="connsiteX1" fmla="*/ 663191 w 1063625"/>
              <a:gd name="connsiteY1" fmla="*/ 228600 h 231775"/>
              <a:gd name="connsiteX2" fmla="*/ 1063625 w 1063625"/>
              <a:gd name="connsiteY2" fmla="*/ 0 h 231775"/>
            </a:gdLst>
            <a:ahLst/>
            <a:cxnLst>
              <a:cxn ang="0">
                <a:pos x="connsiteX0" y="connsiteY0"/>
              </a:cxn>
              <a:cxn ang="0">
                <a:pos x="connsiteX1" y="connsiteY1"/>
              </a:cxn>
              <a:cxn ang="0">
                <a:pos x="connsiteX2" y="connsiteY2"/>
              </a:cxn>
            </a:cxnLst>
            <a:rect l="l" t="t" r="r" b="b"/>
            <a:pathLst>
              <a:path w="1063625" h="231775">
                <a:moveTo>
                  <a:pt x="0" y="231775"/>
                </a:moveTo>
                <a:lnTo>
                  <a:pt x="663191" y="228600"/>
                </a:lnTo>
                <a:cubicBezTo>
                  <a:pt x="758060" y="168616"/>
                  <a:pt x="955886" y="65881"/>
                  <a:pt x="1063625" y="0"/>
                </a:cubicBez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56" name="フリーフォーム: 図形 55">
            <a:extLst>
              <a:ext uri="{FF2B5EF4-FFF2-40B4-BE49-F238E27FC236}">
                <a16:creationId xmlns:a16="http://schemas.microsoft.com/office/drawing/2014/main" id="{FC5FE383-542A-5B6B-ECD0-13A524EA84BA}"/>
              </a:ext>
            </a:extLst>
          </p:cNvPr>
          <p:cNvSpPr/>
          <p:nvPr/>
        </p:nvSpPr>
        <p:spPr bwMode="auto">
          <a:xfrm>
            <a:off x="4494803" y="5572126"/>
            <a:ext cx="748711" cy="593429"/>
          </a:xfrm>
          <a:custGeom>
            <a:avLst/>
            <a:gdLst>
              <a:gd name="connsiteX0" fmla="*/ 0 w 466725"/>
              <a:gd name="connsiteY0" fmla="*/ 804863 h 804863"/>
              <a:gd name="connsiteX1" fmla="*/ 276225 w 466725"/>
              <a:gd name="connsiteY1" fmla="*/ 800100 h 804863"/>
              <a:gd name="connsiteX2" fmla="*/ 466725 w 466725"/>
              <a:gd name="connsiteY2" fmla="*/ 0 h 804863"/>
            </a:gdLst>
            <a:ahLst/>
            <a:cxnLst>
              <a:cxn ang="0">
                <a:pos x="connsiteX0" y="connsiteY0"/>
              </a:cxn>
              <a:cxn ang="0">
                <a:pos x="connsiteX1" y="connsiteY1"/>
              </a:cxn>
              <a:cxn ang="0">
                <a:pos x="connsiteX2" y="connsiteY2"/>
              </a:cxn>
            </a:cxnLst>
            <a:rect l="l" t="t" r="r" b="b"/>
            <a:pathLst>
              <a:path w="466725" h="804863">
                <a:moveTo>
                  <a:pt x="0" y="804863"/>
                </a:moveTo>
                <a:lnTo>
                  <a:pt x="276225" y="800100"/>
                </a:lnTo>
                <a:lnTo>
                  <a:pt x="466725"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3" name="台形 2">
            <a:extLst>
              <a:ext uri="{FF2B5EF4-FFF2-40B4-BE49-F238E27FC236}">
                <a16:creationId xmlns:a16="http://schemas.microsoft.com/office/drawing/2014/main" id="{D001ECD8-93BE-3AE9-1E3A-06422E9E1894}"/>
              </a:ext>
            </a:extLst>
          </p:cNvPr>
          <p:cNvSpPr/>
          <p:nvPr/>
        </p:nvSpPr>
        <p:spPr bwMode="auto">
          <a:xfrm rot="1459593">
            <a:off x="5271090" y="5137627"/>
            <a:ext cx="242715" cy="95925"/>
          </a:xfrm>
          <a:prstGeom prst="trapezoid">
            <a:avLst>
              <a:gd name="adj" fmla="val 3590"/>
            </a:avLst>
          </a:prstGeom>
          <a:solidFill>
            <a:srgbClr val="156082"/>
          </a:solidFill>
          <a:ln w="9525">
            <a:noFill/>
            <a:miter lim="800000"/>
            <a:headEnd/>
            <a:tailEnd/>
          </a:ln>
          <a:effectLst/>
        </p:spPr>
        <p:txBody>
          <a:bodyPr wrap="square" rtlCol="0" anchor="ctr"/>
          <a:lstStyle/>
          <a:p>
            <a:endParaRPr kumimoji="0" lang="ja-JP" altLang="en-US" sz="1200">
              <a:latin typeface="+mj-ea"/>
              <a:ea typeface="+mj-ea"/>
            </a:endParaRPr>
          </a:p>
        </p:txBody>
      </p:sp>
      <p:sp>
        <p:nvSpPr>
          <p:cNvPr id="6" name="台形 5">
            <a:extLst>
              <a:ext uri="{FF2B5EF4-FFF2-40B4-BE49-F238E27FC236}">
                <a16:creationId xmlns:a16="http://schemas.microsoft.com/office/drawing/2014/main" id="{95ABB111-1DD6-6011-71DC-AD59A878ECC8}"/>
              </a:ext>
            </a:extLst>
          </p:cNvPr>
          <p:cNvSpPr/>
          <p:nvPr/>
        </p:nvSpPr>
        <p:spPr bwMode="auto">
          <a:xfrm rot="1834941">
            <a:off x="5060953" y="5028633"/>
            <a:ext cx="221211" cy="95925"/>
          </a:xfrm>
          <a:prstGeom prst="trapezoid">
            <a:avLst>
              <a:gd name="adj" fmla="val 3590"/>
            </a:avLst>
          </a:prstGeom>
          <a:solidFill>
            <a:srgbClr val="156082"/>
          </a:solidFill>
          <a:ln w="9525">
            <a:noFill/>
            <a:miter lim="800000"/>
            <a:headEnd/>
            <a:tailEnd/>
          </a:ln>
          <a:effectLst/>
        </p:spPr>
        <p:txBody>
          <a:bodyPr wrap="square" rtlCol="0" anchor="ctr"/>
          <a:lstStyle/>
          <a:p>
            <a:endParaRPr kumimoji="0" lang="ja-JP" altLang="en-US" sz="1200">
              <a:latin typeface="+mj-ea"/>
              <a:ea typeface="+mj-ea"/>
            </a:endParaRPr>
          </a:p>
        </p:txBody>
      </p:sp>
      <p:sp>
        <p:nvSpPr>
          <p:cNvPr id="7" name="台形 6">
            <a:extLst>
              <a:ext uri="{FF2B5EF4-FFF2-40B4-BE49-F238E27FC236}">
                <a16:creationId xmlns:a16="http://schemas.microsoft.com/office/drawing/2014/main" id="{310FA0B4-4D66-165A-546A-30E64FE63D03}"/>
              </a:ext>
            </a:extLst>
          </p:cNvPr>
          <p:cNvSpPr/>
          <p:nvPr/>
        </p:nvSpPr>
        <p:spPr bwMode="auto">
          <a:xfrm rot="2177500">
            <a:off x="4917290" y="4916999"/>
            <a:ext cx="148003" cy="95925"/>
          </a:xfrm>
          <a:prstGeom prst="trapezoid">
            <a:avLst>
              <a:gd name="adj" fmla="val 3590"/>
            </a:avLst>
          </a:prstGeom>
          <a:solidFill>
            <a:srgbClr val="156082"/>
          </a:solidFill>
          <a:ln w="9525">
            <a:noFill/>
            <a:miter lim="800000"/>
            <a:headEnd/>
            <a:tailEnd/>
          </a:ln>
          <a:effectLst/>
        </p:spPr>
        <p:txBody>
          <a:bodyPr wrap="square" rtlCol="0" anchor="ctr"/>
          <a:lstStyle/>
          <a:p>
            <a:endParaRPr kumimoji="0" lang="ja-JP" altLang="en-US" sz="1200">
              <a:latin typeface="+mj-ea"/>
              <a:ea typeface="+mj-ea"/>
            </a:endParaRPr>
          </a:p>
        </p:txBody>
      </p:sp>
      <p:sp>
        <p:nvSpPr>
          <p:cNvPr id="9" name="台形 8">
            <a:extLst>
              <a:ext uri="{FF2B5EF4-FFF2-40B4-BE49-F238E27FC236}">
                <a16:creationId xmlns:a16="http://schemas.microsoft.com/office/drawing/2014/main" id="{F99C73B7-FFA9-B71D-7DD5-7746FB048F70}"/>
              </a:ext>
            </a:extLst>
          </p:cNvPr>
          <p:cNvSpPr/>
          <p:nvPr/>
        </p:nvSpPr>
        <p:spPr bwMode="auto">
          <a:xfrm rot="20025581">
            <a:off x="6766138" y="5043930"/>
            <a:ext cx="419358" cy="95925"/>
          </a:xfrm>
          <a:prstGeom prst="trapezoid">
            <a:avLst>
              <a:gd name="adj" fmla="val 16965"/>
            </a:avLst>
          </a:prstGeom>
          <a:solidFill>
            <a:srgbClr val="156082"/>
          </a:solidFill>
          <a:ln w="9525">
            <a:noFill/>
            <a:miter lim="800000"/>
            <a:headEnd/>
            <a:tailEnd/>
          </a:ln>
          <a:effectLst/>
        </p:spPr>
        <p:txBody>
          <a:bodyPr wrap="square" rtlCol="0" anchor="ctr"/>
          <a:lstStyle/>
          <a:p>
            <a:endParaRPr kumimoji="0" lang="ja-JP" altLang="en-US" sz="1200">
              <a:latin typeface="+mj-ea"/>
              <a:ea typeface="+mj-ea"/>
            </a:endParaRPr>
          </a:p>
        </p:txBody>
      </p:sp>
      <p:sp>
        <p:nvSpPr>
          <p:cNvPr id="21" name="テキスト ボックス 20">
            <a:extLst>
              <a:ext uri="{FF2B5EF4-FFF2-40B4-BE49-F238E27FC236}">
                <a16:creationId xmlns:a16="http://schemas.microsoft.com/office/drawing/2014/main" id="{5484CB10-DD31-90B8-3A12-A51933BBD052}"/>
              </a:ext>
            </a:extLst>
          </p:cNvPr>
          <p:cNvSpPr txBox="1"/>
          <p:nvPr/>
        </p:nvSpPr>
        <p:spPr>
          <a:xfrm rot="3700677">
            <a:off x="6211779" y="4775585"/>
            <a:ext cx="1355591" cy="246221"/>
          </a:xfrm>
          <a:prstGeom prst="rect">
            <a:avLst/>
          </a:prstGeom>
          <a:noFill/>
        </p:spPr>
        <p:txBody>
          <a:bodyPr wrap="square" rtlCol="0">
            <a:spAutoFit/>
          </a:bodyPr>
          <a:lstStyle/>
          <a:p>
            <a:pPr algn="r">
              <a:defRPr/>
            </a:pPr>
            <a:r>
              <a:rPr lang="ja-JP" altLang="en-US" sz="1000" b="1">
                <a:solidFill>
                  <a:srgbClr val="FEFFFF"/>
                </a:solidFill>
                <a:latin typeface="Meiryo UI" panose="020B0604030504040204" pitchFamily="50" charset="-128"/>
                <a:ea typeface="Meiryo UI" panose="020B0604030504040204" pitchFamily="50" charset="-128"/>
              </a:rPr>
              <a:t>建機 </a:t>
            </a:r>
            <a:r>
              <a:rPr lang="en-US" altLang="ja-JP" sz="1000" b="1">
                <a:solidFill>
                  <a:srgbClr val="FEFFFF"/>
                </a:solidFill>
                <a:latin typeface="Meiryo UI" panose="020B0604030504040204" pitchFamily="50" charset="-128"/>
                <a:ea typeface="Meiryo UI" panose="020B0604030504040204" pitchFamily="50" charset="-128"/>
              </a:rPr>
              <a:t>3.6%, $53</a:t>
            </a:r>
            <a:r>
              <a:rPr lang="ja-JP" altLang="en-US" sz="1000" b="1">
                <a:solidFill>
                  <a:srgbClr val="FEFFFF"/>
                </a:solidFill>
                <a:latin typeface="Meiryo UI" panose="020B0604030504040204" pitchFamily="50" charset="-128"/>
                <a:ea typeface="Meiryo UI" panose="020B0604030504040204" pitchFamily="50" charset="-128"/>
              </a:rPr>
              <a:t>億 </a:t>
            </a:r>
          </a:p>
        </p:txBody>
      </p:sp>
      <p:sp>
        <p:nvSpPr>
          <p:cNvPr id="10" name="テキスト ボックス 9">
            <a:extLst>
              <a:ext uri="{FF2B5EF4-FFF2-40B4-BE49-F238E27FC236}">
                <a16:creationId xmlns:a16="http://schemas.microsoft.com/office/drawing/2014/main" id="{6A552385-3D8B-2EA6-88C5-309B9949BE97}"/>
              </a:ext>
            </a:extLst>
          </p:cNvPr>
          <p:cNvSpPr txBox="1"/>
          <p:nvPr/>
        </p:nvSpPr>
        <p:spPr>
          <a:xfrm>
            <a:off x="8682017" y="4769224"/>
            <a:ext cx="2325980" cy="276999"/>
          </a:xfrm>
          <a:prstGeom prst="rect">
            <a:avLst/>
          </a:prstGeom>
          <a:noFill/>
        </p:spPr>
        <p:txBody>
          <a:bodyPr wrap="square" rtlCol="0">
            <a:spAutoFit/>
          </a:bodyPr>
          <a:lstStyle>
            <a:defPPr>
              <a:defRPr lang="ja-JP"/>
            </a:defPPr>
            <a:lvl1pPr>
              <a:defRPr sz="1200" b="1">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0"/>
              <a:t>医療品免疫製剤 </a:t>
            </a:r>
            <a:r>
              <a:rPr lang="en-US" altLang="ja-JP" b="0"/>
              <a:t>3.6%, $53</a:t>
            </a:r>
            <a:r>
              <a:rPr lang="ja-JP" altLang="en-US" b="0"/>
              <a:t>億</a:t>
            </a:r>
          </a:p>
        </p:txBody>
      </p:sp>
      <p:sp>
        <p:nvSpPr>
          <p:cNvPr id="11" name="テキスト ボックス 10">
            <a:extLst>
              <a:ext uri="{FF2B5EF4-FFF2-40B4-BE49-F238E27FC236}">
                <a16:creationId xmlns:a16="http://schemas.microsoft.com/office/drawing/2014/main" id="{D63DDAC4-F1B9-A66A-2C95-0C8FA5640090}"/>
              </a:ext>
            </a:extLst>
          </p:cNvPr>
          <p:cNvSpPr txBox="1"/>
          <p:nvPr/>
        </p:nvSpPr>
        <p:spPr>
          <a:xfrm>
            <a:off x="8621304" y="5060951"/>
            <a:ext cx="1768090" cy="276999"/>
          </a:xfrm>
          <a:prstGeom prst="rect">
            <a:avLst/>
          </a:prstGeom>
          <a:noFill/>
        </p:spPr>
        <p:txBody>
          <a:bodyPr wrap="square" rtlCol="0">
            <a:spAutoFit/>
          </a:bodyPr>
          <a:lstStyle/>
          <a:p>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医薬品 </a:t>
            </a: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1.3%, $19</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12" name="テキスト ボックス 11">
            <a:extLst>
              <a:ext uri="{FF2B5EF4-FFF2-40B4-BE49-F238E27FC236}">
                <a16:creationId xmlns:a16="http://schemas.microsoft.com/office/drawing/2014/main" id="{62D86029-00C6-7418-95F8-6F9972BC5258}"/>
              </a:ext>
            </a:extLst>
          </p:cNvPr>
          <p:cNvSpPr txBox="1"/>
          <p:nvPr/>
        </p:nvSpPr>
        <p:spPr>
          <a:xfrm>
            <a:off x="7885167" y="5500885"/>
            <a:ext cx="1916737" cy="276999"/>
          </a:xfrm>
          <a:prstGeom prst="rect">
            <a:avLst/>
          </a:prstGeom>
          <a:noFill/>
        </p:spPr>
        <p:txBody>
          <a:bodyPr wrap="square" rtlCol="0">
            <a:spAutoFit/>
          </a:bodyPr>
          <a:lstStyle/>
          <a:p>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バルブ</a:t>
            </a: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 $14</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15" name="テキスト ボックス 14">
            <a:extLst>
              <a:ext uri="{FF2B5EF4-FFF2-40B4-BE49-F238E27FC236}">
                <a16:creationId xmlns:a16="http://schemas.microsoft.com/office/drawing/2014/main" id="{35C622B9-D0CF-EB9D-C490-CFC16126775F}"/>
              </a:ext>
            </a:extLst>
          </p:cNvPr>
          <p:cNvSpPr txBox="1"/>
          <p:nvPr/>
        </p:nvSpPr>
        <p:spPr>
          <a:xfrm>
            <a:off x="7618486" y="5712129"/>
            <a:ext cx="1916737" cy="276999"/>
          </a:xfrm>
          <a:prstGeom prst="rect">
            <a:avLst/>
          </a:prstGeom>
          <a:noFill/>
        </p:spPr>
        <p:txBody>
          <a:bodyPr wrap="square" rtlCol="0">
            <a:spAutoFit/>
          </a:bodyPr>
          <a:lstStyle/>
          <a:p>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液体ポンプ</a:t>
            </a: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 $14</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25" name="テキスト ボックス 24">
            <a:extLst>
              <a:ext uri="{FF2B5EF4-FFF2-40B4-BE49-F238E27FC236}">
                <a16:creationId xmlns:a16="http://schemas.microsoft.com/office/drawing/2014/main" id="{DA6E3BD3-80B4-7671-3FE9-462B5EFCEFFB}"/>
              </a:ext>
            </a:extLst>
          </p:cNvPr>
          <p:cNvSpPr txBox="1"/>
          <p:nvPr/>
        </p:nvSpPr>
        <p:spPr>
          <a:xfrm>
            <a:off x="7377239" y="5975430"/>
            <a:ext cx="1916737" cy="276999"/>
          </a:xfrm>
          <a:prstGeom prst="rect">
            <a:avLst/>
          </a:prstGeom>
          <a:noFill/>
        </p:spPr>
        <p:txBody>
          <a:bodyPr wrap="square" rtlCol="0">
            <a:spAutoFit/>
          </a:bodyPr>
          <a:lstStyle/>
          <a:p>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気体ポンプ</a:t>
            </a: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0.9%, $14</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26" name="テキスト ボックス 25">
            <a:extLst>
              <a:ext uri="{FF2B5EF4-FFF2-40B4-BE49-F238E27FC236}">
                <a16:creationId xmlns:a16="http://schemas.microsoft.com/office/drawing/2014/main" id="{3BFC74D1-9E59-C97F-FF8F-1F4DF8A8AB28}"/>
              </a:ext>
            </a:extLst>
          </p:cNvPr>
          <p:cNvSpPr txBox="1"/>
          <p:nvPr/>
        </p:nvSpPr>
        <p:spPr>
          <a:xfrm>
            <a:off x="6993055" y="6232117"/>
            <a:ext cx="2089433" cy="276999"/>
          </a:xfrm>
          <a:prstGeom prst="rect">
            <a:avLst/>
          </a:prstGeom>
          <a:noFill/>
        </p:spPr>
        <p:txBody>
          <a:bodyPr wrap="square" rtlCol="0">
            <a:spAutoFit/>
          </a:bodyPr>
          <a:lstStyle/>
          <a:p>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コンバーター</a:t>
            </a: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 $15</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27" name="テキスト ボックス 26">
            <a:extLst>
              <a:ext uri="{FF2B5EF4-FFF2-40B4-BE49-F238E27FC236}">
                <a16:creationId xmlns:a16="http://schemas.microsoft.com/office/drawing/2014/main" id="{D94EA912-CB20-3BDC-93F8-74BCAB00827A}"/>
              </a:ext>
            </a:extLst>
          </p:cNvPr>
          <p:cNvSpPr txBox="1"/>
          <p:nvPr/>
        </p:nvSpPr>
        <p:spPr>
          <a:xfrm>
            <a:off x="6726168" y="6494537"/>
            <a:ext cx="2316360" cy="276999"/>
          </a:xfrm>
          <a:prstGeom prst="rect">
            <a:avLst/>
          </a:prstGeom>
          <a:noFill/>
        </p:spPr>
        <p:txBody>
          <a:bodyPr wrap="square" rtlCol="0">
            <a:spAutoFit/>
          </a:bodyPr>
          <a:lstStyle/>
          <a:p>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発電機・電動機 </a:t>
            </a: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0.9%, $15</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29" name="テキスト ボックス 28">
            <a:extLst>
              <a:ext uri="{FF2B5EF4-FFF2-40B4-BE49-F238E27FC236}">
                <a16:creationId xmlns:a16="http://schemas.microsoft.com/office/drawing/2014/main" id="{2819C64B-36A7-B0DD-6328-1108FA54DF31}"/>
              </a:ext>
            </a:extLst>
          </p:cNvPr>
          <p:cNvSpPr txBox="1"/>
          <p:nvPr/>
        </p:nvSpPr>
        <p:spPr>
          <a:xfrm>
            <a:off x="8790461" y="4144962"/>
            <a:ext cx="2026974" cy="276999"/>
          </a:xfrm>
          <a:prstGeom prst="rect">
            <a:avLst/>
          </a:prstGeom>
          <a:noFill/>
        </p:spPr>
        <p:txBody>
          <a:bodyPr wrap="square" rtlCol="0">
            <a:spAutoFit/>
          </a:bodyPr>
          <a:lstStyle>
            <a:defPPr>
              <a:defRPr lang="ja-JP"/>
            </a:defPPr>
            <a:lvl1pPr>
              <a:defRPr sz="1200" b="1">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0"/>
              <a:t>ギヤボックス </a:t>
            </a:r>
            <a:r>
              <a:rPr lang="en-US" altLang="ja-JP" b="0"/>
              <a:t>0.9%, $13</a:t>
            </a:r>
            <a:r>
              <a:rPr lang="ja-JP" altLang="en-US" b="0"/>
              <a:t>億</a:t>
            </a:r>
          </a:p>
        </p:txBody>
      </p:sp>
      <p:sp>
        <p:nvSpPr>
          <p:cNvPr id="30" name="フリーフォーム: 図形 29">
            <a:extLst>
              <a:ext uri="{FF2B5EF4-FFF2-40B4-BE49-F238E27FC236}">
                <a16:creationId xmlns:a16="http://schemas.microsoft.com/office/drawing/2014/main" id="{617FBC9B-CDC3-D439-D89B-5A809EA8AAB0}"/>
              </a:ext>
            </a:extLst>
          </p:cNvPr>
          <p:cNvSpPr/>
          <p:nvPr/>
        </p:nvSpPr>
        <p:spPr bwMode="auto">
          <a:xfrm>
            <a:off x="7915993" y="4333061"/>
            <a:ext cx="877640" cy="487068"/>
          </a:xfrm>
          <a:custGeom>
            <a:avLst/>
            <a:gdLst>
              <a:gd name="connsiteX0" fmla="*/ 0 w 877640"/>
              <a:gd name="connsiteY0" fmla="*/ 487068 h 487068"/>
              <a:gd name="connsiteX1" fmla="*/ 418143 w 877640"/>
              <a:gd name="connsiteY1" fmla="*/ 487068 h 487068"/>
              <a:gd name="connsiteX2" fmla="*/ 877640 w 877640"/>
              <a:gd name="connsiteY2" fmla="*/ 0 h 487068"/>
              <a:gd name="connsiteX3" fmla="*/ 827095 w 877640"/>
              <a:gd name="connsiteY3" fmla="*/ 0 h 487068"/>
              <a:gd name="connsiteX0" fmla="*/ 0 w 877640"/>
              <a:gd name="connsiteY0" fmla="*/ 487068 h 487068"/>
              <a:gd name="connsiteX1" fmla="*/ 418143 w 877640"/>
              <a:gd name="connsiteY1" fmla="*/ 487068 h 487068"/>
              <a:gd name="connsiteX2" fmla="*/ 877640 w 877640"/>
              <a:gd name="connsiteY2" fmla="*/ 0 h 487068"/>
              <a:gd name="connsiteX3" fmla="*/ 823523 w 877640"/>
              <a:gd name="connsiteY3" fmla="*/ 2381 h 487068"/>
              <a:gd name="connsiteX0" fmla="*/ 0 w 877640"/>
              <a:gd name="connsiteY0" fmla="*/ 487068 h 487068"/>
              <a:gd name="connsiteX1" fmla="*/ 418143 w 877640"/>
              <a:gd name="connsiteY1" fmla="*/ 487068 h 487068"/>
              <a:gd name="connsiteX2" fmla="*/ 877640 w 877640"/>
              <a:gd name="connsiteY2" fmla="*/ 0 h 487068"/>
            </a:gdLst>
            <a:ahLst/>
            <a:cxnLst>
              <a:cxn ang="0">
                <a:pos x="connsiteX0" y="connsiteY0"/>
              </a:cxn>
              <a:cxn ang="0">
                <a:pos x="connsiteX1" y="connsiteY1"/>
              </a:cxn>
              <a:cxn ang="0">
                <a:pos x="connsiteX2" y="connsiteY2"/>
              </a:cxn>
            </a:cxnLst>
            <a:rect l="l" t="t" r="r" b="b"/>
            <a:pathLst>
              <a:path w="877640" h="487068">
                <a:moveTo>
                  <a:pt x="0" y="487068"/>
                </a:moveTo>
                <a:lnTo>
                  <a:pt x="418143" y="487068"/>
                </a:lnTo>
                <a:lnTo>
                  <a:pt x="877640"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31" name="テキスト ボックス 30">
            <a:extLst>
              <a:ext uri="{FF2B5EF4-FFF2-40B4-BE49-F238E27FC236}">
                <a16:creationId xmlns:a16="http://schemas.microsoft.com/office/drawing/2014/main" id="{C9821588-EED4-DB0B-0BD8-E1897BEAE57B}"/>
              </a:ext>
            </a:extLst>
          </p:cNvPr>
          <p:cNvSpPr txBox="1"/>
          <p:nvPr/>
        </p:nvSpPr>
        <p:spPr>
          <a:xfrm>
            <a:off x="8901881" y="3873309"/>
            <a:ext cx="1996050" cy="276999"/>
          </a:xfrm>
          <a:prstGeom prst="rect">
            <a:avLst/>
          </a:prstGeom>
          <a:noFill/>
        </p:spPr>
        <p:txBody>
          <a:bodyPr wrap="square" rtlCol="0">
            <a:spAutoFit/>
          </a:bodyPr>
          <a:lstStyle>
            <a:defPPr>
              <a:defRPr lang="ja-JP"/>
            </a:defPPr>
            <a:lvl1pPr>
              <a:defRPr sz="1200" b="1">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0"/>
              <a:t>タイヤ </a:t>
            </a:r>
            <a:r>
              <a:rPr lang="en-US" altLang="ja-JP" b="0"/>
              <a:t>1.0%, $15</a:t>
            </a:r>
            <a:r>
              <a:rPr lang="ja-JP" altLang="en-US" b="0"/>
              <a:t>億</a:t>
            </a:r>
          </a:p>
        </p:txBody>
      </p:sp>
      <p:sp>
        <p:nvSpPr>
          <p:cNvPr id="37" name="フリーフォーム: 図形 36">
            <a:extLst>
              <a:ext uri="{FF2B5EF4-FFF2-40B4-BE49-F238E27FC236}">
                <a16:creationId xmlns:a16="http://schemas.microsoft.com/office/drawing/2014/main" id="{C38FD0A9-6142-6B03-CFD5-3787D4CB3CB4}"/>
              </a:ext>
            </a:extLst>
          </p:cNvPr>
          <p:cNvSpPr/>
          <p:nvPr/>
        </p:nvSpPr>
        <p:spPr bwMode="auto">
          <a:xfrm>
            <a:off x="8007192" y="4011217"/>
            <a:ext cx="928145" cy="677674"/>
          </a:xfrm>
          <a:custGeom>
            <a:avLst/>
            <a:gdLst>
              <a:gd name="connsiteX0" fmla="*/ 0 w 877640"/>
              <a:gd name="connsiteY0" fmla="*/ 487068 h 487068"/>
              <a:gd name="connsiteX1" fmla="*/ 418143 w 877640"/>
              <a:gd name="connsiteY1" fmla="*/ 487068 h 487068"/>
              <a:gd name="connsiteX2" fmla="*/ 877640 w 877640"/>
              <a:gd name="connsiteY2" fmla="*/ 0 h 487068"/>
              <a:gd name="connsiteX3" fmla="*/ 827095 w 877640"/>
              <a:gd name="connsiteY3" fmla="*/ 0 h 487068"/>
              <a:gd name="connsiteX0" fmla="*/ 0 w 877640"/>
              <a:gd name="connsiteY0" fmla="*/ 487068 h 487068"/>
              <a:gd name="connsiteX1" fmla="*/ 418143 w 877640"/>
              <a:gd name="connsiteY1" fmla="*/ 487068 h 487068"/>
              <a:gd name="connsiteX2" fmla="*/ 877640 w 877640"/>
              <a:gd name="connsiteY2" fmla="*/ 0 h 487068"/>
              <a:gd name="connsiteX3" fmla="*/ 823523 w 877640"/>
              <a:gd name="connsiteY3" fmla="*/ 2381 h 487068"/>
              <a:gd name="connsiteX0" fmla="*/ 0 w 877640"/>
              <a:gd name="connsiteY0" fmla="*/ 487068 h 487068"/>
              <a:gd name="connsiteX1" fmla="*/ 418143 w 877640"/>
              <a:gd name="connsiteY1" fmla="*/ 487068 h 487068"/>
              <a:gd name="connsiteX2" fmla="*/ 877640 w 877640"/>
              <a:gd name="connsiteY2" fmla="*/ 0 h 487068"/>
              <a:gd name="connsiteX0" fmla="*/ 0 w 877640"/>
              <a:gd name="connsiteY0" fmla="*/ 487068 h 487068"/>
              <a:gd name="connsiteX1" fmla="*/ 303940 w 877640"/>
              <a:gd name="connsiteY1" fmla="*/ 481587 h 487068"/>
              <a:gd name="connsiteX2" fmla="*/ 877640 w 877640"/>
              <a:gd name="connsiteY2" fmla="*/ 0 h 487068"/>
              <a:gd name="connsiteX0" fmla="*/ 0 w 877640"/>
              <a:gd name="connsiteY0" fmla="*/ 487068 h 487068"/>
              <a:gd name="connsiteX1" fmla="*/ 299505 w 877640"/>
              <a:gd name="connsiteY1" fmla="*/ 486154 h 487068"/>
              <a:gd name="connsiteX2" fmla="*/ 877640 w 877640"/>
              <a:gd name="connsiteY2" fmla="*/ 0 h 487068"/>
              <a:gd name="connsiteX0" fmla="*/ 0 w 864335"/>
              <a:gd name="connsiteY0" fmla="*/ 519954 h 519954"/>
              <a:gd name="connsiteX1" fmla="*/ 299505 w 864335"/>
              <a:gd name="connsiteY1" fmla="*/ 519040 h 519954"/>
              <a:gd name="connsiteX2" fmla="*/ 864335 w 864335"/>
              <a:gd name="connsiteY2" fmla="*/ 0 h 519954"/>
            </a:gdLst>
            <a:ahLst/>
            <a:cxnLst>
              <a:cxn ang="0">
                <a:pos x="connsiteX0" y="connsiteY0"/>
              </a:cxn>
              <a:cxn ang="0">
                <a:pos x="connsiteX1" y="connsiteY1"/>
              </a:cxn>
              <a:cxn ang="0">
                <a:pos x="connsiteX2" y="connsiteY2"/>
              </a:cxn>
            </a:cxnLst>
            <a:rect l="l" t="t" r="r" b="b"/>
            <a:pathLst>
              <a:path w="864335" h="519954">
                <a:moveTo>
                  <a:pt x="0" y="519954"/>
                </a:moveTo>
                <a:lnTo>
                  <a:pt x="299505" y="519040"/>
                </a:lnTo>
                <a:lnTo>
                  <a:pt x="864335"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39" name="テキスト ボックス 38">
            <a:extLst>
              <a:ext uri="{FF2B5EF4-FFF2-40B4-BE49-F238E27FC236}">
                <a16:creationId xmlns:a16="http://schemas.microsoft.com/office/drawing/2014/main" id="{8AA73D5B-1FDE-EC1D-AC82-447217CD0C85}"/>
              </a:ext>
            </a:extLst>
          </p:cNvPr>
          <p:cNvSpPr txBox="1"/>
          <p:nvPr/>
        </p:nvSpPr>
        <p:spPr>
          <a:xfrm>
            <a:off x="8901882" y="3603600"/>
            <a:ext cx="2026973" cy="276999"/>
          </a:xfrm>
          <a:prstGeom prst="rect">
            <a:avLst/>
          </a:prstGeom>
          <a:noFill/>
        </p:spPr>
        <p:txBody>
          <a:bodyPr wrap="square" rtlCol="0">
            <a:spAutoFit/>
          </a:bodyPr>
          <a:lstStyle>
            <a:defPPr>
              <a:defRPr lang="ja-JP"/>
            </a:defPPr>
            <a:lvl1pPr>
              <a:defRPr sz="1200" b="1">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0"/>
              <a:t>エンジン部品 </a:t>
            </a:r>
            <a:r>
              <a:rPr lang="en-US" altLang="ja-JP" b="0"/>
              <a:t>1.1%, $16</a:t>
            </a:r>
            <a:r>
              <a:rPr lang="ja-JP" altLang="en-US" b="0"/>
              <a:t>億</a:t>
            </a:r>
          </a:p>
        </p:txBody>
      </p:sp>
      <p:sp>
        <p:nvSpPr>
          <p:cNvPr id="40" name="フリーフォーム: 図形 39">
            <a:extLst>
              <a:ext uri="{FF2B5EF4-FFF2-40B4-BE49-F238E27FC236}">
                <a16:creationId xmlns:a16="http://schemas.microsoft.com/office/drawing/2014/main" id="{D286A08A-6114-27A7-EA38-4C871622D3A3}"/>
              </a:ext>
            </a:extLst>
          </p:cNvPr>
          <p:cNvSpPr/>
          <p:nvPr/>
        </p:nvSpPr>
        <p:spPr bwMode="auto">
          <a:xfrm>
            <a:off x="8116784" y="3769620"/>
            <a:ext cx="818607" cy="757448"/>
          </a:xfrm>
          <a:custGeom>
            <a:avLst/>
            <a:gdLst>
              <a:gd name="connsiteX0" fmla="*/ 0 w 877640"/>
              <a:gd name="connsiteY0" fmla="*/ 487068 h 487068"/>
              <a:gd name="connsiteX1" fmla="*/ 418143 w 877640"/>
              <a:gd name="connsiteY1" fmla="*/ 487068 h 487068"/>
              <a:gd name="connsiteX2" fmla="*/ 877640 w 877640"/>
              <a:gd name="connsiteY2" fmla="*/ 0 h 487068"/>
              <a:gd name="connsiteX3" fmla="*/ 827095 w 877640"/>
              <a:gd name="connsiteY3" fmla="*/ 0 h 487068"/>
              <a:gd name="connsiteX0" fmla="*/ 0 w 877640"/>
              <a:gd name="connsiteY0" fmla="*/ 487068 h 487068"/>
              <a:gd name="connsiteX1" fmla="*/ 418143 w 877640"/>
              <a:gd name="connsiteY1" fmla="*/ 487068 h 487068"/>
              <a:gd name="connsiteX2" fmla="*/ 877640 w 877640"/>
              <a:gd name="connsiteY2" fmla="*/ 0 h 487068"/>
              <a:gd name="connsiteX3" fmla="*/ 823523 w 877640"/>
              <a:gd name="connsiteY3" fmla="*/ 2381 h 487068"/>
              <a:gd name="connsiteX0" fmla="*/ 0 w 877640"/>
              <a:gd name="connsiteY0" fmla="*/ 487068 h 487068"/>
              <a:gd name="connsiteX1" fmla="*/ 418143 w 877640"/>
              <a:gd name="connsiteY1" fmla="*/ 487068 h 487068"/>
              <a:gd name="connsiteX2" fmla="*/ 877640 w 877640"/>
              <a:gd name="connsiteY2" fmla="*/ 0 h 487068"/>
              <a:gd name="connsiteX0" fmla="*/ 0 w 877640"/>
              <a:gd name="connsiteY0" fmla="*/ 487068 h 487068"/>
              <a:gd name="connsiteX1" fmla="*/ 303940 w 877640"/>
              <a:gd name="connsiteY1" fmla="*/ 481587 h 487068"/>
              <a:gd name="connsiteX2" fmla="*/ 877640 w 877640"/>
              <a:gd name="connsiteY2" fmla="*/ 0 h 487068"/>
              <a:gd name="connsiteX0" fmla="*/ 0 w 877640"/>
              <a:gd name="connsiteY0" fmla="*/ 487068 h 487068"/>
              <a:gd name="connsiteX1" fmla="*/ 299505 w 877640"/>
              <a:gd name="connsiteY1" fmla="*/ 486154 h 487068"/>
              <a:gd name="connsiteX2" fmla="*/ 877640 w 877640"/>
              <a:gd name="connsiteY2" fmla="*/ 0 h 487068"/>
              <a:gd name="connsiteX0" fmla="*/ 0 w 877640"/>
              <a:gd name="connsiteY0" fmla="*/ 487068 h 489809"/>
              <a:gd name="connsiteX1" fmla="*/ 190846 w 877640"/>
              <a:gd name="connsiteY1" fmla="*/ 489809 h 489809"/>
              <a:gd name="connsiteX2" fmla="*/ 877640 w 877640"/>
              <a:gd name="connsiteY2" fmla="*/ 0 h 489809"/>
              <a:gd name="connsiteX0" fmla="*/ 0 w 877640"/>
              <a:gd name="connsiteY0" fmla="*/ 487068 h 487068"/>
              <a:gd name="connsiteX1" fmla="*/ 190846 w 877640"/>
              <a:gd name="connsiteY1" fmla="*/ 487068 h 487068"/>
              <a:gd name="connsiteX2" fmla="*/ 877640 w 877640"/>
              <a:gd name="connsiteY2" fmla="*/ 0 h 487068"/>
              <a:gd name="connsiteX0" fmla="*/ 0 w 762328"/>
              <a:gd name="connsiteY0" fmla="*/ 581161 h 581161"/>
              <a:gd name="connsiteX1" fmla="*/ 190846 w 762328"/>
              <a:gd name="connsiteY1" fmla="*/ 581161 h 581161"/>
              <a:gd name="connsiteX2" fmla="*/ 762328 w 762328"/>
              <a:gd name="connsiteY2" fmla="*/ 0 h 581161"/>
            </a:gdLst>
            <a:ahLst/>
            <a:cxnLst>
              <a:cxn ang="0">
                <a:pos x="connsiteX0" y="connsiteY0"/>
              </a:cxn>
              <a:cxn ang="0">
                <a:pos x="connsiteX1" y="connsiteY1"/>
              </a:cxn>
              <a:cxn ang="0">
                <a:pos x="connsiteX2" y="connsiteY2"/>
              </a:cxn>
            </a:cxnLst>
            <a:rect l="l" t="t" r="r" b="b"/>
            <a:pathLst>
              <a:path w="762328" h="581161">
                <a:moveTo>
                  <a:pt x="0" y="581161"/>
                </a:moveTo>
                <a:lnTo>
                  <a:pt x="190846" y="581161"/>
                </a:lnTo>
                <a:lnTo>
                  <a:pt x="762328"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41" name="テキスト ボックス 40">
            <a:extLst>
              <a:ext uri="{FF2B5EF4-FFF2-40B4-BE49-F238E27FC236}">
                <a16:creationId xmlns:a16="http://schemas.microsoft.com/office/drawing/2014/main" id="{40686BFC-4B0F-06B8-2801-84BB65B9A907}"/>
              </a:ext>
            </a:extLst>
          </p:cNvPr>
          <p:cNvSpPr txBox="1"/>
          <p:nvPr/>
        </p:nvSpPr>
        <p:spPr>
          <a:xfrm>
            <a:off x="8925562" y="3322956"/>
            <a:ext cx="2026973" cy="276999"/>
          </a:xfrm>
          <a:prstGeom prst="rect">
            <a:avLst/>
          </a:prstGeom>
          <a:noFill/>
        </p:spPr>
        <p:txBody>
          <a:bodyPr wrap="square" rtlCol="0">
            <a:spAutoFit/>
          </a:bodyPr>
          <a:lstStyle>
            <a:defPPr>
              <a:defRPr lang="ja-JP"/>
            </a:defPPr>
            <a:lvl1pPr>
              <a:defRPr sz="1200" b="1">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0"/>
              <a:t>部品 </a:t>
            </a:r>
            <a:r>
              <a:rPr lang="en-US" altLang="ja-JP" b="0"/>
              <a:t>5.0%, $74</a:t>
            </a:r>
            <a:r>
              <a:rPr lang="ja-JP" altLang="en-US" b="0"/>
              <a:t>億</a:t>
            </a:r>
          </a:p>
        </p:txBody>
      </p:sp>
      <p:sp>
        <p:nvSpPr>
          <p:cNvPr id="42" name="フリーフォーム: 図形 41">
            <a:extLst>
              <a:ext uri="{FF2B5EF4-FFF2-40B4-BE49-F238E27FC236}">
                <a16:creationId xmlns:a16="http://schemas.microsoft.com/office/drawing/2014/main" id="{4F074284-0806-41E6-21BF-8D7EE314D6D1}"/>
              </a:ext>
            </a:extLst>
          </p:cNvPr>
          <p:cNvSpPr/>
          <p:nvPr/>
        </p:nvSpPr>
        <p:spPr bwMode="auto">
          <a:xfrm>
            <a:off x="8272281" y="3501529"/>
            <a:ext cx="703453" cy="669710"/>
          </a:xfrm>
          <a:custGeom>
            <a:avLst/>
            <a:gdLst>
              <a:gd name="connsiteX0" fmla="*/ 0 w 877640"/>
              <a:gd name="connsiteY0" fmla="*/ 487068 h 487068"/>
              <a:gd name="connsiteX1" fmla="*/ 418143 w 877640"/>
              <a:gd name="connsiteY1" fmla="*/ 487068 h 487068"/>
              <a:gd name="connsiteX2" fmla="*/ 877640 w 877640"/>
              <a:gd name="connsiteY2" fmla="*/ 0 h 487068"/>
              <a:gd name="connsiteX3" fmla="*/ 827095 w 877640"/>
              <a:gd name="connsiteY3" fmla="*/ 0 h 487068"/>
              <a:gd name="connsiteX0" fmla="*/ 0 w 877640"/>
              <a:gd name="connsiteY0" fmla="*/ 487068 h 487068"/>
              <a:gd name="connsiteX1" fmla="*/ 418143 w 877640"/>
              <a:gd name="connsiteY1" fmla="*/ 487068 h 487068"/>
              <a:gd name="connsiteX2" fmla="*/ 877640 w 877640"/>
              <a:gd name="connsiteY2" fmla="*/ 0 h 487068"/>
              <a:gd name="connsiteX3" fmla="*/ 823523 w 877640"/>
              <a:gd name="connsiteY3" fmla="*/ 2381 h 487068"/>
              <a:gd name="connsiteX0" fmla="*/ 0 w 877640"/>
              <a:gd name="connsiteY0" fmla="*/ 487068 h 487068"/>
              <a:gd name="connsiteX1" fmla="*/ 418143 w 877640"/>
              <a:gd name="connsiteY1" fmla="*/ 487068 h 487068"/>
              <a:gd name="connsiteX2" fmla="*/ 877640 w 877640"/>
              <a:gd name="connsiteY2" fmla="*/ 0 h 487068"/>
              <a:gd name="connsiteX0" fmla="*/ 0 w 877640"/>
              <a:gd name="connsiteY0" fmla="*/ 487068 h 487068"/>
              <a:gd name="connsiteX1" fmla="*/ 303940 w 877640"/>
              <a:gd name="connsiteY1" fmla="*/ 481587 h 487068"/>
              <a:gd name="connsiteX2" fmla="*/ 877640 w 877640"/>
              <a:gd name="connsiteY2" fmla="*/ 0 h 487068"/>
              <a:gd name="connsiteX0" fmla="*/ 0 w 877640"/>
              <a:gd name="connsiteY0" fmla="*/ 487068 h 487068"/>
              <a:gd name="connsiteX1" fmla="*/ 299505 w 877640"/>
              <a:gd name="connsiteY1" fmla="*/ 486154 h 487068"/>
              <a:gd name="connsiteX2" fmla="*/ 877640 w 877640"/>
              <a:gd name="connsiteY2" fmla="*/ 0 h 487068"/>
              <a:gd name="connsiteX0" fmla="*/ 0 w 877640"/>
              <a:gd name="connsiteY0" fmla="*/ 487068 h 489809"/>
              <a:gd name="connsiteX1" fmla="*/ 190846 w 877640"/>
              <a:gd name="connsiteY1" fmla="*/ 489809 h 489809"/>
              <a:gd name="connsiteX2" fmla="*/ 877640 w 877640"/>
              <a:gd name="connsiteY2" fmla="*/ 0 h 489809"/>
              <a:gd name="connsiteX0" fmla="*/ 0 w 877640"/>
              <a:gd name="connsiteY0" fmla="*/ 487068 h 487068"/>
              <a:gd name="connsiteX1" fmla="*/ 190846 w 877640"/>
              <a:gd name="connsiteY1" fmla="*/ 487068 h 487068"/>
              <a:gd name="connsiteX2" fmla="*/ 877640 w 877640"/>
              <a:gd name="connsiteY2" fmla="*/ 0 h 487068"/>
              <a:gd name="connsiteX0" fmla="*/ 0 w 762328"/>
              <a:gd name="connsiteY0" fmla="*/ 581161 h 581161"/>
              <a:gd name="connsiteX1" fmla="*/ 190846 w 762328"/>
              <a:gd name="connsiteY1" fmla="*/ 581161 h 581161"/>
              <a:gd name="connsiteX2" fmla="*/ 762328 w 762328"/>
              <a:gd name="connsiteY2" fmla="*/ 0 h 581161"/>
              <a:gd name="connsiteX0" fmla="*/ 0 w 895743"/>
              <a:gd name="connsiteY0" fmla="*/ 552356 h 552356"/>
              <a:gd name="connsiteX1" fmla="*/ 190846 w 895743"/>
              <a:gd name="connsiteY1" fmla="*/ 552356 h 552356"/>
              <a:gd name="connsiteX2" fmla="*/ 895743 w 895743"/>
              <a:gd name="connsiteY2" fmla="*/ 0 h 552356"/>
            </a:gdLst>
            <a:ahLst/>
            <a:cxnLst>
              <a:cxn ang="0">
                <a:pos x="connsiteX0" y="connsiteY0"/>
              </a:cxn>
              <a:cxn ang="0">
                <a:pos x="connsiteX1" y="connsiteY1"/>
              </a:cxn>
              <a:cxn ang="0">
                <a:pos x="connsiteX2" y="connsiteY2"/>
              </a:cxn>
            </a:cxnLst>
            <a:rect l="l" t="t" r="r" b="b"/>
            <a:pathLst>
              <a:path w="895743" h="552356">
                <a:moveTo>
                  <a:pt x="0" y="552356"/>
                </a:moveTo>
                <a:lnTo>
                  <a:pt x="190846" y="552356"/>
                </a:lnTo>
                <a:lnTo>
                  <a:pt x="895743"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46" name="フリーフォーム: 図形 45">
            <a:extLst>
              <a:ext uri="{FF2B5EF4-FFF2-40B4-BE49-F238E27FC236}">
                <a16:creationId xmlns:a16="http://schemas.microsoft.com/office/drawing/2014/main" id="{3F63AFA6-C076-520C-4760-EA742C3BD7EC}"/>
              </a:ext>
            </a:extLst>
          </p:cNvPr>
          <p:cNvSpPr/>
          <p:nvPr/>
        </p:nvSpPr>
        <p:spPr bwMode="auto">
          <a:xfrm>
            <a:off x="6110288" y="1538288"/>
            <a:ext cx="1879114" cy="2178050"/>
          </a:xfrm>
          <a:custGeom>
            <a:avLst/>
            <a:gdLst>
              <a:gd name="connsiteX0" fmla="*/ 0 w 1860550"/>
              <a:gd name="connsiteY0" fmla="*/ 0 h 2178050"/>
              <a:gd name="connsiteX1" fmla="*/ 1860550 w 1860550"/>
              <a:gd name="connsiteY1" fmla="*/ 2178050 h 2178050"/>
              <a:gd name="connsiteX0" fmla="*/ 0 w 1860550"/>
              <a:gd name="connsiteY0" fmla="*/ 0 h 2178050"/>
              <a:gd name="connsiteX1" fmla="*/ 1860550 w 1860550"/>
              <a:gd name="connsiteY1" fmla="*/ 2178050 h 2178050"/>
              <a:gd name="connsiteX0" fmla="*/ 0 w 1877601"/>
              <a:gd name="connsiteY0" fmla="*/ 0 h 2178050"/>
              <a:gd name="connsiteX1" fmla="*/ 1860550 w 1877601"/>
              <a:gd name="connsiteY1" fmla="*/ 2178050 h 2178050"/>
              <a:gd name="connsiteX0" fmla="*/ 0 w 1872544"/>
              <a:gd name="connsiteY0" fmla="*/ 0 h 2178050"/>
              <a:gd name="connsiteX1" fmla="*/ 1860550 w 1872544"/>
              <a:gd name="connsiteY1" fmla="*/ 2178050 h 2178050"/>
              <a:gd name="connsiteX0" fmla="*/ 0 w 1883877"/>
              <a:gd name="connsiteY0" fmla="*/ 0 h 2178050"/>
              <a:gd name="connsiteX1" fmla="*/ 1860550 w 1883877"/>
              <a:gd name="connsiteY1" fmla="*/ 2178050 h 2178050"/>
            </a:gdLst>
            <a:ahLst/>
            <a:cxnLst>
              <a:cxn ang="0">
                <a:pos x="connsiteX0" y="connsiteY0"/>
              </a:cxn>
              <a:cxn ang="0">
                <a:pos x="connsiteX1" y="connsiteY1"/>
              </a:cxn>
            </a:cxnLst>
            <a:rect l="l" t="t" r="r" b="b"/>
            <a:pathLst>
              <a:path w="1883877" h="2178050">
                <a:moveTo>
                  <a:pt x="0" y="0"/>
                </a:moveTo>
                <a:cubicBezTo>
                  <a:pt x="1237720" y="14817"/>
                  <a:pt x="2032530" y="1091670"/>
                  <a:pt x="1860550" y="2178050"/>
                </a:cubicBezTo>
              </a:path>
            </a:pathLst>
          </a:custGeom>
          <a:noFill/>
          <a:ln w="38100">
            <a:solidFill>
              <a:srgbClr val="C04F1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48" name="フリーフォーム: 図形 47">
            <a:extLst>
              <a:ext uri="{FF2B5EF4-FFF2-40B4-BE49-F238E27FC236}">
                <a16:creationId xmlns:a16="http://schemas.microsoft.com/office/drawing/2014/main" id="{05C08A15-81EB-E4DE-02FA-24115C9AAEEC}"/>
              </a:ext>
            </a:extLst>
          </p:cNvPr>
          <p:cNvSpPr/>
          <p:nvPr/>
        </p:nvSpPr>
        <p:spPr bwMode="auto">
          <a:xfrm>
            <a:off x="7710583" y="4912197"/>
            <a:ext cx="1038119" cy="125252"/>
          </a:xfrm>
          <a:custGeom>
            <a:avLst/>
            <a:gdLst>
              <a:gd name="connsiteX0" fmla="*/ 0 w 877640"/>
              <a:gd name="connsiteY0" fmla="*/ 487068 h 487068"/>
              <a:gd name="connsiteX1" fmla="*/ 418143 w 877640"/>
              <a:gd name="connsiteY1" fmla="*/ 487068 h 487068"/>
              <a:gd name="connsiteX2" fmla="*/ 877640 w 877640"/>
              <a:gd name="connsiteY2" fmla="*/ 0 h 487068"/>
              <a:gd name="connsiteX3" fmla="*/ 827095 w 877640"/>
              <a:gd name="connsiteY3" fmla="*/ 0 h 487068"/>
              <a:gd name="connsiteX0" fmla="*/ 0 w 877640"/>
              <a:gd name="connsiteY0" fmla="*/ 487068 h 487068"/>
              <a:gd name="connsiteX1" fmla="*/ 418143 w 877640"/>
              <a:gd name="connsiteY1" fmla="*/ 487068 h 487068"/>
              <a:gd name="connsiteX2" fmla="*/ 877640 w 877640"/>
              <a:gd name="connsiteY2" fmla="*/ 0 h 487068"/>
              <a:gd name="connsiteX3" fmla="*/ 823523 w 877640"/>
              <a:gd name="connsiteY3" fmla="*/ 2381 h 487068"/>
              <a:gd name="connsiteX0" fmla="*/ 0 w 877640"/>
              <a:gd name="connsiteY0" fmla="*/ 487068 h 487068"/>
              <a:gd name="connsiteX1" fmla="*/ 418143 w 877640"/>
              <a:gd name="connsiteY1" fmla="*/ 487068 h 487068"/>
              <a:gd name="connsiteX2" fmla="*/ 877640 w 877640"/>
              <a:gd name="connsiteY2" fmla="*/ 0 h 487068"/>
              <a:gd name="connsiteX0" fmla="*/ 0 w 877640"/>
              <a:gd name="connsiteY0" fmla="*/ 487068 h 530402"/>
              <a:gd name="connsiteX1" fmla="*/ 789894 w 877640"/>
              <a:gd name="connsiteY1" fmla="*/ 530402 h 530402"/>
              <a:gd name="connsiteX2" fmla="*/ 877640 w 877640"/>
              <a:gd name="connsiteY2" fmla="*/ 0 h 530402"/>
              <a:gd name="connsiteX0" fmla="*/ 0 w 1000409"/>
              <a:gd name="connsiteY0" fmla="*/ 868418 h 911752"/>
              <a:gd name="connsiteX1" fmla="*/ 789894 w 1000409"/>
              <a:gd name="connsiteY1" fmla="*/ 911752 h 911752"/>
              <a:gd name="connsiteX2" fmla="*/ 1000409 w 1000409"/>
              <a:gd name="connsiteY2" fmla="*/ 0 h 911752"/>
            </a:gdLst>
            <a:ahLst/>
            <a:cxnLst>
              <a:cxn ang="0">
                <a:pos x="connsiteX0" y="connsiteY0"/>
              </a:cxn>
              <a:cxn ang="0">
                <a:pos x="connsiteX1" y="connsiteY1"/>
              </a:cxn>
              <a:cxn ang="0">
                <a:pos x="connsiteX2" y="connsiteY2"/>
              </a:cxn>
            </a:cxnLst>
            <a:rect l="l" t="t" r="r" b="b"/>
            <a:pathLst>
              <a:path w="1000409" h="911752">
                <a:moveTo>
                  <a:pt x="0" y="868418"/>
                </a:moveTo>
                <a:lnTo>
                  <a:pt x="789894" y="911752"/>
                </a:lnTo>
                <a:lnTo>
                  <a:pt x="1000409"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57" name="フリーフォーム: 図形 56">
            <a:extLst>
              <a:ext uri="{FF2B5EF4-FFF2-40B4-BE49-F238E27FC236}">
                <a16:creationId xmlns:a16="http://schemas.microsoft.com/office/drawing/2014/main" id="{C8F163EC-0033-A8FA-E759-4C26C9719998}"/>
              </a:ext>
            </a:extLst>
          </p:cNvPr>
          <p:cNvSpPr/>
          <p:nvPr/>
        </p:nvSpPr>
        <p:spPr bwMode="auto">
          <a:xfrm>
            <a:off x="7448987" y="5200703"/>
            <a:ext cx="1223902" cy="86968"/>
          </a:xfrm>
          <a:custGeom>
            <a:avLst/>
            <a:gdLst>
              <a:gd name="connsiteX0" fmla="*/ 0 w 877640"/>
              <a:gd name="connsiteY0" fmla="*/ 487068 h 487068"/>
              <a:gd name="connsiteX1" fmla="*/ 418143 w 877640"/>
              <a:gd name="connsiteY1" fmla="*/ 487068 h 487068"/>
              <a:gd name="connsiteX2" fmla="*/ 877640 w 877640"/>
              <a:gd name="connsiteY2" fmla="*/ 0 h 487068"/>
              <a:gd name="connsiteX3" fmla="*/ 827095 w 877640"/>
              <a:gd name="connsiteY3" fmla="*/ 0 h 487068"/>
              <a:gd name="connsiteX0" fmla="*/ 0 w 877640"/>
              <a:gd name="connsiteY0" fmla="*/ 487068 h 487068"/>
              <a:gd name="connsiteX1" fmla="*/ 418143 w 877640"/>
              <a:gd name="connsiteY1" fmla="*/ 487068 h 487068"/>
              <a:gd name="connsiteX2" fmla="*/ 877640 w 877640"/>
              <a:gd name="connsiteY2" fmla="*/ 0 h 487068"/>
              <a:gd name="connsiteX3" fmla="*/ 823523 w 877640"/>
              <a:gd name="connsiteY3" fmla="*/ 2381 h 487068"/>
              <a:gd name="connsiteX0" fmla="*/ 0 w 877640"/>
              <a:gd name="connsiteY0" fmla="*/ 487068 h 487068"/>
              <a:gd name="connsiteX1" fmla="*/ 418143 w 877640"/>
              <a:gd name="connsiteY1" fmla="*/ 487068 h 487068"/>
              <a:gd name="connsiteX2" fmla="*/ 877640 w 877640"/>
              <a:gd name="connsiteY2" fmla="*/ 0 h 487068"/>
              <a:gd name="connsiteX0" fmla="*/ 0 w 1024273"/>
              <a:gd name="connsiteY0" fmla="*/ 487068 h 517024"/>
              <a:gd name="connsiteX1" fmla="*/ 1024273 w 1024273"/>
              <a:gd name="connsiteY1" fmla="*/ 517024 h 517024"/>
              <a:gd name="connsiteX2" fmla="*/ 877640 w 1024273"/>
              <a:gd name="connsiteY2" fmla="*/ 0 h 517024"/>
              <a:gd name="connsiteX0" fmla="*/ 0 w 1116616"/>
              <a:gd name="connsiteY0" fmla="*/ 487068 h 517024"/>
              <a:gd name="connsiteX1" fmla="*/ 1024273 w 1116616"/>
              <a:gd name="connsiteY1" fmla="*/ 517024 h 517024"/>
              <a:gd name="connsiteX2" fmla="*/ 1116616 w 1116616"/>
              <a:gd name="connsiteY2" fmla="*/ 0 h 517024"/>
              <a:gd name="connsiteX0" fmla="*/ 0 w 1116616"/>
              <a:gd name="connsiteY0" fmla="*/ 487068 h 546974"/>
              <a:gd name="connsiteX1" fmla="*/ 943891 w 1116616"/>
              <a:gd name="connsiteY1" fmla="*/ 546974 h 546974"/>
              <a:gd name="connsiteX2" fmla="*/ 1116616 w 1116616"/>
              <a:gd name="connsiteY2" fmla="*/ 0 h 546974"/>
            </a:gdLst>
            <a:ahLst/>
            <a:cxnLst>
              <a:cxn ang="0">
                <a:pos x="connsiteX0" y="connsiteY0"/>
              </a:cxn>
              <a:cxn ang="0">
                <a:pos x="connsiteX1" y="connsiteY1"/>
              </a:cxn>
              <a:cxn ang="0">
                <a:pos x="connsiteX2" y="connsiteY2"/>
              </a:cxn>
            </a:cxnLst>
            <a:rect l="l" t="t" r="r" b="b"/>
            <a:pathLst>
              <a:path w="1116616" h="546974">
                <a:moveTo>
                  <a:pt x="0" y="487068"/>
                </a:moveTo>
                <a:lnTo>
                  <a:pt x="943891" y="546974"/>
                </a:lnTo>
                <a:lnTo>
                  <a:pt x="1116616" y="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0" name="フリーフォーム: 図形 59">
            <a:extLst>
              <a:ext uri="{FF2B5EF4-FFF2-40B4-BE49-F238E27FC236}">
                <a16:creationId xmlns:a16="http://schemas.microsoft.com/office/drawing/2014/main" id="{64892F34-827A-712E-17A0-34B30139248A}"/>
              </a:ext>
            </a:extLst>
          </p:cNvPr>
          <p:cNvSpPr/>
          <p:nvPr/>
        </p:nvSpPr>
        <p:spPr bwMode="auto">
          <a:xfrm>
            <a:off x="6888956" y="5579269"/>
            <a:ext cx="990600" cy="88106"/>
          </a:xfrm>
          <a:custGeom>
            <a:avLst/>
            <a:gdLst>
              <a:gd name="connsiteX0" fmla="*/ 0 w 990600"/>
              <a:gd name="connsiteY0" fmla="*/ 0 h 88106"/>
              <a:gd name="connsiteX1" fmla="*/ 83344 w 990600"/>
              <a:gd name="connsiteY1" fmla="*/ 88106 h 88106"/>
              <a:gd name="connsiteX2" fmla="*/ 990600 w 990600"/>
              <a:gd name="connsiteY2" fmla="*/ 80962 h 88106"/>
            </a:gdLst>
            <a:ahLst/>
            <a:cxnLst>
              <a:cxn ang="0">
                <a:pos x="connsiteX0" y="connsiteY0"/>
              </a:cxn>
              <a:cxn ang="0">
                <a:pos x="connsiteX1" y="connsiteY1"/>
              </a:cxn>
              <a:cxn ang="0">
                <a:pos x="connsiteX2" y="connsiteY2"/>
              </a:cxn>
            </a:cxnLst>
            <a:rect l="l" t="t" r="r" b="b"/>
            <a:pathLst>
              <a:path w="990600" h="88106">
                <a:moveTo>
                  <a:pt x="0" y="0"/>
                </a:moveTo>
                <a:lnTo>
                  <a:pt x="83344" y="88106"/>
                </a:lnTo>
                <a:lnTo>
                  <a:pt x="990600" y="80962"/>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1" name="フリーフォーム: 図形 60">
            <a:extLst>
              <a:ext uri="{FF2B5EF4-FFF2-40B4-BE49-F238E27FC236}">
                <a16:creationId xmlns:a16="http://schemas.microsoft.com/office/drawing/2014/main" id="{A039A611-8DDB-96A1-891B-B1086660EF18}"/>
              </a:ext>
            </a:extLst>
          </p:cNvPr>
          <p:cNvSpPr/>
          <p:nvPr/>
        </p:nvSpPr>
        <p:spPr bwMode="auto">
          <a:xfrm>
            <a:off x="6711479" y="5622559"/>
            <a:ext cx="972741" cy="242362"/>
          </a:xfrm>
          <a:custGeom>
            <a:avLst/>
            <a:gdLst>
              <a:gd name="connsiteX0" fmla="*/ 0 w 990600"/>
              <a:gd name="connsiteY0" fmla="*/ 0 h 88106"/>
              <a:gd name="connsiteX1" fmla="*/ 83344 w 990600"/>
              <a:gd name="connsiteY1" fmla="*/ 88106 h 88106"/>
              <a:gd name="connsiteX2" fmla="*/ 990600 w 990600"/>
              <a:gd name="connsiteY2" fmla="*/ 80962 h 88106"/>
              <a:gd name="connsiteX0" fmla="*/ 0 w 972741"/>
              <a:gd name="connsiteY0" fmla="*/ 0 h 88106"/>
              <a:gd name="connsiteX1" fmla="*/ 83344 w 972741"/>
              <a:gd name="connsiteY1" fmla="*/ 88106 h 88106"/>
              <a:gd name="connsiteX2" fmla="*/ 972741 w 972741"/>
              <a:gd name="connsiteY2" fmla="*/ 83992 h 88106"/>
            </a:gdLst>
            <a:ahLst/>
            <a:cxnLst>
              <a:cxn ang="0">
                <a:pos x="connsiteX0" y="connsiteY0"/>
              </a:cxn>
              <a:cxn ang="0">
                <a:pos x="connsiteX1" y="connsiteY1"/>
              </a:cxn>
              <a:cxn ang="0">
                <a:pos x="connsiteX2" y="connsiteY2"/>
              </a:cxn>
            </a:cxnLst>
            <a:rect l="l" t="t" r="r" b="b"/>
            <a:pathLst>
              <a:path w="972741" h="88106">
                <a:moveTo>
                  <a:pt x="0" y="0"/>
                </a:moveTo>
                <a:lnTo>
                  <a:pt x="83344" y="88106"/>
                </a:lnTo>
                <a:lnTo>
                  <a:pt x="972741" y="83992"/>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2" name="フリーフォーム: 図形 61">
            <a:extLst>
              <a:ext uri="{FF2B5EF4-FFF2-40B4-BE49-F238E27FC236}">
                <a16:creationId xmlns:a16="http://schemas.microsoft.com/office/drawing/2014/main" id="{0612BCF3-7763-A449-7C61-2DBBD8BC0E38}"/>
              </a:ext>
            </a:extLst>
          </p:cNvPr>
          <p:cNvSpPr/>
          <p:nvPr/>
        </p:nvSpPr>
        <p:spPr bwMode="auto">
          <a:xfrm>
            <a:off x="6602591" y="5655059"/>
            <a:ext cx="829866" cy="466549"/>
          </a:xfrm>
          <a:custGeom>
            <a:avLst/>
            <a:gdLst>
              <a:gd name="connsiteX0" fmla="*/ 0 w 990600"/>
              <a:gd name="connsiteY0" fmla="*/ 0 h 88106"/>
              <a:gd name="connsiteX1" fmla="*/ 83344 w 990600"/>
              <a:gd name="connsiteY1" fmla="*/ 88106 h 88106"/>
              <a:gd name="connsiteX2" fmla="*/ 990600 w 990600"/>
              <a:gd name="connsiteY2" fmla="*/ 80962 h 88106"/>
              <a:gd name="connsiteX0" fmla="*/ 0 w 972741"/>
              <a:gd name="connsiteY0" fmla="*/ 0 h 88106"/>
              <a:gd name="connsiteX1" fmla="*/ 83344 w 972741"/>
              <a:gd name="connsiteY1" fmla="*/ 88106 h 88106"/>
              <a:gd name="connsiteX2" fmla="*/ 972741 w 972741"/>
              <a:gd name="connsiteY2" fmla="*/ 83992 h 88106"/>
              <a:gd name="connsiteX0" fmla="*/ 0 w 829866"/>
              <a:gd name="connsiteY0" fmla="*/ 0 h 88106"/>
              <a:gd name="connsiteX1" fmla="*/ 83344 w 829866"/>
              <a:gd name="connsiteY1" fmla="*/ 88106 h 88106"/>
              <a:gd name="connsiteX2" fmla="*/ 829866 w 829866"/>
              <a:gd name="connsiteY2" fmla="*/ 87590 h 88106"/>
            </a:gdLst>
            <a:ahLst/>
            <a:cxnLst>
              <a:cxn ang="0">
                <a:pos x="connsiteX0" y="connsiteY0"/>
              </a:cxn>
              <a:cxn ang="0">
                <a:pos x="connsiteX1" y="connsiteY1"/>
              </a:cxn>
              <a:cxn ang="0">
                <a:pos x="connsiteX2" y="connsiteY2"/>
              </a:cxn>
            </a:cxnLst>
            <a:rect l="l" t="t" r="r" b="b"/>
            <a:pathLst>
              <a:path w="829866" h="88106">
                <a:moveTo>
                  <a:pt x="0" y="0"/>
                </a:moveTo>
                <a:lnTo>
                  <a:pt x="83344" y="88106"/>
                </a:lnTo>
                <a:lnTo>
                  <a:pt x="829866" y="8759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3" name="フリーフォーム: 図形 62">
            <a:extLst>
              <a:ext uri="{FF2B5EF4-FFF2-40B4-BE49-F238E27FC236}">
                <a16:creationId xmlns:a16="http://schemas.microsoft.com/office/drawing/2014/main" id="{3FCC129E-102D-25A9-C5F1-BB750071D06A}"/>
              </a:ext>
            </a:extLst>
          </p:cNvPr>
          <p:cNvSpPr/>
          <p:nvPr/>
        </p:nvSpPr>
        <p:spPr bwMode="auto">
          <a:xfrm>
            <a:off x="6464071" y="5715666"/>
            <a:ext cx="594027" cy="661323"/>
          </a:xfrm>
          <a:custGeom>
            <a:avLst/>
            <a:gdLst>
              <a:gd name="connsiteX0" fmla="*/ 0 w 990600"/>
              <a:gd name="connsiteY0" fmla="*/ 0 h 88106"/>
              <a:gd name="connsiteX1" fmla="*/ 83344 w 990600"/>
              <a:gd name="connsiteY1" fmla="*/ 88106 h 88106"/>
              <a:gd name="connsiteX2" fmla="*/ 990600 w 990600"/>
              <a:gd name="connsiteY2" fmla="*/ 80962 h 88106"/>
              <a:gd name="connsiteX0" fmla="*/ 0 w 972741"/>
              <a:gd name="connsiteY0" fmla="*/ 0 h 88106"/>
              <a:gd name="connsiteX1" fmla="*/ 83344 w 972741"/>
              <a:gd name="connsiteY1" fmla="*/ 88106 h 88106"/>
              <a:gd name="connsiteX2" fmla="*/ 972741 w 972741"/>
              <a:gd name="connsiteY2" fmla="*/ 83992 h 88106"/>
              <a:gd name="connsiteX0" fmla="*/ 0 w 829866"/>
              <a:gd name="connsiteY0" fmla="*/ 0 h 88106"/>
              <a:gd name="connsiteX1" fmla="*/ 83344 w 829866"/>
              <a:gd name="connsiteY1" fmla="*/ 88106 h 88106"/>
              <a:gd name="connsiteX2" fmla="*/ 829866 w 829866"/>
              <a:gd name="connsiteY2" fmla="*/ 87590 h 88106"/>
            </a:gdLst>
            <a:ahLst/>
            <a:cxnLst>
              <a:cxn ang="0">
                <a:pos x="connsiteX0" y="connsiteY0"/>
              </a:cxn>
              <a:cxn ang="0">
                <a:pos x="connsiteX1" y="connsiteY1"/>
              </a:cxn>
              <a:cxn ang="0">
                <a:pos x="connsiteX2" y="connsiteY2"/>
              </a:cxn>
            </a:cxnLst>
            <a:rect l="l" t="t" r="r" b="b"/>
            <a:pathLst>
              <a:path w="829866" h="88106">
                <a:moveTo>
                  <a:pt x="0" y="0"/>
                </a:moveTo>
                <a:lnTo>
                  <a:pt x="83344" y="88106"/>
                </a:lnTo>
                <a:lnTo>
                  <a:pt x="829866" y="87590"/>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4" name="フリーフォーム: 図形 63">
            <a:extLst>
              <a:ext uri="{FF2B5EF4-FFF2-40B4-BE49-F238E27FC236}">
                <a16:creationId xmlns:a16="http://schemas.microsoft.com/office/drawing/2014/main" id="{5BD28E51-68BF-D3B2-00D6-70D856F980F2}"/>
              </a:ext>
            </a:extLst>
          </p:cNvPr>
          <p:cNvSpPr/>
          <p:nvPr/>
        </p:nvSpPr>
        <p:spPr bwMode="auto">
          <a:xfrm>
            <a:off x="6356320" y="5722704"/>
            <a:ext cx="415998" cy="916704"/>
          </a:xfrm>
          <a:custGeom>
            <a:avLst/>
            <a:gdLst>
              <a:gd name="connsiteX0" fmla="*/ 0 w 990600"/>
              <a:gd name="connsiteY0" fmla="*/ 0 h 88106"/>
              <a:gd name="connsiteX1" fmla="*/ 83344 w 990600"/>
              <a:gd name="connsiteY1" fmla="*/ 88106 h 88106"/>
              <a:gd name="connsiteX2" fmla="*/ 990600 w 990600"/>
              <a:gd name="connsiteY2" fmla="*/ 80962 h 88106"/>
              <a:gd name="connsiteX0" fmla="*/ 0 w 972741"/>
              <a:gd name="connsiteY0" fmla="*/ 0 h 88106"/>
              <a:gd name="connsiteX1" fmla="*/ 83344 w 972741"/>
              <a:gd name="connsiteY1" fmla="*/ 88106 h 88106"/>
              <a:gd name="connsiteX2" fmla="*/ 972741 w 972741"/>
              <a:gd name="connsiteY2" fmla="*/ 83992 h 88106"/>
              <a:gd name="connsiteX0" fmla="*/ 0 w 829866"/>
              <a:gd name="connsiteY0" fmla="*/ 0 h 88106"/>
              <a:gd name="connsiteX1" fmla="*/ 83344 w 829866"/>
              <a:gd name="connsiteY1" fmla="*/ 88106 h 88106"/>
              <a:gd name="connsiteX2" fmla="*/ 829866 w 829866"/>
              <a:gd name="connsiteY2" fmla="*/ 87590 h 88106"/>
              <a:gd name="connsiteX0" fmla="*/ 0 w 782112"/>
              <a:gd name="connsiteY0" fmla="*/ 0 h 88106"/>
              <a:gd name="connsiteX1" fmla="*/ 83344 w 782112"/>
              <a:gd name="connsiteY1" fmla="*/ 88106 h 88106"/>
              <a:gd name="connsiteX2" fmla="*/ 782112 w 782112"/>
              <a:gd name="connsiteY2" fmla="*/ 87895 h 88106"/>
            </a:gdLst>
            <a:ahLst/>
            <a:cxnLst>
              <a:cxn ang="0">
                <a:pos x="connsiteX0" y="connsiteY0"/>
              </a:cxn>
              <a:cxn ang="0">
                <a:pos x="connsiteX1" y="connsiteY1"/>
              </a:cxn>
              <a:cxn ang="0">
                <a:pos x="connsiteX2" y="connsiteY2"/>
              </a:cxn>
            </a:cxnLst>
            <a:rect l="l" t="t" r="r" b="b"/>
            <a:pathLst>
              <a:path w="782112" h="88106">
                <a:moveTo>
                  <a:pt x="0" y="0"/>
                </a:moveTo>
                <a:lnTo>
                  <a:pt x="83344" y="88106"/>
                </a:lnTo>
                <a:lnTo>
                  <a:pt x="782112" y="87895"/>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5" name="フリーフォーム: 図形 64">
            <a:extLst>
              <a:ext uri="{FF2B5EF4-FFF2-40B4-BE49-F238E27FC236}">
                <a16:creationId xmlns:a16="http://schemas.microsoft.com/office/drawing/2014/main" id="{2A2FE958-4F9C-FF92-C668-2D6F6572DCA3}"/>
              </a:ext>
            </a:extLst>
          </p:cNvPr>
          <p:cNvSpPr/>
          <p:nvPr/>
        </p:nvSpPr>
        <p:spPr bwMode="auto">
          <a:xfrm>
            <a:off x="4215792" y="1534890"/>
            <a:ext cx="1869096" cy="3149770"/>
          </a:xfrm>
          <a:custGeom>
            <a:avLst/>
            <a:gdLst>
              <a:gd name="connsiteX0" fmla="*/ 0 w 1410657"/>
              <a:gd name="connsiteY0" fmla="*/ 3152152 h 3152152"/>
              <a:gd name="connsiteX1" fmla="*/ 1410657 w 1410657"/>
              <a:gd name="connsiteY1" fmla="*/ 0 h 3152152"/>
              <a:gd name="connsiteX2" fmla="*/ 1410657 w 1410657"/>
              <a:gd name="connsiteY2" fmla="*/ 0 h 3152152"/>
              <a:gd name="connsiteX0" fmla="*/ 305040 w 1715697"/>
              <a:gd name="connsiteY0" fmla="*/ 3152152 h 3152152"/>
              <a:gd name="connsiteX1" fmla="*/ 1715697 w 1715697"/>
              <a:gd name="connsiteY1" fmla="*/ 0 h 3152152"/>
              <a:gd name="connsiteX2" fmla="*/ 1715697 w 1715697"/>
              <a:gd name="connsiteY2" fmla="*/ 0 h 3152152"/>
              <a:gd name="connsiteX0" fmla="*/ 467108 w 1877765"/>
              <a:gd name="connsiteY0" fmla="*/ 3152152 h 3152152"/>
              <a:gd name="connsiteX1" fmla="*/ 1877765 w 1877765"/>
              <a:gd name="connsiteY1" fmla="*/ 0 h 3152152"/>
              <a:gd name="connsiteX2" fmla="*/ 1877765 w 1877765"/>
              <a:gd name="connsiteY2" fmla="*/ 0 h 3152152"/>
              <a:gd name="connsiteX0" fmla="*/ 465004 w 1885186"/>
              <a:gd name="connsiteY0" fmla="*/ 3149770 h 3149770"/>
              <a:gd name="connsiteX1" fmla="*/ 1885186 w 1885186"/>
              <a:gd name="connsiteY1" fmla="*/ 0 h 3149770"/>
              <a:gd name="connsiteX2" fmla="*/ 1885186 w 1885186"/>
              <a:gd name="connsiteY2" fmla="*/ 0 h 3149770"/>
            </a:gdLst>
            <a:ahLst/>
            <a:cxnLst>
              <a:cxn ang="0">
                <a:pos x="connsiteX0" y="connsiteY0"/>
              </a:cxn>
              <a:cxn ang="0">
                <a:pos x="connsiteX1" y="connsiteY1"/>
              </a:cxn>
              <a:cxn ang="0">
                <a:pos x="connsiteX2" y="connsiteY2"/>
              </a:cxn>
            </a:cxnLst>
            <a:rect l="l" t="t" r="r" b="b"/>
            <a:pathLst>
              <a:path w="1885186" h="3149770">
                <a:moveTo>
                  <a:pt x="465004" y="3149770"/>
                </a:moveTo>
                <a:cubicBezTo>
                  <a:pt x="-593540" y="1899028"/>
                  <a:pt x="271967" y="17255"/>
                  <a:pt x="1885186" y="0"/>
                </a:cubicBezTo>
                <a:lnTo>
                  <a:pt x="1885186" y="0"/>
                </a:lnTo>
              </a:path>
            </a:pathLst>
          </a:custGeom>
          <a:noFill/>
          <a:ln w="38100">
            <a:solidFill>
              <a:srgbClr val="D2D7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6" name="テキスト ボックス 65">
            <a:extLst>
              <a:ext uri="{FF2B5EF4-FFF2-40B4-BE49-F238E27FC236}">
                <a16:creationId xmlns:a16="http://schemas.microsoft.com/office/drawing/2014/main" id="{C86C9913-3BD9-3CBF-22A1-70A9A73FCB9E}"/>
              </a:ext>
            </a:extLst>
          </p:cNvPr>
          <p:cNvSpPr txBox="1"/>
          <p:nvPr/>
        </p:nvSpPr>
        <p:spPr>
          <a:xfrm>
            <a:off x="4922357" y="6203155"/>
            <a:ext cx="1173256" cy="461665"/>
          </a:xfrm>
          <a:prstGeom prst="rect">
            <a:avLst/>
          </a:prstGeom>
          <a:noFill/>
        </p:spPr>
        <p:txBody>
          <a:bodyPr wrap="square" rtlCol="0">
            <a:spAutoFit/>
          </a:bodyPr>
          <a:lstStyle/>
          <a:p>
            <a:pPr algn="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電気機器部品</a:t>
            </a:r>
            <a:endPar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0.9%, $13</a:t>
            </a:r>
            <a:r>
              <a:rPr lang="ja-JP" altLang="en-US" sz="1200">
                <a:solidFill>
                  <a:schemeClr val="tx2">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p>
        </p:txBody>
      </p:sp>
      <p:sp>
        <p:nvSpPr>
          <p:cNvPr id="67" name="フリーフォーム: 図形 66">
            <a:extLst>
              <a:ext uri="{FF2B5EF4-FFF2-40B4-BE49-F238E27FC236}">
                <a16:creationId xmlns:a16="http://schemas.microsoft.com/office/drawing/2014/main" id="{72853BD3-4C6D-E14C-6D5C-3A2227324B06}"/>
              </a:ext>
            </a:extLst>
          </p:cNvPr>
          <p:cNvSpPr/>
          <p:nvPr/>
        </p:nvSpPr>
        <p:spPr bwMode="auto">
          <a:xfrm flipH="1">
            <a:off x="6044691" y="5729503"/>
            <a:ext cx="230580" cy="721442"/>
          </a:xfrm>
          <a:custGeom>
            <a:avLst/>
            <a:gdLst>
              <a:gd name="connsiteX0" fmla="*/ 0 w 990600"/>
              <a:gd name="connsiteY0" fmla="*/ 0 h 88106"/>
              <a:gd name="connsiteX1" fmla="*/ 83344 w 990600"/>
              <a:gd name="connsiteY1" fmla="*/ 88106 h 88106"/>
              <a:gd name="connsiteX2" fmla="*/ 990600 w 990600"/>
              <a:gd name="connsiteY2" fmla="*/ 80962 h 88106"/>
              <a:gd name="connsiteX0" fmla="*/ 0 w 972741"/>
              <a:gd name="connsiteY0" fmla="*/ 0 h 88106"/>
              <a:gd name="connsiteX1" fmla="*/ 83344 w 972741"/>
              <a:gd name="connsiteY1" fmla="*/ 88106 h 88106"/>
              <a:gd name="connsiteX2" fmla="*/ 972741 w 972741"/>
              <a:gd name="connsiteY2" fmla="*/ 83992 h 88106"/>
              <a:gd name="connsiteX0" fmla="*/ 0 w 829866"/>
              <a:gd name="connsiteY0" fmla="*/ 0 h 88106"/>
              <a:gd name="connsiteX1" fmla="*/ 83344 w 829866"/>
              <a:gd name="connsiteY1" fmla="*/ 88106 h 88106"/>
              <a:gd name="connsiteX2" fmla="*/ 829866 w 829866"/>
              <a:gd name="connsiteY2" fmla="*/ 87590 h 88106"/>
              <a:gd name="connsiteX0" fmla="*/ 0 w 782112"/>
              <a:gd name="connsiteY0" fmla="*/ 0 h 88106"/>
              <a:gd name="connsiteX1" fmla="*/ 83344 w 782112"/>
              <a:gd name="connsiteY1" fmla="*/ 88106 h 88106"/>
              <a:gd name="connsiteX2" fmla="*/ 782112 w 782112"/>
              <a:gd name="connsiteY2" fmla="*/ 87895 h 88106"/>
              <a:gd name="connsiteX0" fmla="*/ 312200 w 1094312"/>
              <a:gd name="connsiteY0" fmla="*/ 0 h 88106"/>
              <a:gd name="connsiteX1" fmla="*/ 0 w 1094312"/>
              <a:gd name="connsiteY1" fmla="*/ 88106 h 88106"/>
              <a:gd name="connsiteX2" fmla="*/ 1094312 w 1094312"/>
              <a:gd name="connsiteY2" fmla="*/ 87895 h 88106"/>
              <a:gd name="connsiteX0" fmla="*/ 221791 w 1094312"/>
              <a:gd name="connsiteY0" fmla="*/ 0 h 69339"/>
              <a:gd name="connsiteX1" fmla="*/ 0 w 1094312"/>
              <a:gd name="connsiteY1" fmla="*/ 69339 h 69339"/>
              <a:gd name="connsiteX2" fmla="*/ 1094312 w 1094312"/>
              <a:gd name="connsiteY2" fmla="*/ 69128 h 69339"/>
            </a:gdLst>
            <a:ahLst/>
            <a:cxnLst>
              <a:cxn ang="0">
                <a:pos x="connsiteX0" y="connsiteY0"/>
              </a:cxn>
              <a:cxn ang="0">
                <a:pos x="connsiteX1" y="connsiteY1"/>
              </a:cxn>
              <a:cxn ang="0">
                <a:pos x="connsiteX2" y="connsiteY2"/>
              </a:cxn>
            </a:cxnLst>
            <a:rect l="l" t="t" r="r" b="b"/>
            <a:pathLst>
              <a:path w="1094312" h="69339">
                <a:moveTo>
                  <a:pt x="221791" y="0"/>
                </a:moveTo>
                <a:lnTo>
                  <a:pt x="0" y="69339"/>
                </a:lnTo>
                <a:lnTo>
                  <a:pt x="1094312" y="69128"/>
                </a:lnTo>
              </a:path>
            </a:pathLst>
          </a:custGeom>
          <a:no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Tree>
    <p:extLst>
      <p:ext uri="{BB962C8B-B14F-4D97-AF65-F5344CB8AC3E}">
        <p14:creationId xmlns:p14="http://schemas.microsoft.com/office/powerpoint/2010/main" val="134729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グラフ 103">
            <a:extLst>
              <a:ext uri="{FF2B5EF4-FFF2-40B4-BE49-F238E27FC236}">
                <a16:creationId xmlns:a16="http://schemas.microsoft.com/office/drawing/2014/main" id="{9C3911F0-FD23-0BF1-8F58-10A02C64F61E}"/>
              </a:ext>
            </a:extLst>
          </p:cNvPr>
          <p:cNvGraphicFramePr>
            <a:graphicFrameLocks/>
          </p:cNvGraphicFramePr>
          <p:nvPr/>
        </p:nvGraphicFramePr>
        <p:xfrm>
          <a:off x="1568741" y="1238212"/>
          <a:ext cx="8561066" cy="4134217"/>
        </p:xfrm>
        <a:graphic>
          <a:graphicData uri="http://schemas.openxmlformats.org/drawingml/2006/chart">
            <c:chart xmlns:c="http://schemas.openxmlformats.org/drawingml/2006/chart" xmlns:r="http://schemas.openxmlformats.org/officeDocument/2006/relationships" r:id="rId3"/>
          </a:graphicData>
        </a:graphic>
      </p:graphicFrame>
      <p:sp>
        <p:nvSpPr>
          <p:cNvPr id="47" name="テキスト プレースホルダー 4">
            <a:extLst>
              <a:ext uri="{FF2B5EF4-FFF2-40B4-BE49-F238E27FC236}">
                <a16:creationId xmlns:a16="http://schemas.microsoft.com/office/drawing/2014/main" id="{900AE54B-C312-9312-8EEA-6065A27378E9}"/>
              </a:ext>
            </a:extLst>
          </p:cNvPr>
          <p:cNvSpPr txBox="1">
            <a:spLocks/>
          </p:cNvSpPr>
          <p:nvPr/>
        </p:nvSpPr>
        <p:spPr>
          <a:xfrm>
            <a:off x="-78316" y="6376747"/>
            <a:ext cx="12280558" cy="458757"/>
          </a:xfrm>
          <a:prstGeom prst="rect">
            <a:avLst/>
          </a:prstGeom>
          <a:noFill/>
          <a:ln>
            <a:noFill/>
          </a:ln>
        </p:spPr>
        <p:txBody>
          <a:bodyPr vert="horz" wrap="square" lIns="216000" tIns="108000" rIns="216000" bIns="72000" rtlCol="0" anchor="t" anchorCtr="0">
            <a:spAutoFit/>
          </a:bodyPr>
          <a:lstStyle>
            <a:lvl1pPr marL="285757" indent="-285757" algn="l" defTabSz="914423" rtl="0" eaLnBrk="1" latinLnBrk="0" hangingPunct="1">
              <a:lnSpc>
                <a:spcPct val="130000"/>
              </a:lnSpc>
              <a:spcBef>
                <a:spcPts val="600"/>
              </a:spcBef>
              <a:spcAft>
                <a:spcPts val="600"/>
              </a:spcAft>
              <a:buClr>
                <a:schemeClr val="tx1"/>
              </a:buClr>
              <a:buSzPct val="100000"/>
              <a:buFont typeface="メイリオ" panose="020B0604030504040204" pitchFamily="50" charset="-128"/>
              <a:buChar char="•"/>
              <a:defRPr kumimoji="1" lang="ja-JP" altLang="en-US" sz="2000" b="0" i="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30254" indent="-285757"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2pPr>
            <a:lvl3pPr marL="896960" indent="-228606" algn="l" defTabSz="914423" rtl="0" eaLnBrk="1" latinLnBrk="0" hangingPunct="1">
              <a:spcBef>
                <a:spcPts val="600"/>
              </a:spcBef>
              <a:spcAft>
                <a:spcPts val="600"/>
              </a:spcAft>
              <a:buFont typeface="メイリオ" panose="020B0604030504040204" pitchFamily="50" charset="-128"/>
              <a:buChar char="‒"/>
              <a:defRPr kumimoji="1" sz="1600" b="0" i="0" kern="1200">
                <a:solidFill>
                  <a:schemeClr val="tx1"/>
                </a:solidFill>
                <a:latin typeface="+mj-ea"/>
                <a:ea typeface="+mj-ea"/>
                <a:cs typeface="メイリオ" panose="020B0604030504040204" pitchFamily="50" charset="-128"/>
              </a:defRPr>
            </a:lvl3pPr>
            <a:lvl4pPr marL="1165254" indent="-228606" algn="l" defTabSz="914423" rtl="0" eaLnBrk="1" latinLnBrk="0" hangingPunct="1">
              <a:spcBef>
                <a:spcPct val="20000"/>
              </a:spcBef>
              <a:buFont typeface="Meiryo UI" panose="020B0604030504040204" pitchFamily="50" charset="-128"/>
              <a:buChar char="∗"/>
              <a:defRPr kumimoji="1" sz="1600" kern="1200">
                <a:solidFill>
                  <a:schemeClr val="tx1"/>
                </a:solidFill>
                <a:latin typeface="+mj-ea"/>
                <a:ea typeface="+mj-ea"/>
                <a:cs typeface="Meiryo UI" panose="020B0604030504040204" pitchFamily="50" charset="-128"/>
              </a:defRPr>
            </a:lvl4pPr>
            <a:lvl5pPr marL="1527213" indent="-228606" algn="l" defTabSz="914423" rtl="0" eaLnBrk="1" latinLnBrk="0" hangingPunct="1">
              <a:spcBef>
                <a:spcPct val="20000"/>
              </a:spcBef>
              <a:buFont typeface="Arial" pitchFamily="34" charset="0"/>
              <a:buChar char="»"/>
              <a:defRPr kumimoji="1" sz="1600" kern="1200">
                <a:solidFill>
                  <a:schemeClr val="tx1"/>
                </a:solidFill>
                <a:latin typeface="+mj-ea"/>
                <a:ea typeface="+mj-ea"/>
                <a:cs typeface="Meiryo UI" panose="020B0604030504040204" pitchFamily="50" charset="-128"/>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00000"/>
              </a:lnSpc>
              <a:spcBef>
                <a:spcPts val="0"/>
              </a:spcBef>
              <a:buClr>
                <a:srgbClr val="000000"/>
              </a:buClr>
              <a:buNone/>
              <a:defRPr/>
            </a:pPr>
            <a:r>
              <a:rPr lang="ja-JP" altLang="en-US" sz="10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米国輸入統計（</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）、日本→米国。「米国による関税措置の短期的影響外観」で対象にした分野を抽出した</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桁ベース。自動車・自動車部品、鉄鋼アルミ関税は通商拡大法</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条に基づき、相互関税は</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IEEPA(</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国際緊急経済権限法</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の権限に基づく。各関税課税は、細目（米国は基本的に</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桁ベース）で課税。上記の自動車部品は</a:t>
            </a:r>
            <a:r>
              <a:rPr kumimoji="1" lang="en-US" altLang="ja-JP" sz="800" kern="1200">
                <a:solidFill>
                  <a:schemeClr val="dk1"/>
                </a:solidFill>
                <a:latin typeface="Meiryo UI"/>
                <a:ea typeface="Meiryo UI"/>
                <a:cs typeface="+mn-cs"/>
              </a:rPr>
              <a:t>8708, 4011, 8483, 8409</a:t>
            </a:r>
            <a:r>
              <a:rPr lang="ja-JP" altLang="en-US" sz="800">
                <a:solidFill>
                  <a:schemeClr val="dk1"/>
                </a:solidFill>
                <a:latin typeface="Meiryo UI"/>
                <a:ea typeface="Meiryo UI"/>
                <a:cs typeface="+mn-cs"/>
              </a:rPr>
              <a:t>（</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タイヤ、ギヤボックス、エンジン部品等）、細目では自動車関税部品対象でないものを含む。</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１、商務長官は、半導体、その製造装置及び派生品、医薬品及び医薬原料糖につき、</a:t>
            </a:r>
            <a:r>
              <a:rPr lang="en-US" altLang="ja-JP"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800">
                <a:solidFill>
                  <a:srgbClr val="000000"/>
                </a:solidFill>
                <a:latin typeface="Meiryo UI" panose="020B0604030504040204" pitchFamily="50" charset="-128"/>
                <a:ea typeface="Meiryo UI" panose="020B0604030504040204" pitchFamily="50" charset="-128"/>
                <a:cs typeface="Meiryo UI" panose="020B0604030504040204" pitchFamily="50" charset="-128"/>
              </a:rPr>
              <a:t>条に基づく調査開始。</a:t>
            </a:r>
            <a:endParaRPr lang="en-US" altLang="ja-JP" sz="10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a:extLst>
              <a:ext uri="{FF2B5EF4-FFF2-40B4-BE49-F238E27FC236}">
                <a16:creationId xmlns:a16="http://schemas.microsoft.com/office/drawing/2014/main" id="{45E17CF5-AF75-9B2F-31E8-3D13B79017E8}"/>
              </a:ext>
            </a:extLst>
          </p:cNvPr>
          <p:cNvSpPr txBox="1"/>
          <p:nvPr/>
        </p:nvSpPr>
        <p:spPr>
          <a:xfrm>
            <a:off x="532648" y="1170503"/>
            <a:ext cx="1019598" cy="338554"/>
          </a:xfrm>
          <a:prstGeom prst="rect">
            <a:avLst/>
          </a:prstGeom>
          <a:noFill/>
        </p:spPr>
        <p:txBody>
          <a:bodyPr wrap="square" rtlCol="0">
            <a:spAutoFit/>
          </a:bodyPr>
          <a:lstStyle/>
          <a:p>
            <a:r>
              <a:rPr lang="ja-JP" altLang="en-US" sz="800">
                <a:latin typeface="Meiryo UI" panose="020B0604030504040204" pitchFamily="50" charset="-128"/>
                <a:ea typeface="Meiryo UI" panose="020B0604030504040204" pitchFamily="50" charset="-128"/>
                <a:cs typeface="Meiryo UI" panose="020B0604030504040204" pitchFamily="50" charset="-128"/>
              </a:rPr>
              <a:t>億ドル</a:t>
            </a:r>
            <a:r>
              <a:rPr lang="en-US" altLang="ja-JP" sz="80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a:latin typeface="Meiryo UI" panose="020B0604030504040204" pitchFamily="50" charset="-128"/>
                <a:ea typeface="Meiryo UI" panose="020B0604030504040204" pitchFamily="50" charset="-128"/>
                <a:cs typeface="Meiryo UI" panose="020B0604030504040204" pitchFamily="50" charset="-128"/>
              </a:rPr>
              <a:t>全貿易量</a:t>
            </a:r>
            <a:r>
              <a:rPr lang="ja-JP" altLang="en-US" sz="700">
                <a:latin typeface="Meiryo UI" panose="020B0604030504040204" pitchFamily="50" charset="-128"/>
                <a:ea typeface="Meiryo UI" panose="020B0604030504040204" pitchFamily="50" charset="-128"/>
                <a:cs typeface="Meiryo UI" panose="020B0604030504040204" pitchFamily="50" charset="-128"/>
              </a:rPr>
              <a:t>シェア</a:t>
            </a:r>
            <a:r>
              <a:rPr kumimoji="1" lang="ja-JP" altLang="en-US" sz="80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a:extLst>
              <a:ext uri="{FF2B5EF4-FFF2-40B4-BE49-F238E27FC236}">
                <a16:creationId xmlns:a16="http://schemas.microsoft.com/office/drawing/2014/main" id="{AA305DC0-3BC0-BB8C-92B6-0AB137F180E3}"/>
              </a:ext>
            </a:extLst>
          </p:cNvPr>
          <p:cNvSpPr txBox="1"/>
          <p:nvPr/>
        </p:nvSpPr>
        <p:spPr>
          <a:xfrm rot="19724805">
            <a:off x="2183037" y="5450166"/>
            <a:ext cx="825867"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自動車部品</a:t>
            </a:r>
          </a:p>
        </p:txBody>
      </p:sp>
      <p:sp>
        <p:nvSpPr>
          <p:cNvPr id="61" name="テキスト ボックス 60">
            <a:extLst>
              <a:ext uri="{FF2B5EF4-FFF2-40B4-BE49-F238E27FC236}">
                <a16:creationId xmlns:a16="http://schemas.microsoft.com/office/drawing/2014/main" id="{8DE3B27A-BA69-323D-8F02-2207C7AC6006}"/>
              </a:ext>
            </a:extLst>
          </p:cNvPr>
          <p:cNvSpPr txBox="1"/>
          <p:nvPr/>
        </p:nvSpPr>
        <p:spPr>
          <a:xfrm rot="19724805">
            <a:off x="3071338" y="5307982"/>
            <a:ext cx="441146"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建機</a:t>
            </a:r>
          </a:p>
        </p:txBody>
      </p:sp>
      <p:sp>
        <p:nvSpPr>
          <p:cNvPr id="62" name="テキスト ボックス 61">
            <a:extLst>
              <a:ext uri="{FF2B5EF4-FFF2-40B4-BE49-F238E27FC236}">
                <a16:creationId xmlns:a16="http://schemas.microsoft.com/office/drawing/2014/main" id="{19FC0E12-408F-1A51-6EF0-EC076DF58D91}"/>
              </a:ext>
            </a:extLst>
          </p:cNvPr>
          <p:cNvSpPr txBox="1"/>
          <p:nvPr/>
        </p:nvSpPr>
        <p:spPr>
          <a:xfrm rot="19724805">
            <a:off x="3331368" y="5431244"/>
            <a:ext cx="854721"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ポンプ・バルブ</a:t>
            </a:r>
          </a:p>
        </p:txBody>
      </p:sp>
      <p:sp>
        <p:nvSpPr>
          <p:cNvPr id="63" name="テキスト ボックス 62">
            <a:extLst>
              <a:ext uri="{FF2B5EF4-FFF2-40B4-BE49-F238E27FC236}">
                <a16:creationId xmlns:a16="http://schemas.microsoft.com/office/drawing/2014/main" id="{A5A09D37-1F4F-1121-2140-5AD9133CB721}"/>
              </a:ext>
            </a:extLst>
          </p:cNvPr>
          <p:cNvSpPr txBox="1"/>
          <p:nvPr/>
        </p:nvSpPr>
        <p:spPr>
          <a:xfrm rot="19724805">
            <a:off x="3663025" y="5407219"/>
            <a:ext cx="1146468" cy="400110"/>
          </a:xfrm>
          <a:prstGeom prst="rect">
            <a:avLst/>
          </a:prstGeom>
          <a:noFill/>
        </p:spPr>
        <p:txBody>
          <a:bodyPr wrap="none" rtlCol="0">
            <a:spAutoFit/>
          </a:bodyPr>
          <a:lstStyle/>
          <a:p>
            <a:pPr algn="r"/>
            <a:r>
              <a:rPr kumimoji="1" lang="ja-JP" altLang="en-US" sz="1000">
                <a:latin typeface="Meiryo UI" panose="020B0604030504040204" pitchFamily="50" charset="-128"/>
                <a:ea typeface="Meiryo UI" panose="020B0604030504040204" pitchFamily="50" charset="-128"/>
                <a:cs typeface="Meiryo UI" panose="020B0604030504040204" pitchFamily="50" charset="-128"/>
              </a:rPr>
              <a:t>電気機器、</a:t>
            </a:r>
            <a:endParaRPr kumimoji="1" lang="en-US" altLang="ja-JP" sz="100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a:latin typeface="Meiryo UI" panose="020B0604030504040204" pitchFamily="50" charset="-128"/>
                <a:ea typeface="Meiryo UI" panose="020B0604030504040204" pitchFamily="50" charset="-128"/>
                <a:cs typeface="Meiryo UI" panose="020B0604030504040204" pitchFamily="50" charset="-128"/>
              </a:rPr>
              <a:t>発電機・電動機等</a:t>
            </a:r>
            <a:endParaRPr kumimoji="1"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A4E10C30-E672-C7E9-BF68-ADE68DBD03D9}"/>
              </a:ext>
            </a:extLst>
          </p:cNvPr>
          <p:cNvSpPr txBox="1"/>
          <p:nvPr/>
        </p:nvSpPr>
        <p:spPr>
          <a:xfrm rot="19724805">
            <a:off x="4178072" y="5483136"/>
            <a:ext cx="1285929"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航空機エンジン・部品</a:t>
            </a:r>
          </a:p>
        </p:txBody>
      </p:sp>
      <p:sp>
        <p:nvSpPr>
          <p:cNvPr id="65" name="テキスト ボックス 64">
            <a:extLst>
              <a:ext uri="{FF2B5EF4-FFF2-40B4-BE49-F238E27FC236}">
                <a16:creationId xmlns:a16="http://schemas.microsoft.com/office/drawing/2014/main" id="{71434B7C-54C9-355C-C999-AA7DA0A22B6A}"/>
              </a:ext>
            </a:extLst>
          </p:cNvPr>
          <p:cNvSpPr txBox="1"/>
          <p:nvPr/>
        </p:nvSpPr>
        <p:spPr>
          <a:xfrm rot="19724805">
            <a:off x="4875653" y="5493264"/>
            <a:ext cx="1082348" cy="246221"/>
          </a:xfrm>
          <a:prstGeom prst="rect">
            <a:avLst/>
          </a:prstGeom>
          <a:noFill/>
        </p:spPr>
        <p:txBody>
          <a:bodyPr wrap="none" rtlCol="0">
            <a:spAutoFit/>
          </a:bodyPr>
          <a:lstStyle/>
          <a:p>
            <a:pPr algn="l"/>
            <a:r>
              <a:rPr kumimoji="1" lang="zh-TW" altLang="en-US" sz="1000">
                <a:latin typeface="Meiryo UI" panose="020B0604030504040204" pitchFamily="50" charset="-128"/>
                <a:ea typeface="Meiryo UI" panose="020B0604030504040204" pitchFamily="50" charset="-128"/>
                <a:cs typeface="Meiryo UI" panose="020B0604030504040204" pitchFamily="50" charset="-128"/>
              </a:rPr>
              <a:t>半導体製造装置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a:extLst>
              <a:ext uri="{FF2B5EF4-FFF2-40B4-BE49-F238E27FC236}">
                <a16:creationId xmlns:a16="http://schemas.microsoft.com/office/drawing/2014/main" id="{2E1CF642-730E-6A5B-83C6-9C28583AD049}"/>
              </a:ext>
            </a:extLst>
          </p:cNvPr>
          <p:cNvSpPr txBox="1"/>
          <p:nvPr/>
        </p:nvSpPr>
        <p:spPr>
          <a:xfrm rot="19724805">
            <a:off x="5912618" y="5342232"/>
            <a:ext cx="569387"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印刷機</a:t>
            </a:r>
          </a:p>
        </p:txBody>
      </p:sp>
      <p:sp>
        <p:nvSpPr>
          <p:cNvPr id="67" name="テキスト ボックス 66">
            <a:extLst>
              <a:ext uri="{FF2B5EF4-FFF2-40B4-BE49-F238E27FC236}">
                <a16:creationId xmlns:a16="http://schemas.microsoft.com/office/drawing/2014/main" id="{A7A6BEB2-FD03-CF9F-4B01-CB046AAE4455}"/>
              </a:ext>
            </a:extLst>
          </p:cNvPr>
          <p:cNvSpPr txBox="1"/>
          <p:nvPr/>
        </p:nvSpPr>
        <p:spPr>
          <a:xfrm rot="19724805">
            <a:off x="6466657" y="5364756"/>
            <a:ext cx="569387"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蓄電池</a:t>
            </a:r>
          </a:p>
        </p:txBody>
      </p:sp>
      <p:sp>
        <p:nvSpPr>
          <p:cNvPr id="68" name="テキスト ボックス 67">
            <a:extLst>
              <a:ext uri="{FF2B5EF4-FFF2-40B4-BE49-F238E27FC236}">
                <a16:creationId xmlns:a16="http://schemas.microsoft.com/office/drawing/2014/main" id="{89BE3668-843E-634D-9B10-1E795DBB5CF5}"/>
              </a:ext>
            </a:extLst>
          </p:cNvPr>
          <p:cNvSpPr txBox="1"/>
          <p:nvPr/>
        </p:nvSpPr>
        <p:spPr>
          <a:xfrm rot="19724805">
            <a:off x="7174128" y="5290835"/>
            <a:ext cx="544621" cy="246221"/>
          </a:xfrm>
          <a:prstGeom prst="rect">
            <a:avLst/>
          </a:prstGeom>
          <a:noFill/>
        </p:spPr>
        <p:txBody>
          <a:bodyPr wrap="squar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鉄鋼</a:t>
            </a:r>
          </a:p>
        </p:txBody>
      </p:sp>
      <p:sp>
        <p:nvSpPr>
          <p:cNvPr id="69" name="テキスト ボックス 68">
            <a:extLst>
              <a:ext uri="{FF2B5EF4-FFF2-40B4-BE49-F238E27FC236}">
                <a16:creationId xmlns:a16="http://schemas.microsoft.com/office/drawing/2014/main" id="{CDCC4FE3-EF1E-2C5C-59E9-75C46EC7CD1E}"/>
              </a:ext>
            </a:extLst>
          </p:cNvPr>
          <p:cNvSpPr txBox="1"/>
          <p:nvPr/>
        </p:nvSpPr>
        <p:spPr>
          <a:xfrm rot="19724805">
            <a:off x="7442425" y="5396982"/>
            <a:ext cx="748923" cy="261610"/>
          </a:xfrm>
          <a:prstGeom prst="rect">
            <a:avLst/>
          </a:prstGeom>
          <a:noFill/>
        </p:spPr>
        <p:txBody>
          <a:bodyPr wrap="none" rtlCol="0">
            <a:spAutoFit/>
          </a:bodyPr>
          <a:lstStyle/>
          <a:p>
            <a:pPr algn="l"/>
            <a:r>
              <a:rPr kumimoji="1" lang="ja-JP" altLang="en-US" sz="1100">
                <a:latin typeface="Meiryo UI" panose="020B0604030504040204" pitchFamily="50" charset="-128"/>
                <a:ea typeface="Meiryo UI" panose="020B0604030504040204" pitchFamily="50" charset="-128"/>
                <a:cs typeface="Meiryo UI" panose="020B0604030504040204" pitchFamily="50" charset="-128"/>
              </a:rPr>
              <a:t>医療機器</a:t>
            </a:r>
          </a:p>
        </p:txBody>
      </p:sp>
      <p:sp>
        <p:nvSpPr>
          <p:cNvPr id="70" name="テキスト ボックス 69">
            <a:extLst>
              <a:ext uri="{FF2B5EF4-FFF2-40B4-BE49-F238E27FC236}">
                <a16:creationId xmlns:a16="http://schemas.microsoft.com/office/drawing/2014/main" id="{71C5450D-84C6-D2FB-E1A5-F262BB191870}"/>
              </a:ext>
            </a:extLst>
          </p:cNvPr>
          <p:cNvSpPr txBox="1"/>
          <p:nvPr/>
        </p:nvSpPr>
        <p:spPr>
          <a:xfrm rot="19724805">
            <a:off x="7503095" y="5516335"/>
            <a:ext cx="1289135" cy="261610"/>
          </a:xfrm>
          <a:prstGeom prst="rect">
            <a:avLst/>
          </a:prstGeom>
          <a:noFill/>
        </p:spPr>
        <p:txBody>
          <a:bodyPr wrap="none" rtlCol="0">
            <a:spAutoFit/>
          </a:bodyPr>
          <a:lstStyle/>
          <a:p>
            <a:pPr algn="l"/>
            <a:r>
              <a:rPr kumimoji="1" lang="ja-JP" altLang="en-US" sz="1100">
                <a:latin typeface="Meiryo UI" panose="020B0604030504040204" pitchFamily="50" charset="-128"/>
                <a:ea typeface="Meiryo UI" panose="020B0604030504040204" pitchFamily="50" charset="-128"/>
                <a:cs typeface="Meiryo UI" panose="020B0604030504040204" pitchFamily="50" charset="-128"/>
              </a:rPr>
              <a:t>化学品及び調製品</a:t>
            </a:r>
          </a:p>
        </p:txBody>
      </p:sp>
      <p:sp>
        <p:nvSpPr>
          <p:cNvPr id="71" name="テキスト ボックス 70">
            <a:extLst>
              <a:ext uri="{FF2B5EF4-FFF2-40B4-BE49-F238E27FC236}">
                <a16:creationId xmlns:a16="http://schemas.microsoft.com/office/drawing/2014/main" id="{5AC28588-409F-307C-CEF0-A3CF48CC44AC}"/>
              </a:ext>
            </a:extLst>
          </p:cNvPr>
          <p:cNvSpPr txBox="1"/>
          <p:nvPr/>
        </p:nvSpPr>
        <p:spPr>
          <a:xfrm rot="19724805">
            <a:off x="8268613" y="5497492"/>
            <a:ext cx="1101584" cy="261610"/>
          </a:xfrm>
          <a:prstGeom prst="rect">
            <a:avLst/>
          </a:prstGeom>
          <a:noFill/>
        </p:spPr>
        <p:txBody>
          <a:bodyPr wrap="none" rtlCol="0">
            <a:spAutoFit/>
          </a:bodyPr>
          <a:lstStyle/>
          <a:p>
            <a:pPr algn="l"/>
            <a:r>
              <a:rPr kumimoji="1" lang="ja-JP" altLang="en-US" sz="1100">
                <a:latin typeface="Meiryo UI" panose="020B0604030504040204" pitchFamily="50" charset="-128"/>
                <a:ea typeface="Meiryo UI" panose="020B0604030504040204" pitchFamily="50" charset="-128"/>
                <a:cs typeface="Meiryo UI" panose="020B0604030504040204" pitchFamily="50" charset="-128"/>
              </a:rPr>
              <a:t>医療品・医薬品</a:t>
            </a:r>
          </a:p>
        </p:txBody>
      </p:sp>
      <p:sp>
        <p:nvSpPr>
          <p:cNvPr id="72" name="テキスト ボックス 71">
            <a:extLst>
              <a:ext uri="{FF2B5EF4-FFF2-40B4-BE49-F238E27FC236}">
                <a16:creationId xmlns:a16="http://schemas.microsoft.com/office/drawing/2014/main" id="{30A6515F-9BD2-AA85-84B4-1B37B0925A72}"/>
              </a:ext>
            </a:extLst>
          </p:cNvPr>
          <p:cNvSpPr txBox="1"/>
          <p:nvPr/>
        </p:nvSpPr>
        <p:spPr>
          <a:xfrm rot="19724805">
            <a:off x="9243138" y="5412279"/>
            <a:ext cx="697627" cy="261610"/>
          </a:xfrm>
          <a:prstGeom prst="rect">
            <a:avLst/>
          </a:prstGeom>
          <a:noFill/>
        </p:spPr>
        <p:txBody>
          <a:bodyPr wrap="none" rtlCol="0">
            <a:spAutoFit/>
          </a:bodyPr>
          <a:lstStyle/>
          <a:p>
            <a:pPr algn="l"/>
            <a:r>
              <a:rPr lang="ja-JP" altLang="en-US" sz="1100">
                <a:latin typeface="Meiryo UI" panose="020B0604030504040204" pitchFamily="50" charset="-128"/>
                <a:ea typeface="Meiryo UI" panose="020B0604030504040204" pitchFamily="50" charset="-128"/>
                <a:cs typeface="Meiryo UI" panose="020B0604030504040204" pitchFamily="50" charset="-128"/>
              </a:rPr>
              <a:t>それ以外</a:t>
            </a:r>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a:extLst>
              <a:ext uri="{FF2B5EF4-FFF2-40B4-BE49-F238E27FC236}">
                <a16:creationId xmlns:a16="http://schemas.microsoft.com/office/drawing/2014/main" id="{89C9FC35-130C-3102-5D7E-4DE91A940931}"/>
              </a:ext>
            </a:extLst>
          </p:cNvPr>
          <p:cNvSpPr txBox="1"/>
          <p:nvPr/>
        </p:nvSpPr>
        <p:spPr>
          <a:xfrm>
            <a:off x="9229412" y="821879"/>
            <a:ext cx="845103" cy="646331"/>
          </a:xfrm>
          <a:prstGeom prst="rect">
            <a:avLst/>
          </a:prstGeom>
          <a:noFill/>
        </p:spPr>
        <p:txBody>
          <a:bodyPr wrap="none" rtlCol="0">
            <a:spAutoFit/>
          </a:bodyPr>
          <a:lstStyle/>
          <a:p>
            <a:pPr algn="ctr"/>
            <a:r>
              <a:rPr lang="ja-JP" altLang="en-US" sz="1200">
                <a:solidFill>
                  <a:prstClr val="black">
                    <a:lumMod val="75000"/>
                    <a:lumOff val="25000"/>
                  </a:prstClr>
                </a:solidFill>
              </a:rPr>
              <a:t>＄</a:t>
            </a:r>
            <a:r>
              <a:rPr lang="en-US" altLang="ja-JP" sz="1200">
                <a:solidFill>
                  <a:prstClr val="black">
                    <a:lumMod val="75000"/>
                    <a:lumOff val="25000"/>
                  </a:prstClr>
                </a:solidFill>
              </a:rPr>
              <a:t>543.6</a:t>
            </a:r>
            <a:r>
              <a:rPr lang="ja-JP" altLang="en-US" sz="1200">
                <a:solidFill>
                  <a:prstClr val="black">
                    <a:lumMod val="75000"/>
                    <a:lumOff val="25000"/>
                  </a:prstClr>
                </a:solidFill>
              </a:rPr>
              <a:t>億</a:t>
            </a:r>
            <a:endParaRPr lang="en-US" altLang="ja-JP" sz="1200">
              <a:solidFill>
                <a:prstClr val="black">
                  <a:lumMod val="75000"/>
                  <a:lumOff val="25000"/>
                </a:prstClr>
              </a:solidFill>
            </a:endParaRPr>
          </a:p>
          <a:p>
            <a:pPr algn="ctr"/>
            <a:r>
              <a:rPr lang="en-US" altLang="ja-JP" sz="1200">
                <a:solidFill>
                  <a:prstClr val="black">
                    <a:lumMod val="75000"/>
                    <a:lumOff val="25000"/>
                  </a:prstClr>
                </a:solidFill>
              </a:rPr>
              <a:t>36.7%</a:t>
            </a:r>
          </a:p>
          <a:p>
            <a:pPr algn="ctr"/>
            <a:endParaRPr lang="ja-JP" altLang="en-US" sz="1200">
              <a:solidFill>
                <a:prstClr val="black">
                  <a:lumMod val="75000"/>
                  <a:lumOff val="25000"/>
                </a:prstClr>
              </a:solidFill>
            </a:endParaRPr>
          </a:p>
        </p:txBody>
      </p:sp>
      <p:sp>
        <p:nvSpPr>
          <p:cNvPr id="83" name="正方形/長方形 82">
            <a:extLst>
              <a:ext uri="{FF2B5EF4-FFF2-40B4-BE49-F238E27FC236}">
                <a16:creationId xmlns:a16="http://schemas.microsoft.com/office/drawing/2014/main" id="{9EA93633-9607-465D-9BFE-A4CD01DAFFBE}"/>
              </a:ext>
            </a:extLst>
          </p:cNvPr>
          <p:cNvSpPr/>
          <p:nvPr/>
        </p:nvSpPr>
        <p:spPr bwMode="auto">
          <a:xfrm>
            <a:off x="6703325" y="5055345"/>
            <a:ext cx="230400" cy="180000"/>
          </a:xfrm>
          <a:prstGeom prst="rect">
            <a:avLst/>
          </a:prstGeom>
          <a:pattFill prst="dkDnDiag">
            <a:fgClr>
              <a:srgbClr val="FF6600"/>
            </a:fgClr>
            <a:bgClr>
              <a:schemeClr val="bg1"/>
            </a:bgClr>
          </a:pattFill>
          <a:ln w="6350">
            <a:solidFill>
              <a:schemeClr val="bg1"/>
            </a:solidFill>
            <a:miter lim="800000"/>
            <a:headEnd/>
            <a:tailEnd/>
          </a:ln>
          <a:effectLst/>
        </p:spPr>
        <p:txBody>
          <a:bodyPr wrap="square" rtlCol="0" anchor="ctr"/>
          <a:lstStyle/>
          <a:p>
            <a:pPr algn="l"/>
            <a:endParaRPr kumimoji="0" lang="ja-JP" altLang="en-US" sz="1200">
              <a:latin typeface="+mj-ea"/>
              <a:ea typeface="+mj-ea"/>
            </a:endParaRPr>
          </a:p>
        </p:txBody>
      </p:sp>
      <p:sp>
        <p:nvSpPr>
          <p:cNvPr id="6" name="吹き出し: 四角形 5">
            <a:extLst>
              <a:ext uri="{FF2B5EF4-FFF2-40B4-BE49-F238E27FC236}">
                <a16:creationId xmlns:a16="http://schemas.microsoft.com/office/drawing/2014/main" id="{FAFE1C13-D2A5-7918-A3FD-7DAA3F9099DC}"/>
              </a:ext>
            </a:extLst>
          </p:cNvPr>
          <p:cNvSpPr/>
          <p:nvPr/>
        </p:nvSpPr>
        <p:spPr bwMode="auto">
          <a:xfrm>
            <a:off x="2799702" y="1566788"/>
            <a:ext cx="1128061" cy="615509"/>
          </a:xfrm>
          <a:prstGeom prst="wedgeRectCallout">
            <a:avLst>
              <a:gd name="adj1" fmla="val -89045"/>
              <a:gd name="adj2" fmla="val 91930"/>
            </a:avLst>
          </a:prstGeom>
          <a:solidFill>
            <a:srgbClr val="FF5050">
              <a:alpha val="62000"/>
            </a:srgbClr>
          </a:solidFill>
          <a:ln w="12700">
            <a:solidFill>
              <a:srgbClr val="CC3300"/>
            </a:solidFill>
            <a:miter lim="800000"/>
            <a:headEnd/>
            <a:tailEnd/>
          </a:ln>
          <a:effectLst/>
        </p:spPr>
        <p:txBody>
          <a:bodyPr wrap="square" rtlCol="0" anchor="ctr"/>
          <a:lstStyle/>
          <a:p>
            <a:pPr algn="ctr"/>
            <a:r>
              <a:rPr lang="en-US" altLang="ja-JP" sz="1100">
                <a:latin typeface="Meiryo UI" panose="020B0604030504040204" pitchFamily="50" charset="-128"/>
                <a:ea typeface="Meiryo UI" panose="020B0604030504040204" pitchFamily="50" charset="-128"/>
              </a:rPr>
              <a:t>4/</a:t>
            </a:r>
            <a:r>
              <a:rPr lang="ja-JP" altLang="en-US" sz="1100">
                <a:latin typeface="Meiryo UI" panose="020B0604030504040204" pitchFamily="50" charset="-128"/>
                <a:ea typeface="Meiryo UI" panose="020B0604030504040204" pitchFamily="50" charset="-128"/>
              </a:rPr>
              <a:t>３～</a:t>
            </a:r>
            <a:br>
              <a:rPr lang="en-US" altLang="ja-JP" sz="1100">
                <a:latin typeface="Meiryo UI" panose="020B0604030504040204" pitchFamily="50" charset="-128"/>
                <a:ea typeface="Meiryo UI" panose="020B0604030504040204" pitchFamily="50" charset="-128"/>
              </a:rPr>
            </a:br>
            <a:r>
              <a:rPr lang="ja-JP" altLang="en-US" sz="1100">
                <a:latin typeface="Meiryo UI" panose="020B0604030504040204" pitchFamily="50" charset="-128"/>
                <a:ea typeface="Meiryo UI" panose="020B0604030504040204" pitchFamily="50" charset="-128"/>
              </a:rPr>
              <a:t>自動車関税</a:t>
            </a:r>
            <a:endParaRPr lang="en-US" altLang="ja-JP" sz="1100">
              <a:latin typeface="Meiryo UI" panose="020B0604030504040204" pitchFamily="50" charset="-128"/>
              <a:ea typeface="Meiryo UI" panose="020B0604030504040204" pitchFamily="50" charset="-128"/>
            </a:endParaRPr>
          </a:p>
          <a:p>
            <a:pPr algn="ctr"/>
            <a:r>
              <a:rPr lang="ja-JP" altLang="en-US" sz="1100">
                <a:latin typeface="Meiryo UI" panose="020B0604030504040204" pitchFamily="50" charset="-128"/>
                <a:ea typeface="Meiryo UI" panose="020B0604030504040204" pitchFamily="50" charset="-128"/>
              </a:rPr>
              <a:t>追加</a:t>
            </a:r>
            <a:r>
              <a:rPr lang="en-US" altLang="ja-JP" sz="1100">
                <a:latin typeface="Meiryo UI" panose="020B0604030504040204" pitchFamily="50" charset="-128"/>
                <a:ea typeface="Meiryo UI" panose="020B0604030504040204" pitchFamily="50" charset="-128"/>
              </a:rPr>
              <a:t>25%</a:t>
            </a:r>
            <a:endParaRPr lang="en-US" altLang="ja-JP" sz="900">
              <a:latin typeface="Meiryo UI" panose="020B0604030504040204" pitchFamily="50" charset="-128"/>
              <a:ea typeface="Meiryo UI" panose="020B0604030504040204" pitchFamily="50" charset="-128"/>
            </a:endParaRPr>
          </a:p>
        </p:txBody>
      </p:sp>
      <p:sp>
        <p:nvSpPr>
          <p:cNvPr id="9" name="吹き出し: 四角形 8">
            <a:extLst>
              <a:ext uri="{FF2B5EF4-FFF2-40B4-BE49-F238E27FC236}">
                <a16:creationId xmlns:a16="http://schemas.microsoft.com/office/drawing/2014/main" id="{4E39CBC7-F14C-81A7-02F3-B0CF37D6FE79}"/>
              </a:ext>
            </a:extLst>
          </p:cNvPr>
          <p:cNvSpPr/>
          <p:nvPr/>
        </p:nvSpPr>
        <p:spPr bwMode="auto">
          <a:xfrm>
            <a:off x="3268195" y="3305320"/>
            <a:ext cx="1014116" cy="516637"/>
          </a:xfrm>
          <a:prstGeom prst="wedgeRectCallout">
            <a:avLst>
              <a:gd name="adj1" fmla="val -73229"/>
              <a:gd name="adj2" fmla="val 139342"/>
            </a:avLst>
          </a:prstGeom>
          <a:solidFill>
            <a:schemeClr val="bg1"/>
          </a:solidFill>
          <a:ln w="12700">
            <a:solidFill>
              <a:srgbClr val="CC3300"/>
            </a:solidFill>
            <a:miter lim="800000"/>
            <a:headEnd/>
            <a:tailEnd/>
          </a:ln>
          <a:effectLst/>
        </p:spPr>
        <p:txBody>
          <a:bodyPr wrap="square" rtlCol="0" anchor="ctr"/>
          <a:lstStyle/>
          <a:p>
            <a:pPr algn="ctr"/>
            <a:r>
              <a:rPr lang="ja-JP" altLang="en-US" sz="900">
                <a:solidFill>
                  <a:srgbClr val="C00000"/>
                </a:solidFill>
                <a:latin typeface="Meiryo UI" panose="020B0604030504040204" pitchFamily="50" charset="-128"/>
                <a:ea typeface="Meiryo UI" panose="020B0604030504040204" pitchFamily="50" charset="-128"/>
              </a:rPr>
              <a:t>５</a:t>
            </a:r>
            <a:r>
              <a:rPr lang="en-US" altLang="ja-JP" sz="900">
                <a:solidFill>
                  <a:srgbClr val="C00000"/>
                </a:solidFill>
                <a:latin typeface="Meiryo UI" panose="020B0604030504040204" pitchFamily="50" charset="-128"/>
                <a:ea typeface="Meiryo UI" panose="020B0604030504040204" pitchFamily="50" charset="-128"/>
              </a:rPr>
              <a:t>/</a:t>
            </a:r>
            <a:r>
              <a:rPr lang="ja-JP" altLang="en-US" sz="900">
                <a:solidFill>
                  <a:srgbClr val="C00000"/>
                </a:solidFill>
                <a:latin typeface="Meiryo UI" panose="020B0604030504040204" pitchFamily="50" charset="-128"/>
                <a:ea typeface="Meiryo UI" panose="020B0604030504040204" pitchFamily="50" charset="-128"/>
              </a:rPr>
              <a:t>３～</a:t>
            </a:r>
            <a:br>
              <a:rPr lang="en-US" altLang="ja-JP" sz="900">
                <a:solidFill>
                  <a:srgbClr val="C00000"/>
                </a:solidFill>
                <a:latin typeface="Meiryo UI" panose="020B0604030504040204" pitchFamily="50" charset="-128"/>
                <a:ea typeface="Meiryo UI" panose="020B0604030504040204" pitchFamily="50" charset="-128"/>
              </a:rPr>
            </a:br>
            <a:r>
              <a:rPr lang="ja-JP" altLang="en-US" sz="900">
                <a:solidFill>
                  <a:srgbClr val="C00000"/>
                </a:solidFill>
                <a:latin typeface="Meiryo UI" panose="020B0604030504040204" pitchFamily="50" charset="-128"/>
                <a:ea typeface="Meiryo UI" panose="020B0604030504040204" pitchFamily="50" charset="-128"/>
              </a:rPr>
              <a:t>自動車部品関税</a:t>
            </a:r>
            <a:endParaRPr lang="en-US" altLang="ja-JP" sz="900">
              <a:solidFill>
                <a:srgbClr val="C00000"/>
              </a:solidFill>
              <a:latin typeface="Meiryo UI" panose="020B0604030504040204" pitchFamily="50" charset="-128"/>
              <a:ea typeface="Meiryo UI" panose="020B0604030504040204" pitchFamily="50" charset="-128"/>
            </a:endParaRPr>
          </a:p>
          <a:p>
            <a:pPr algn="ctr"/>
            <a:r>
              <a:rPr lang="ja-JP" altLang="en-US" sz="900">
                <a:solidFill>
                  <a:srgbClr val="C00000"/>
                </a:solidFill>
                <a:latin typeface="Meiryo UI" panose="020B0604030504040204" pitchFamily="50" charset="-128"/>
                <a:ea typeface="Meiryo UI" panose="020B0604030504040204" pitchFamily="50" charset="-128"/>
              </a:rPr>
              <a:t>追加</a:t>
            </a:r>
            <a:r>
              <a:rPr lang="en-US" altLang="ja-JP" sz="900">
                <a:solidFill>
                  <a:srgbClr val="C00000"/>
                </a:solidFill>
                <a:latin typeface="Meiryo UI" panose="020B0604030504040204" pitchFamily="50" charset="-128"/>
                <a:ea typeface="Meiryo UI" panose="020B0604030504040204" pitchFamily="50" charset="-128"/>
              </a:rPr>
              <a:t>25%</a:t>
            </a:r>
          </a:p>
        </p:txBody>
      </p:sp>
      <p:sp>
        <p:nvSpPr>
          <p:cNvPr id="12" name="吹き出し: 四角形 11">
            <a:extLst>
              <a:ext uri="{FF2B5EF4-FFF2-40B4-BE49-F238E27FC236}">
                <a16:creationId xmlns:a16="http://schemas.microsoft.com/office/drawing/2014/main" id="{90B2519C-BF91-5164-89E4-6CA54CCA8250}"/>
              </a:ext>
            </a:extLst>
          </p:cNvPr>
          <p:cNvSpPr/>
          <p:nvPr/>
        </p:nvSpPr>
        <p:spPr bwMode="auto">
          <a:xfrm>
            <a:off x="5916798" y="3409218"/>
            <a:ext cx="827807" cy="476902"/>
          </a:xfrm>
          <a:prstGeom prst="wedgeRectCallout">
            <a:avLst>
              <a:gd name="adj1" fmla="val -58795"/>
              <a:gd name="adj2" fmla="val 189639"/>
            </a:avLst>
          </a:prstGeom>
          <a:solidFill>
            <a:schemeClr val="bg1"/>
          </a:solidFill>
          <a:ln w="12700">
            <a:solidFill>
              <a:schemeClr val="accent5">
                <a:lumMod val="50000"/>
              </a:schemeClr>
            </a:solidFill>
            <a:miter lim="800000"/>
            <a:headEnd/>
            <a:tailEnd/>
          </a:ln>
          <a:effectLst/>
        </p:spPr>
        <p:txBody>
          <a:bodyPr wrap="square" rtlCol="0" anchor="ctr"/>
          <a:lstStyle/>
          <a:p>
            <a:pPr algn="ctr"/>
            <a:r>
              <a:rPr lang="ja-JP" altLang="en-US" sz="1100">
                <a:latin typeface="Meiryo UI" panose="020B0604030504040204" pitchFamily="50" charset="-128"/>
                <a:ea typeface="Meiryo UI" panose="020B0604030504040204" pitchFamily="50" charset="-128"/>
              </a:rPr>
              <a:t>当面除外</a:t>
            </a:r>
            <a:endParaRPr lang="en-US" altLang="ja-JP" sz="1100">
              <a:latin typeface="Meiryo UI" panose="020B0604030504040204" pitchFamily="50" charset="-128"/>
              <a:ea typeface="Meiryo UI" panose="020B0604030504040204" pitchFamily="50" charset="-128"/>
            </a:endParaRPr>
          </a:p>
        </p:txBody>
      </p:sp>
      <p:sp>
        <p:nvSpPr>
          <p:cNvPr id="13" name="吹き出し: 四角形 12">
            <a:extLst>
              <a:ext uri="{FF2B5EF4-FFF2-40B4-BE49-F238E27FC236}">
                <a16:creationId xmlns:a16="http://schemas.microsoft.com/office/drawing/2014/main" id="{63E0766E-DEBC-A90F-9D6B-9DBDD204E7B6}"/>
              </a:ext>
            </a:extLst>
          </p:cNvPr>
          <p:cNvSpPr/>
          <p:nvPr/>
        </p:nvSpPr>
        <p:spPr bwMode="auto">
          <a:xfrm>
            <a:off x="8063510" y="3359814"/>
            <a:ext cx="765478" cy="476902"/>
          </a:xfrm>
          <a:prstGeom prst="wedgeRectCallout">
            <a:avLst>
              <a:gd name="adj1" fmla="val 61810"/>
              <a:gd name="adj2" fmla="val 176507"/>
            </a:avLst>
          </a:prstGeom>
          <a:solidFill>
            <a:schemeClr val="bg1"/>
          </a:solidFill>
          <a:ln w="12700">
            <a:solidFill>
              <a:schemeClr val="accent5">
                <a:lumMod val="50000"/>
              </a:schemeClr>
            </a:solidFill>
            <a:miter lim="800000"/>
            <a:headEnd/>
            <a:tailEnd/>
          </a:ln>
          <a:effectLst/>
        </p:spPr>
        <p:txBody>
          <a:bodyPr wrap="square" rtlCol="0" anchor="ctr"/>
          <a:lstStyle/>
          <a:p>
            <a:pPr algn="ctr"/>
            <a:r>
              <a:rPr lang="ja-JP" altLang="en-US" sz="1050">
                <a:latin typeface="Meiryo UI" panose="020B0604030504040204" pitchFamily="50" charset="-128"/>
                <a:ea typeface="Meiryo UI" panose="020B0604030504040204" pitchFamily="50" charset="-128"/>
              </a:rPr>
              <a:t>当面除外</a:t>
            </a:r>
            <a:endParaRPr lang="en-US" altLang="ja-JP" sz="1050">
              <a:latin typeface="Meiryo UI" panose="020B0604030504040204" pitchFamily="50" charset="-128"/>
              <a:ea typeface="Meiryo UI" panose="020B0604030504040204" pitchFamily="50" charset="-128"/>
            </a:endParaRPr>
          </a:p>
        </p:txBody>
      </p:sp>
      <p:sp>
        <p:nvSpPr>
          <p:cNvPr id="14" name="吹き出し: 四角形 13">
            <a:extLst>
              <a:ext uri="{FF2B5EF4-FFF2-40B4-BE49-F238E27FC236}">
                <a16:creationId xmlns:a16="http://schemas.microsoft.com/office/drawing/2014/main" id="{5091F478-592D-6B6A-7638-70E8524CBAE3}"/>
              </a:ext>
            </a:extLst>
          </p:cNvPr>
          <p:cNvSpPr/>
          <p:nvPr/>
        </p:nvSpPr>
        <p:spPr bwMode="auto">
          <a:xfrm>
            <a:off x="6385145" y="5755225"/>
            <a:ext cx="755928" cy="569171"/>
          </a:xfrm>
          <a:prstGeom prst="wedgeRectCallout">
            <a:avLst>
              <a:gd name="adj1" fmla="val 56131"/>
              <a:gd name="adj2" fmla="val -89078"/>
            </a:avLst>
          </a:prstGeom>
          <a:solidFill>
            <a:schemeClr val="accent2">
              <a:lumMod val="40000"/>
              <a:lumOff val="60000"/>
            </a:schemeClr>
          </a:solidFill>
          <a:ln w="12700">
            <a:solidFill>
              <a:schemeClr val="accent2">
                <a:lumMod val="75000"/>
              </a:schemeClr>
            </a:solidFill>
            <a:miter lim="800000"/>
            <a:headEnd/>
            <a:tailEnd/>
          </a:ln>
          <a:effectLst/>
        </p:spPr>
        <p:txBody>
          <a:bodyPr wrap="square" rtlCol="0" anchor="ctr"/>
          <a:lstStyle/>
          <a:p>
            <a:pPr algn="ctr"/>
            <a:r>
              <a:rPr lang="en-US" altLang="ja-JP" sz="900">
                <a:solidFill>
                  <a:schemeClr val="tx2">
                    <a:lumMod val="75000"/>
                    <a:lumOff val="25000"/>
                  </a:schemeClr>
                </a:solidFill>
                <a:latin typeface="Meiryo UI" panose="020B0604030504040204" pitchFamily="50" charset="-128"/>
                <a:ea typeface="Meiryo UI" panose="020B0604030504040204" pitchFamily="50" charset="-128"/>
              </a:rPr>
              <a:t>3/12</a:t>
            </a: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a:t>
            </a:r>
            <a:br>
              <a:rPr lang="en-US" altLang="ja-JP" sz="900">
                <a:solidFill>
                  <a:schemeClr val="tx2">
                    <a:lumMod val="75000"/>
                    <a:lumOff val="25000"/>
                  </a:schemeClr>
                </a:solidFill>
                <a:latin typeface="Meiryo UI" panose="020B0604030504040204" pitchFamily="50" charset="-128"/>
                <a:ea typeface="Meiryo UI" panose="020B0604030504040204" pitchFamily="50" charset="-128"/>
              </a:rPr>
            </a:b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鉄鋼アルミ</a:t>
            </a:r>
            <a:endParaRPr lang="en-US" altLang="ja-JP" sz="900">
              <a:solidFill>
                <a:schemeClr val="tx2">
                  <a:lumMod val="75000"/>
                  <a:lumOff val="25000"/>
                </a:schemeClr>
              </a:solidFill>
              <a:latin typeface="Meiryo UI" panose="020B0604030504040204" pitchFamily="50" charset="-128"/>
              <a:ea typeface="Meiryo UI" panose="020B0604030504040204" pitchFamily="50" charset="-128"/>
            </a:endParaRPr>
          </a:p>
          <a:p>
            <a:pPr algn="ct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追加</a:t>
            </a:r>
            <a:r>
              <a:rPr lang="en-US" altLang="ja-JP" sz="900">
                <a:solidFill>
                  <a:schemeClr val="tx2">
                    <a:lumMod val="75000"/>
                    <a:lumOff val="25000"/>
                  </a:schemeClr>
                </a:solidFill>
                <a:latin typeface="Meiryo UI" panose="020B0604030504040204" pitchFamily="50" charset="-128"/>
                <a:ea typeface="Meiryo UI" panose="020B0604030504040204" pitchFamily="50" charset="-128"/>
              </a:rPr>
              <a:t>25</a:t>
            </a: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a:t>
            </a:r>
            <a:endParaRPr lang="en-US" altLang="ja-JP" sz="900">
              <a:solidFill>
                <a:schemeClr val="tx2">
                  <a:lumMod val="75000"/>
                  <a:lumOff val="25000"/>
                </a:schemeClr>
              </a:solidFill>
              <a:latin typeface="Meiryo UI" panose="020B0604030504040204" pitchFamily="50" charset="-128"/>
              <a:ea typeface="Meiryo UI" panose="020B0604030504040204" pitchFamily="50" charset="-128"/>
            </a:endParaRPr>
          </a:p>
        </p:txBody>
      </p:sp>
      <p:sp>
        <p:nvSpPr>
          <p:cNvPr id="15" name="吹き出し: 四角形 14">
            <a:extLst>
              <a:ext uri="{FF2B5EF4-FFF2-40B4-BE49-F238E27FC236}">
                <a16:creationId xmlns:a16="http://schemas.microsoft.com/office/drawing/2014/main" id="{DEB03FC2-E339-3D05-FAED-776DAD853481}"/>
              </a:ext>
            </a:extLst>
          </p:cNvPr>
          <p:cNvSpPr/>
          <p:nvPr/>
        </p:nvSpPr>
        <p:spPr bwMode="auto">
          <a:xfrm>
            <a:off x="2549324" y="5768170"/>
            <a:ext cx="714924" cy="532783"/>
          </a:xfrm>
          <a:prstGeom prst="wedgeRectCallout">
            <a:avLst>
              <a:gd name="adj1" fmla="val 63571"/>
              <a:gd name="adj2" fmla="val -80189"/>
            </a:avLst>
          </a:prstGeom>
          <a:solidFill>
            <a:schemeClr val="accent1">
              <a:lumMod val="40000"/>
              <a:lumOff val="60000"/>
            </a:schemeClr>
          </a:solidFill>
          <a:ln w="12700">
            <a:solidFill>
              <a:schemeClr val="accent2">
                <a:lumMod val="75000"/>
              </a:schemeClr>
            </a:solidFill>
            <a:miter lim="800000"/>
            <a:headEnd/>
            <a:tailEnd/>
          </a:ln>
          <a:effectLst/>
        </p:spPr>
        <p:txBody>
          <a:bodyPr wrap="square" rtlCol="0" anchor="ctr"/>
          <a:lstStyle/>
          <a:p>
            <a:pPr algn="ctr"/>
            <a:r>
              <a:rPr lang="en-US" altLang="ja-JP" sz="900">
                <a:solidFill>
                  <a:schemeClr val="tx2">
                    <a:lumMod val="75000"/>
                    <a:lumOff val="25000"/>
                  </a:schemeClr>
                </a:solidFill>
                <a:latin typeface="Meiryo UI" panose="020B0604030504040204" pitchFamily="50" charset="-128"/>
                <a:ea typeface="Meiryo UI" panose="020B0604030504040204" pitchFamily="50" charset="-128"/>
              </a:rPr>
              <a:t>3/12</a:t>
            </a: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a:t>
            </a:r>
            <a:br>
              <a:rPr lang="en-US" altLang="ja-JP" sz="900">
                <a:solidFill>
                  <a:schemeClr val="tx2">
                    <a:lumMod val="75000"/>
                    <a:lumOff val="25000"/>
                  </a:schemeClr>
                </a:solidFill>
                <a:latin typeface="Meiryo UI" panose="020B0604030504040204" pitchFamily="50" charset="-128"/>
                <a:ea typeface="Meiryo UI" panose="020B0604030504040204" pitchFamily="50" charset="-128"/>
              </a:rPr>
            </a:b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鉄鋼アルミ</a:t>
            </a:r>
            <a:endParaRPr lang="en-US" altLang="ja-JP" sz="900">
              <a:solidFill>
                <a:schemeClr val="tx2">
                  <a:lumMod val="75000"/>
                  <a:lumOff val="25000"/>
                </a:schemeClr>
              </a:solidFill>
              <a:latin typeface="Meiryo UI" panose="020B0604030504040204" pitchFamily="50" charset="-128"/>
              <a:ea typeface="Meiryo UI" panose="020B0604030504040204" pitchFamily="50" charset="-128"/>
            </a:endParaRPr>
          </a:p>
          <a:p>
            <a:pPr algn="ct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追加２</a:t>
            </a:r>
            <a:r>
              <a:rPr lang="en-US" altLang="ja-JP" sz="900">
                <a:solidFill>
                  <a:schemeClr val="tx2">
                    <a:lumMod val="75000"/>
                    <a:lumOff val="25000"/>
                  </a:schemeClr>
                </a:solidFill>
                <a:latin typeface="Meiryo UI" panose="020B0604030504040204" pitchFamily="50" charset="-128"/>
                <a:ea typeface="Meiryo UI" panose="020B0604030504040204" pitchFamily="50" charset="-128"/>
              </a:rPr>
              <a:t>5</a:t>
            </a:r>
            <a:r>
              <a:rPr lang="ja-JP" altLang="en-US" sz="900">
                <a:solidFill>
                  <a:schemeClr val="tx2">
                    <a:lumMod val="75000"/>
                    <a:lumOff val="25000"/>
                  </a:schemeClr>
                </a:solidFill>
                <a:latin typeface="Meiryo UI" panose="020B0604030504040204" pitchFamily="50" charset="-128"/>
                <a:ea typeface="Meiryo UI" panose="020B0604030504040204" pitchFamily="50" charset="-128"/>
              </a:rPr>
              <a:t>％</a:t>
            </a:r>
            <a:endParaRPr lang="en-US" altLang="ja-JP" sz="900">
              <a:solidFill>
                <a:schemeClr val="tx2">
                  <a:lumMod val="75000"/>
                  <a:lumOff val="25000"/>
                </a:schemeClr>
              </a:solidFill>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82696110-F04D-B1C9-1B9A-8883F9F67FA9}"/>
              </a:ext>
            </a:extLst>
          </p:cNvPr>
          <p:cNvSpPr/>
          <p:nvPr/>
        </p:nvSpPr>
        <p:spPr bwMode="auto">
          <a:xfrm>
            <a:off x="6988654" y="3796880"/>
            <a:ext cx="1018197" cy="476252"/>
          </a:xfrm>
          <a:prstGeom prst="wedgeRectCallout">
            <a:avLst>
              <a:gd name="adj1" fmla="val -47664"/>
              <a:gd name="adj2" fmla="val 167786"/>
            </a:avLst>
          </a:prstGeom>
          <a:solidFill>
            <a:schemeClr val="bg1"/>
          </a:solidFill>
          <a:ln w="12700">
            <a:solidFill>
              <a:srgbClr val="CC3300"/>
            </a:solidFill>
            <a:miter lim="800000"/>
            <a:headEnd/>
            <a:tailEnd/>
          </a:ln>
          <a:effectLst/>
        </p:spPr>
        <p:txBody>
          <a:bodyPr wrap="square" rtlCol="0" anchor="ctr"/>
          <a:lstStyle/>
          <a:p>
            <a:pPr algn="ctr"/>
            <a:r>
              <a:rPr lang="ja-JP" altLang="en-US" sz="900">
                <a:solidFill>
                  <a:srgbClr val="C00000"/>
                </a:solidFill>
                <a:latin typeface="Meiryo UI" panose="020B0604030504040204" pitchFamily="50" charset="-128"/>
                <a:ea typeface="Meiryo UI" panose="020B0604030504040204" pitchFamily="50" charset="-128"/>
              </a:rPr>
              <a:t>５</a:t>
            </a:r>
            <a:r>
              <a:rPr lang="en-US" altLang="ja-JP" sz="900">
                <a:solidFill>
                  <a:srgbClr val="C00000"/>
                </a:solidFill>
                <a:latin typeface="Meiryo UI" panose="020B0604030504040204" pitchFamily="50" charset="-128"/>
                <a:ea typeface="Meiryo UI" panose="020B0604030504040204" pitchFamily="50" charset="-128"/>
              </a:rPr>
              <a:t>/</a:t>
            </a:r>
            <a:r>
              <a:rPr lang="ja-JP" altLang="en-US" sz="900">
                <a:solidFill>
                  <a:srgbClr val="C00000"/>
                </a:solidFill>
                <a:latin typeface="Meiryo UI" panose="020B0604030504040204" pitchFamily="50" charset="-128"/>
                <a:ea typeface="Meiryo UI" panose="020B0604030504040204" pitchFamily="50" charset="-128"/>
              </a:rPr>
              <a:t>３～</a:t>
            </a:r>
            <a:br>
              <a:rPr lang="en-US" altLang="ja-JP" sz="900">
                <a:solidFill>
                  <a:srgbClr val="C00000"/>
                </a:solidFill>
                <a:latin typeface="Meiryo UI" panose="020B0604030504040204" pitchFamily="50" charset="-128"/>
                <a:ea typeface="Meiryo UI" panose="020B0604030504040204" pitchFamily="50" charset="-128"/>
              </a:rPr>
            </a:br>
            <a:r>
              <a:rPr lang="ja-JP" altLang="en-US" sz="900">
                <a:solidFill>
                  <a:srgbClr val="C00000"/>
                </a:solidFill>
                <a:latin typeface="Meiryo UI" panose="020B0604030504040204" pitchFamily="50" charset="-128"/>
                <a:ea typeface="Meiryo UI" panose="020B0604030504040204" pitchFamily="50" charset="-128"/>
              </a:rPr>
              <a:t>自動車部品関税</a:t>
            </a:r>
            <a:endParaRPr lang="en-US" altLang="ja-JP" sz="900">
              <a:solidFill>
                <a:srgbClr val="C00000"/>
              </a:solidFill>
              <a:latin typeface="Meiryo UI" panose="020B0604030504040204" pitchFamily="50" charset="-128"/>
              <a:ea typeface="Meiryo UI" panose="020B0604030504040204" pitchFamily="50" charset="-128"/>
            </a:endParaRPr>
          </a:p>
          <a:p>
            <a:pPr algn="ctr"/>
            <a:r>
              <a:rPr lang="ja-JP" altLang="en-US" sz="900">
                <a:solidFill>
                  <a:srgbClr val="C00000"/>
                </a:solidFill>
                <a:latin typeface="Meiryo UI" panose="020B0604030504040204" pitchFamily="50" charset="-128"/>
                <a:ea typeface="Meiryo UI" panose="020B0604030504040204" pitchFamily="50" charset="-128"/>
              </a:rPr>
              <a:t>追加</a:t>
            </a:r>
            <a:r>
              <a:rPr lang="en-US" altLang="ja-JP" sz="900">
                <a:solidFill>
                  <a:srgbClr val="C00000"/>
                </a:solidFill>
                <a:latin typeface="Meiryo UI" panose="020B0604030504040204" pitchFamily="50" charset="-128"/>
                <a:ea typeface="Meiryo UI" panose="020B0604030504040204" pitchFamily="50" charset="-128"/>
              </a:rPr>
              <a:t>25%</a:t>
            </a:r>
          </a:p>
        </p:txBody>
      </p:sp>
      <p:grpSp>
        <p:nvGrpSpPr>
          <p:cNvPr id="42" name="グループ化 41">
            <a:extLst>
              <a:ext uri="{FF2B5EF4-FFF2-40B4-BE49-F238E27FC236}">
                <a16:creationId xmlns:a16="http://schemas.microsoft.com/office/drawing/2014/main" id="{AAAF2828-4D35-12BE-70D8-E5BA9729F6CD}"/>
              </a:ext>
            </a:extLst>
          </p:cNvPr>
          <p:cNvGrpSpPr/>
          <p:nvPr/>
        </p:nvGrpSpPr>
        <p:grpSpPr>
          <a:xfrm>
            <a:off x="10339639" y="1372713"/>
            <a:ext cx="1613879" cy="1048509"/>
            <a:chOff x="10565558" y="579670"/>
            <a:chExt cx="1613879" cy="1048509"/>
          </a:xfrm>
        </p:grpSpPr>
        <p:grpSp>
          <p:nvGrpSpPr>
            <p:cNvPr id="43" name="グループ化 42">
              <a:extLst>
                <a:ext uri="{FF2B5EF4-FFF2-40B4-BE49-F238E27FC236}">
                  <a16:creationId xmlns:a16="http://schemas.microsoft.com/office/drawing/2014/main" id="{D72F4748-3DFD-86A5-A312-7189ECDD2CCD}"/>
                </a:ext>
              </a:extLst>
            </p:cNvPr>
            <p:cNvGrpSpPr/>
            <p:nvPr/>
          </p:nvGrpSpPr>
          <p:grpSpPr>
            <a:xfrm>
              <a:off x="10565558" y="579670"/>
              <a:ext cx="1613879" cy="1048509"/>
              <a:chOff x="10431184" y="527227"/>
              <a:chExt cx="1714166" cy="1048509"/>
            </a:xfrm>
          </p:grpSpPr>
          <p:sp>
            <p:nvSpPr>
              <p:cNvPr id="52" name="正方形/長方形 51">
                <a:extLst>
                  <a:ext uri="{FF2B5EF4-FFF2-40B4-BE49-F238E27FC236}">
                    <a16:creationId xmlns:a16="http://schemas.microsoft.com/office/drawing/2014/main" id="{423D99EC-1C02-E69C-8DBF-52E6261AC8CB}"/>
                  </a:ext>
                </a:extLst>
              </p:cNvPr>
              <p:cNvSpPr>
                <a:spLocks/>
              </p:cNvSpPr>
              <p:nvPr/>
            </p:nvSpPr>
            <p:spPr bwMode="auto">
              <a:xfrm>
                <a:off x="10431184" y="598448"/>
                <a:ext cx="114711" cy="108000"/>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100">
                  <a:latin typeface="+mj-ea"/>
                  <a:ea typeface="+mj-ea"/>
                </a:endParaRPr>
              </a:p>
            </p:txBody>
          </p:sp>
          <p:sp>
            <p:nvSpPr>
              <p:cNvPr id="53" name="テキスト ボックス 52">
                <a:extLst>
                  <a:ext uri="{FF2B5EF4-FFF2-40B4-BE49-F238E27FC236}">
                    <a16:creationId xmlns:a16="http://schemas.microsoft.com/office/drawing/2014/main" id="{8D3DC384-98A3-1C6D-19FC-E9172E1F3CF2}"/>
                  </a:ext>
                </a:extLst>
              </p:cNvPr>
              <p:cNvSpPr txBox="1"/>
              <p:nvPr/>
            </p:nvSpPr>
            <p:spPr>
              <a:xfrm>
                <a:off x="10556319" y="527227"/>
                <a:ext cx="1589031" cy="400110"/>
              </a:xfrm>
              <a:prstGeom prst="rect">
                <a:avLst/>
              </a:prstGeom>
              <a:noFill/>
            </p:spPr>
            <p:txBody>
              <a:bodyPr wrap="squar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自動車（課税中）</a:t>
                </a:r>
                <a:endParaRPr kumimoji="1" lang="en-US" altLang="ja-JP" sz="100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8347FCCE-56DA-1DB1-6807-7F350F801A5B}"/>
                  </a:ext>
                </a:extLst>
              </p:cNvPr>
              <p:cNvSpPr>
                <a:spLocks/>
              </p:cNvSpPr>
              <p:nvPr/>
            </p:nvSpPr>
            <p:spPr bwMode="auto">
              <a:xfrm>
                <a:off x="10431184" y="1238468"/>
                <a:ext cx="114711" cy="108000"/>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100">
                  <a:latin typeface="+mj-ea"/>
                  <a:ea typeface="+mj-ea"/>
                </a:endParaRPr>
              </a:p>
            </p:txBody>
          </p:sp>
          <p:sp>
            <p:nvSpPr>
              <p:cNvPr id="55" name="テキスト ボックス 54">
                <a:extLst>
                  <a:ext uri="{FF2B5EF4-FFF2-40B4-BE49-F238E27FC236}">
                    <a16:creationId xmlns:a16="http://schemas.microsoft.com/office/drawing/2014/main" id="{2D1ABB93-37C9-AD9B-E790-90254F658F25}"/>
                  </a:ext>
                </a:extLst>
              </p:cNvPr>
              <p:cNvSpPr txBox="1"/>
              <p:nvPr/>
            </p:nvSpPr>
            <p:spPr>
              <a:xfrm>
                <a:off x="10537189" y="713962"/>
                <a:ext cx="1589031" cy="861774"/>
              </a:xfrm>
              <a:prstGeom prst="rect">
                <a:avLst/>
              </a:prstGeom>
              <a:noFill/>
            </p:spPr>
            <p:txBody>
              <a:bodyPr wrap="square" rtlCol="0">
                <a:spAutoFit/>
              </a:bodyPr>
              <a:lstStyle/>
              <a:p>
                <a:r>
                  <a:rPr lang="ja-JP" altLang="en-US" sz="1000">
                    <a:latin typeface="Meiryo UI" panose="020B0604030504040204" pitchFamily="50" charset="-128"/>
                    <a:ea typeface="Meiryo UI" panose="020B0604030504040204" pitchFamily="50" charset="-128"/>
                    <a:cs typeface="Meiryo UI" panose="020B0604030504040204" pitchFamily="50" charset="-128"/>
                  </a:rPr>
                  <a:t>自動車部品</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a:latin typeface="Meiryo UI" panose="020B0604030504040204" pitchFamily="50" charset="-128"/>
                    <a:ea typeface="Meiryo UI" panose="020B0604030504040204" pitchFamily="50" charset="-128"/>
                    <a:cs typeface="Meiryo UI" panose="020B0604030504040204" pitchFamily="50" charset="-128"/>
                  </a:rPr>
                  <a:t>鉄鋼アルミ</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a:latin typeface="Meiryo UI" panose="020B0604030504040204" pitchFamily="50" charset="-128"/>
                    <a:ea typeface="Meiryo UI" panose="020B0604030504040204" pitchFamily="50" charset="-128"/>
                    <a:cs typeface="Meiryo UI" panose="020B0604030504040204" pitchFamily="50" charset="-128"/>
                  </a:rPr>
                  <a:t>その派生品（課税中）</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相互関税（</a:t>
                </a:r>
                <a:r>
                  <a:rPr lang="ja-JP" altLang="en-US" sz="1000">
                    <a:latin typeface="Meiryo UI" panose="020B0604030504040204" pitchFamily="50" charset="-128"/>
                    <a:ea typeface="Meiryo UI" panose="020B0604030504040204" pitchFamily="50" charset="-128"/>
                    <a:cs typeface="Meiryo UI" panose="020B0604030504040204" pitchFamily="50" charset="-128"/>
                  </a:rPr>
                  <a:t>課税中</a:t>
                </a:r>
                <a:r>
                  <a:rPr kumimoji="1" lang="ja-JP" altLang="en-US" sz="100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a:latin typeface="Meiryo UI" panose="020B0604030504040204" pitchFamily="50" charset="-128"/>
                    <a:ea typeface="Meiryo UI" panose="020B0604030504040204" pitchFamily="50" charset="-128"/>
                    <a:cs typeface="Meiryo UI" panose="020B0604030504040204" pitchFamily="50" charset="-128"/>
                  </a:rPr>
                  <a:t>相互関税除外</a:t>
                </a:r>
                <a:endParaRPr lang="en-US" altLang="ja-JP"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正方形/長方形 48">
              <a:extLst>
                <a:ext uri="{FF2B5EF4-FFF2-40B4-BE49-F238E27FC236}">
                  <a16:creationId xmlns:a16="http://schemas.microsoft.com/office/drawing/2014/main" id="{6CEF7A13-700C-A380-092C-1649000CA89C}"/>
                </a:ext>
              </a:extLst>
            </p:cNvPr>
            <p:cNvSpPr>
              <a:spLocks/>
            </p:cNvSpPr>
            <p:nvPr/>
          </p:nvSpPr>
          <p:spPr bwMode="auto">
            <a:xfrm>
              <a:off x="10565558" y="1005213"/>
              <a:ext cx="108000" cy="108000"/>
            </a:xfrm>
            <a:prstGeom prst="rect">
              <a:avLst/>
            </a:prstGeom>
            <a:pattFill prst="dkUpDiag">
              <a:fgClr>
                <a:srgbClr val="6699FF"/>
              </a:fgClr>
              <a:bgClr>
                <a:schemeClr val="bg1"/>
              </a:bgClr>
            </a:pattFill>
            <a:ln w="9525">
              <a:solidFill>
                <a:srgbClr val="B2B2B2"/>
              </a:solidFill>
              <a:miter lim="800000"/>
              <a:headEnd/>
              <a:tailEnd/>
            </a:ln>
            <a:effectLst/>
          </p:spPr>
          <p:txBody>
            <a:bodyPr wrap="square" rtlCol="0" anchor="ctr"/>
            <a:lstStyle/>
            <a:p>
              <a:pPr algn="l"/>
              <a:endParaRPr kumimoji="0" lang="ja-JP" altLang="en-US" sz="1100">
                <a:latin typeface="+mj-ea"/>
                <a:ea typeface="+mj-ea"/>
              </a:endParaRPr>
            </a:p>
          </p:txBody>
        </p:sp>
        <p:sp>
          <p:nvSpPr>
            <p:cNvPr id="50" name="正方形/長方形 49">
              <a:extLst>
                <a:ext uri="{FF2B5EF4-FFF2-40B4-BE49-F238E27FC236}">
                  <a16:creationId xmlns:a16="http://schemas.microsoft.com/office/drawing/2014/main" id="{E515074B-FB60-8A37-03DB-217EF28514A6}"/>
                </a:ext>
              </a:extLst>
            </p:cNvPr>
            <p:cNvSpPr>
              <a:spLocks/>
            </p:cNvSpPr>
            <p:nvPr/>
          </p:nvSpPr>
          <p:spPr bwMode="auto">
            <a:xfrm>
              <a:off x="10565558" y="833100"/>
              <a:ext cx="108000" cy="108000"/>
            </a:xfrm>
            <a:prstGeom prst="rect">
              <a:avLst/>
            </a:prstGeom>
            <a:pattFill prst="dkDnDiag">
              <a:fgClr>
                <a:srgbClr val="FF0000"/>
              </a:fgClr>
              <a:bgClr>
                <a:schemeClr val="bg1"/>
              </a:bgClr>
            </a:pattFill>
            <a:ln w="9525">
              <a:solidFill>
                <a:srgbClr val="B2B2B2"/>
              </a:solidFill>
              <a:miter lim="800000"/>
              <a:headEnd/>
              <a:tailEnd/>
            </a:ln>
            <a:effectLst/>
          </p:spPr>
          <p:txBody>
            <a:bodyPr wrap="square" rtlCol="0" anchor="ctr"/>
            <a:lstStyle/>
            <a:p>
              <a:pPr algn="l"/>
              <a:endParaRPr kumimoji="0" lang="ja-JP" altLang="en-US" sz="1100">
                <a:latin typeface="+mj-ea"/>
                <a:ea typeface="+mj-ea"/>
              </a:endParaRPr>
            </a:p>
          </p:txBody>
        </p:sp>
        <p:sp>
          <p:nvSpPr>
            <p:cNvPr id="51" name="正方形/長方形 50">
              <a:extLst>
                <a:ext uri="{FF2B5EF4-FFF2-40B4-BE49-F238E27FC236}">
                  <a16:creationId xmlns:a16="http://schemas.microsoft.com/office/drawing/2014/main" id="{8725820F-974F-B841-4AFC-4548DEA20B13}"/>
                </a:ext>
              </a:extLst>
            </p:cNvPr>
            <p:cNvSpPr>
              <a:spLocks/>
            </p:cNvSpPr>
            <p:nvPr/>
          </p:nvSpPr>
          <p:spPr bwMode="auto">
            <a:xfrm>
              <a:off x="10565558" y="1447673"/>
              <a:ext cx="108000" cy="108000"/>
            </a:xfrm>
            <a:prstGeom prst="rect">
              <a:avLst/>
            </a:prstGeom>
            <a:solidFill>
              <a:schemeClr val="accent2">
                <a:lumMod val="60000"/>
                <a:lumOff val="40000"/>
              </a:schemeClr>
            </a:solidFill>
            <a:ln w="9525">
              <a:solidFill>
                <a:srgbClr val="B2B2B2"/>
              </a:solidFill>
              <a:miter lim="800000"/>
              <a:headEnd/>
              <a:tailEnd/>
            </a:ln>
            <a:effectLst/>
          </p:spPr>
          <p:txBody>
            <a:bodyPr wrap="square" rtlCol="0" anchor="ctr"/>
            <a:lstStyle/>
            <a:p>
              <a:pPr algn="l"/>
              <a:endParaRPr kumimoji="0" lang="ja-JP" altLang="en-US" sz="1100">
                <a:latin typeface="+mj-ea"/>
                <a:ea typeface="+mj-ea"/>
              </a:endParaRPr>
            </a:p>
          </p:txBody>
        </p:sp>
      </p:grpSp>
      <p:grpSp>
        <p:nvGrpSpPr>
          <p:cNvPr id="95" name="グループ化 94">
            <a:extLst>
              <a:ext uri="{FF2B5EF4-FFF2-40B4-BE49-F238E27FC236}">
                <a16:creationId xmlns:a16="http://schemas.microsoft.com/office/drawing/2014/main" id="{1B37ACB4-13F5-07BE-712C-87369B6B4C97}"/>
              </a:ext>
            </a:extLst>
          </p:cNvPr>
          <p:cNvGrpSpPr/>
          <p:nvPr/>
        </p:nvGrpSpPr>
        <p:grpSpPr>
          <a:xfrm>
            <a:off x="1906800" y="2585000"/>
            <a:ext cx="640104" cy="146843"/>
            <a:chOff x="9920963" y="2523242"/>
            <a:chExt cx="500451" cy="102761"/>
          </a:xfrm>
        </p:grpSpPr>
        <p:sp>
          <p:nvSpPr>
            <p:cNvPr id="96" name="波線 95">
              <a:extLst>
                <a:ext uri="{FF2B5EF4-FFF2-40B4-BE49-F238E27FC236}">
                  <a16:creationId xmlns:a16="http://schemas.microsoft.com/office/drawing/2014/main" id="{B53FD788-5722-4483-41CD-B9077F9FF281}"/>
                </a:ext>
              </a:extLst>
            </p:cNvPr>
            <p:cNvSpPr/>
            <p:nvPr/>
          </p:nvSpPr>
          <p:spPr bwMode="auto">
            <a:xfrm flipV="1">
              <a:off x="9960292" y="2523242"/>
              <a:ext cx="406405" cy="102761"/>
            </a:xfrm>
            <a:prstGeom prst="wave">
              <a:avLst>
                <a:gd name="adj1" fmla="val 20000"/>
                <a:gd name="adj2" fmla="val -1508"/>
              </a:avLst>
            </a:prstGeom>
            <a:solidFill>
              <a:schemeClr val="bg1"/>
            </a:solidFill>
            <a:ln w="12700">
              <a:solidFill>
                <a:schemeClr val="tx1"/>
              </a:solidFill>
              <a:miter lim="800000"/>
              <a:headEnd/>
              <a:tailEnd/>
            </a:ln>
            <a:effectLst/>
          </p:spPr>
          <p:txBody>
            <a:bodyPr wrap="square" rtlCol="0" anchor="ctr"/>
            <a:lstStyle/>
            <a:p>
              <a:pPr algn="l"/>
              <a:endParaRPr kumimoji="0" lang="ja-JP" altLang="en-US" sz="1200">
                <a:latin typeface="+mj-ea"/>
                <a:ea typeface="+mj-ea"/>
              </a:endParaRPr>
            </a:p>
          </p:txBody>
        </p:sp>
        <p:sp>
          <p:nvSpPr>
            <p:cNvPr id="97" name="正方形/長方形 96">
              <a:extLst>
                <a:ext uri="{FF2B5EF4-FFF2-40B4-BE49-F238E27FC236}">
                  <a16:creationId xmlns:a16="http://schemas.microsoft.com/office/drawing/2014/main" id="{9596CAF9-A714-8DE5-17F4-1FFC7EED37D0}"/>
                </a:ext>
              </a:extLst>
            </p:cNvPr>
            <p:cNvSpPr/>
            <p:nvPr/>
          </p:nvSpPr>
          <p:spPr bwMode="auto">
            <a:xfrm>
              <a:off x="10359113" y="2531086"/>
              <a:ext cx="62301" cy="74488"/>
            </a:xfrm>
            <a:prstGeom prst="rect">
              <a:avLst/>
            </a:prstGeom>
            <a:solidFill>
              <a:schemeClr val="bg1"/>
            </a:solidFill>
            <a:ln w="9525">
              <a:solidFill>
                <a:schemeClr val="bg1"/>
              </a:solidFill>
              <a:miter lim="800000"/>
              <a:headEnd/>
              <a:tailEnd/>
            </a:ln>
            <a:effectLst/>
          </p:spPr>
          <p:txBody>
            <a:bodyPr wrap="square" rtlCol="0" anchor="ctr"/>
            <a:lstStyle/>
            <a:p>
              <a:pPr algn="l"/>
              <a:endParaRPr kumimoji="0" lang="ja-JP" altLang="en-US" sz="1200">
                <a:latin typeface="+mj-ea"/>
                <a:ea typeface="+mj-ea"/>
              </a:endParaRPr>
            </a:p>
          </p:txBody>
        </p:sp>
        <p:sp>
          <p:nvSpPr>
            <p:cNvPr id="98" name="正方形/長方形 97">
              <a:extLst>
                <a:ext uri="{FF2B5EF4-FFF2-40B4-BE49-F238E27FC236}">
                  <a16:creationId xmlns:a16="http://schemas.microsoft.com/office/drawing/2014/main" id="{A4CE75FB-B802-BEC6-73A6-A912A0573B0C}"/>
                </a:ext>
              </a:extLst>
            </p:cNvPr>
            <p:cNvSpPr/>
            <p:nvPr/>
          </p:nvSpPr>
          <p:spPr bwMode="auto">
            <a:xfrm>
              <a:off x="9920963" y="2540611"/>
              <a:ext cx="62301" cy="74488"/>
            </a:xfrm>
            <a:prstGeom prst="rect">
              <a:avLst/>
            </a:prstGeom>
            <a:solidFill>
              <a:schemeClr val="bg1"/>
            </a:solidFill>
            <a:ln w="9525">
              <a:solidFill>
                <a:schemeClr val="bg1"/>
              </a:solidFill>
              <a:miter lim="800000"/>
              <a:headEnd/>
              <a:tailEnd/>
            </a:ln>
            <a:effectLst/>
          </p:spPr>
          <p:txBody>
            <a:bodyPr wrap="square" rtlCol="0" anchor="ctr"/>
            <a:lstStyle/>
            <a:p>
              <a:pPr algn="l"/>
              <a:endParaRPr kumimoji="0" lang="ja-JP" altLang="en-US" sz="1200">
                <a:latin typeface="+mj-ea"/>
                <a:ea typeface="+mj-ea"/>
              </a:endParaRPr>
            </a:p>
          </p:txBody>
        </p:sp>
      </p:grpSp>
      <p:grpSp>
        <p:nvGrpSpPr>
          <p:cNvPr id="99" name="グループ化 98">
            <a:extLst>
              <a:ext uri="{FF2B5EF4-FFF2-40B4-BE49-F238E27FC236}">
                <a16:creationId xmlns:a16="http://schemas.microsoft.com/office/drawing/2014/main" id="{9EA9E64E-094E-96B8-E469-8B0759678C3E}"/>
              </a:ext>
            </a:extLst>
          </p:cNvPr>
          <p:cNvGrpSpPr/>
          <p:nvPr/>
        </p:nvGrpSpPr>
        <p:grpSpPr>
          <a:xfrm>
            <a:off x="9363952" y="2593308"/>
            <a:ext cx="640104" cy="146843"/>
            <a:chOff x="9920963" y="2523242"/>
            <a:chExt cx="500451" cy="102761"/>
          </a:xfrm>
        </p:grpSpPr>
        <p:sp>
          <p:nvSpPr>
            <p:cNvPr id="100" name="波線 99">
              <a:extLst>
                <a:ext uri="{FF2B5EF4-FFF2-40B4-BE49-F238E27FC236}">
                  <a16:creationId xmlns:a16="http://schemas.microsoft.com/office/drawing/2014/main" id="{5FA59B70-8AA4-90B1-7360-8510B55EB6AD}"/>
                </a:ext>
              </a:extLst>
            </p:cNvPr>
            <p:cNvSpPr/>
            <p:nvPr/>
          </p:nvSpPr>
          <p:spPr bwMode="auto">
            <a:xfrm flipV="1">
              <a:off x="9960292" y="2523242"/>
              <a:ext cx="406405" cy="102761"/>
            </a:xfrm>
            <a:prstGeom prst="wave">
              <a:avLst>
                <a:gd name="adj1" fmla="val 20000"/>
                <a:gd name="adj2" fmla="val -1508"/>
              </a:avLst>
            </a:prstGeom>
            <a:solidFill>
              <a:schemeClr val="bg1"/>
            </a:solidFill>
            <a:ln w="12700">
              <a:solidFill>
                <a:schemeClr val="tx1"/>
              </a:solidFill>
              <a:miter lim="800000"/>
              <a:headEnd/>
              <a:tailEnd/>
            </a:ln>
            <a:effectLst/>
          </p:spPr>
          <p:txBody>
            <a:bodyPr wrap="square" rtlCol="0" anchor="ctr"/>
            <a:lstStyle/>
            <a:p>
              <a:pPr algn="l"/>
              <a:endParaRPr kumimoji="0" lang="ja-JP" altLang="en-US" sz="1200">
                <a:latin typeface="+mj-ea"/>
                <a:ea typeface="+mj-ea"/>
              </a:endParaRPr>
            </a:p>
          </p:txBody>
        </p:sp>
        <p:sp>
          <p:nvSpPr>
            <p:cNvPr id="101" name="正方形/長方形 100">
              <a:extLst>
                <a:ext uri="{FF2B5EF4-FFF2-40B4-BE49-F238E27FC236}">
                  <a16:creationId xmlns:a16="http://schemas.microsoft.com/office/drawing/2014/main" id="{EE554600-50A9-E768-FF33-0FD4B46714B4}"/>
                </a:ext>
              </a:extLst>
            </p:cNvPr>
            <p:cNvSpPr/>
            <p:nvPr/>
          </p:nvSpPr>
          <p:spPr bwMode="auto">
            <a:xfrm>
              <a:off x="10359113" y="2531086"/>
              <a:ext cx="62301" cy="74488"/>
            </a:xfrm>
            <a:prstGeom prst="rect">
              <a:avLst/>
            </a:prstGeom>
            <a:solidFill>
              <a:schemeClr val="bg1"/>
            </a:solidFill>
            <a:ln w="9525">
              <a:solidFill>
                <a:schemeClr val="bg1"/>
              </a:solidFill>
              <a:miter lim="800000"/>
              <a:headEnd/>
              <a:tailEnd/>
            </a:ln>
            <a:effectLst/>
          </p:spPr>
          <p:txBody>
            <a:bodyPr wrap="square" rtlCol="0" anchor="ctr"/>
            <a:lstStyle/>
            <a:p>
              <a:pPr algn="l"/>
              <a:endParaRPr kumimoji="0" lang="ja-JP" altLang="en-US" sz="1200">
                <a:latin typeface="+mj-ea"/>
                <a:ea typeface="+mj-ea"/>
              </a:endParaRPr>
            </a:p>
          </p:txBody>
        </p:sp>
        <p:sp>
          <p:nvSpPr>
            <p:cNvPr id="102" name="正方形/長方形 101">
              <a:extLst>
                <a:ext uri="{FF2B5EF4-FFF2-40B4-BE49-F238E27FC236}">
                  <a16:creationId xmlns:a16="http://schemas.microsoft.com/office/drawing/2014/main" id="{15F88E64-77BC-34FE-34D2-A0877A7531DE}"/>
                </a:ext>
              </a:extLst>
            </p:cNvPr>
            <p:cNvSpPr/>
            <p:nvPr/>
          </p:nvSpPr>
          <p:spPr bwMode="auto">
            <a:xfrm>
              <a:off x="9920963" y="2540611"/>
              <a:ext cx="62301" cy="74488"/>
            </a:xfrm>
            <a:prstGeom prst="rect">
              <a:avLst/>
            </a:prstGeom>
            <a:solidFill>
              <a:schemeClr val="bg1"/>
            </a:solidFill>
            <a:ln w="9525">
              <a:solidFill>
                <a:schemeClr val="bg1"/>
              </a:solidFill>
              <a:miter lim="800000"/>
              <a:headEnd/>
              <a:tailEnd/>
            </a:ln>
            <a:effectLst/>
          </p:spPr>
          <p:txBody>
            <a:bodyPr wrap="square" rtlCol="0" anchor="ctr"/>
            <a:lstStyle/>
            <a:p>
              <a:pPr algn="l"/>
              <a:endParaRPr kumimoji="0" lang="ja-JP" altLang="en-US" sz="1200">
                <a:latin typeface="+mj-ea"/>
                <a:ea typeface="+mj-ea"/>
              </a:endParaRPr>
            </a:p>
          </p:txBody>
        </p:sp>
      </p:grpSp>
      <p:sp>
        <p:nvSpPr>
          <p:cNvPr id="73" name="テキスト ボックス 72">
            <a:extLst>
              <a:ext uri="{FF2B5EF4-FFF2-40B4-BE49-F238E27FC236}">
                <a16:creationId xmlns:a16="http://schemas.microsoft.com/office/drawing/2014/main" id="{F423A675-8AAF-D344-7446-91D04B8BED29}"/>
              </a:ext>
            </a:extLst>
          </p:cNvPr>
          <p:cNvSpPr txBox="1"/>
          <p:nvPr/>
        </p:nvSpPr>
        <p:spPr>
          <a:xfrm>
            <a:off x="1725363" y="1454735"/>
            <a:ext cx="954107" cy="553998"/>
          </a:xfrm>
          <a:prstGeom prst="rect">
            <a:avLst/>
          </a:prstGeom>
          <a:noFill/>
        </p:spPr>
        <p:txBody>
          <a:bodyPr wrap="none" rtlCol="0">
            <a:spAutoFit/>
          </a:bodyPr>
          <a:lstStyle/>
          <a:p>
            <a:pPr algn="ctr"/>
            <a:r>
              <a:rPr lang="ja-JP" altLang="en-US" sz="1400">
                <a:solidFill>
                  <a:prstClr val="black">
                    <a:lumMod val="75000"/>
                    <a:lumOff val="25000"/>
                  </a:prstClr>
                </a:solidFill>
              </a:rPr>
              <a:t>＄</a:t>
            </a:r>
            <a:r>
              <a:rPr lang="en-US" altLang="ja-JP" sz="1400">
                <a:solidFill>
                  <a:prstClr val="black">
                    <a:lumMod val="75000"/>
                    <a:lumOff val="25000"/>
                  </a:prstClr>
                </a:solidFill>
              </a:rPr>
              <a:t>407.7</a:t>
            </a:r>
            <a:r>
              <a:rPr lang="ja-JP" altLang="en-US" sz="1400">
                <a:solidFill>
                  <a:prstClr val="black">
                    <a:lumMod val="75000"/>
                    <a:lumOff val="25000"/>
                  </a:prstClr>
                </a:solidFill>
              </a:rPr>
              <a:t>億</a:t>
            </a:r>
            <a:endParaRPr lang="en-US" altLang="ja-JP" sz="1400">
              <a:solidFill>
                <a:prstClr val="black">
                  <a:lumMod val="75000"/>
                  <a:lumOff val="25000"/>
                </a:prstClr>
              </a:solidFill>
            </a:endParaRPr>
          </a:p>
          <a:p>
            <a:pPr algn="ctr"/>
            <a:r>
              <a:rPr lang="en-US" altLang="ja-JP" sz="1600">
                <a:solidFill>
                  <a:srgbClr val="FF0000"/>
                </a:solidFill>
              </a:rPr>
              <a:t>27.5%</a:t>
            </a:r>
            <a:r>
              <a:rPr lang="en-US" altLang="ja-JP" sz="1400">
                <a:solidFill>
                  <a:prstClr val="black">
                    <a:lumMod val="75000"/>
                    <a:lumOff val="25000"/>
                  </a:prstClr>
                </a:solidFill>
              </a:rPr>
              <a:t> </a:t>
            </a:r>
          </a:p>
        </p:txBody>
      </p:sp>
      <p:sp>
        <p:nvSpPr>
          <p:cNvPr id="105" name="テキスト ボックス 104">
            <a:extLst>
              <a:ext uri="{FF2B5EF4-FFF2-40B4-BE49-F238E27FC236}">
                <a16:creationId xmlns:a16="http://schemas.microsoft.com/office/drawing/2014/main" id="{CB3D0B87-9291-A543-3ABC-EF456500D5A4}"/>
              </a:ext>
            </a:extLst>
          </p:cNvPr>
          <p:cNvSpPr txBox="1"/>
          <p:nvPr/>
        </p:nvSpPr>
        <p:spPr>
          <a:xfrm rot="19724805">
            <a:off x="1718840" y="5409856"/>
            <a:ext cx="569387" cy="246221"/>
          </a:xfrm>
          <a:prstGeom prst="rect">
            <a:avLst/>
          </a:prstGeom>
          <a:noFill/>
        </p:spPr>
        <p:txBody>
          <a:bodyPr wrap="none" rtlCol="0">
            <a:spAutoFit/>
          </a:bodyPr>
          <a:lstStyle/>
          <a:p>
            <a:pPr algn="l"/>
            <a:r>
              <a:rPr kumimoji="1" lang="ja-JP" altLang="en-US" sz="1000">
                <a:latin typeface="Meiryo UI" panose="020B0604030504040204" pitchFamily="50" charset="-128"/>
                <a:ea typeface="Meiryo UI" panose="020B0604030504040204" pitchFamily="50" charset="-128"/>
                <a:cs typeface="Meiryo UI" panose="020B0604030504040204" pitchFamily="50" charset="-128"/>
              </a:rPr>
              <a:t>自動車</a:t>
            </a:r>
          </a:p>
        </p:txBody>
      </p:sp>
      <p:sp>
        <p:nvSpPr>
          <p:cNvPr id="107" name="テキスト ボックス 106">
            <a:extLst>
              <a:ext uri="{FF2B5EF4-FFF2-40B4-BE49-F238E27FC236}">
                <a16:creationId xmlns:a16="http://schemas.microsoft.com/office/drawing/2014/main" id="{2FBCFE49-B727-CB78-D806-005BED1AB218}"/>
              </a:ext>
            </a:extLst>
          </p:cNvPr>
          <p:cNvSpPr txBox="1"/>
          <p:nvPr/>
        </p:nvSpPr>
        <p:spPr>
          <a:xfrm>
            <a:off x="4282311" y="4330953"/>
            <a:ext cx="455574" cy="415498"/>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8F1C2D68-FC32-4D72-8633-D27BEA757D4D}"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40.6</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050" b="1"/>
              <a:t>2.7%</a:t>
            </a:r>
          </a:p>
        </p:txBody>
      </p:sp>
      <p:sp>
        <p:nvSpPr>
          <p:cNvPr id="108" name="テキスト ボックス 107">
            <a:extLst>
              <a:ext uri="{FF2B5EF4-FFF2-40B4-BE49-F238E27FC236}">
                <a16:creationId xmlns:a16="http://schemas.microsoft.com/office/drawing/2014/main" id="{933DAE2D-3690-4C22-A7DB-CE93976213A5}"/>
              </a:ext>
            </a:extLst>
          </p:cNvPr>
          <p:cNvSpPr txBox="1"/>
          <p:nvPr/>
        </p:nvSpPr>
        <p:spPr>
          <a:xfrm>
            <a:off x="3140059" y="4185717"/>
            <a:ext cx="495649" cy="446276"/>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DDD1DE03-5F98-4F87-9B37-BAF284C9E94D}" type="VALUE">
              <a:rPr lang="en-US" altLang="ja-JP" sz="1100" smtClean="0"/>
              <a:pPr algn="ctr" rtl="0">
                <a:defRPr sz="1200" b="0" i="0" u="none" strike="noStrike" kern="1200" baseline="0">
                  <a:solidFill>
                    <a:prstClr val="black">
                      <a:lumMod val="75000"/>
                      <a:lumOff val="25000"/>
                    </a:prstClr>
                  </a:solidFill>
                  <a:latin typeface="+mn-lt"/>
                  <a:ea typeface="+mn-ea"/>
                  <a:cs typeface="+mn-cs"/>
                </a:defRPr>
              </a:pPr>
              <a:t>53.5</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200" b="1"/>
              <a:t>3.6%</a:t>
            </a:r>
          </a:p>
        </p:txBody>
      </p:sp>
      <p:sp>
        <p:nvSpPr>
          <p:cNvPr id="110" name="テキスト ボックス 109">
            <a:extLst>
              <a:ext uri="{FF2B5EF4-FFF2-40B4-BE49-F238E27FC236}">
                <a16:creationId xmlns:a16="http://schemas.microsoft.com/office/drawing/2014/main" id="{E286C921-7730-20E9-F9EE-7106051A3CF7}"/>
              </a:ext>
            </a:extLst>
          </p:cNvPr>
          <p:cNvSpPr txBox="1"/>
          <p:nvPr/>
        </p:nvSpPr>
        <p:spPr>
          <a:xfrm>
            <a:off x="6009100" y="4346134"/>
            <a:ext cx="470001" cy="423193"/>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EADDFCC7-6CAF-4343-96DB-13582BA436D1}"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32.3</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050" b="1">
                <a:solidFill>
                  <a:schemeClr val="tx1"/>
                </a:solidFill>
              </a:rPr>
              <a:t>2.2%</a:t>
            </a:r>
          </a:p>
        </p:txBody>
      </p:sp>
      <p:sp>
        <p:nvSpPr>
          <p:cNvPr id="111" name="テキスト ボックス 110">
            <a:extLst>
              <a:ext uri="{FF2B5EF4-FFF2-40B4-BE49-F238E27FC236}">
                <a16:creationId xmlns:a16="http://schemas.microsoft.com/office/drawing/2014/main" id="{7B2B36F0-49D3-E57E-B2D6-68BBAC5D437B}"/>
              </a:ext>
            </a:extLst>
          </p:cNvPr>
          <p:cNvSpPr txBox="1"/>
          <p:nvPr/>
        </p:nvSpPr>
        <p:spPr>
          <a:xfrm>
            <a:off x="5394410" y="4364195"/>
            <a:ext cx="495649" cy="446276"/>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633E9252-464A-4CD4-8239-DAB4EAAA616C}" type="VALUE">
              <a:rPr lang="en-US" altLang="ja-JP" sz="1100" smtClean="0"/>
              <a:pPr algn="ctr" rtl="0">
                <a:defRPr sz="1200" b="0" i="0" u="none" strike="noStrike" kern="1200" baseline="0">
                  <a:solidFill>
                    <a:prstClr val="black">
                      <a:lumMod val="75000"/>
                      <a:lumOff val="25000"/>
                    </a:prstClr>
                  </a:solidFill>
                  <a:latin typeface="+mn-lt"/>
                  <a:ea typeface="+mn-ea"/>
                  <a:cs typeface="+mn-cs"/>
                </a:defRPr>
              </a:pPr>
              <a:t>39.0</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200" b="1"/>
              <a:t>2.6%</a:t>
            </a:r>
          </a:p>
        </p:txBody>
      </p:sp>
      <p:sp>
        <p:nvSpPr>
          <p:cNvPr id="112" name="テキスト ボックス 111">
            <a:extLst>
              <a:ext uri="{FF2B5EF4-FFF2-40B4-BE49-F238E27FC236}">
                <a16:creationId xmlns:a16="http://schemas.microsoft.com/office/drawing/2014/main" id="{1E2E32EA-8912-0785-7637-A148E94C1DF8}"/>
              </a:ext>
            </a:extLst>
          </p:cNvPr>
          <p:cNvSpPr txBox="1"/>
          <p:nvPr/>
        </p:nvSpPr>
        <p:spPr>
          <a:xfrm>
            <a:off x="4802717" y="4315564"/>
            <a:ext cx="495649" cy="438582"/>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0D5BA365-56B0-442A-85F2-7BD905D0E79A}"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40.2</a:t>
            </a:fld>
            <a:endParaRPr lang="en-US" altLang="ja-JP" sz="1050"/>
          </a:p>
          <a:p>
            <a:pPr algn="ctr" rtl="0">
              <a:defRPr sz="1200" b="0" i="0" u="none" strike="noStrike" kern="1200" baseline="0">
                <a:solidFill>
                  <a:prstClr val="black">
                    <a:lumMod val="75000"/>
                    <a:lumOff val="25000"/>
                  </a:prstClr>
                </a:solidFill>
                <a:latin typeface="+mn-lt"/>
                <a:ea typeface="+mn-ea"/>
                <a:cs typeface="+mn-cs"/>
              </a:defRPr>
            </a:pPr>
            <a:r>
              <a:rPr lang="en-US" altLang="ja-JP" sz="1200" b="1"/>
              <a:t>2.7%</a:t>
            </a:r>
          </a:p>
        </p:txBody>
      </p:sp>
      <p:sp>
        <p:nvSpPr>
          <p:cNvPr id="113" name="テキスト ボックス 112">
            <a:extLst>
              <a:ext uri="{FF2B5EF4-FFF2-40B4-BE49-F238E27FC236}">
                <a16:creationId xmlns:a16="http://schemas.microsoft.com/office/drawing/2014/main" id="{702B2AF5-06AB-37C4-1193-3FADD2298263}"/>
              </a:ext>
            </a:extLst>
          </p:cNvPr>
          <p:cNvSpPr txBox="1"/>
          <p:nvPr/>
        </p:nvSpPr>
        <p:spPr>
          <a:xfrm>
            <a:off x="3676791" y="4330528"/>
            <a:ext cx="495649" cy="438582"/>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1F22859C-C6DD-46CC-B348-378F0F2668DF}"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41.8</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200" b="1"/>
              <a:t>2.8%</a:t>
            </a:r>
          </a:p>
        </p:txBody>
      </p:sp>
      <p:sp>
        <p:nvSpPr>
          <p:cNvPr id="115" name="テキスト ボックス 114">
            <a:extLst>
              <a:ext uri="{FF2B5EF4-FFF2-40B4-BE49-F238E27FC236}">
                <a16:creationId xmlns:a16="http://schemas.microsoft.com/office/drawing/2014/main" id="{831B173E-0FC7-81C1-2C42-D1FEA52DBE84}"/>
              </a:ext>
            </a:extLst>
          </p:cNvPr>
          <p:cNvSpPr txBox="1"/>
          <p:nvPr/>
        </p:nvSpPr>
        <p:spPr>
          <a:xfrm>
            <a:off x="8342179" y="4445603"/>
            <a:ext cx="442750" cy="415498"/>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EF356D3F-24BA-4C44-BEE0-EE216E0ADAC7}" type="VALUE">
              <a:rPr lang="en-US" altLang="ja-JP" sz="1100" smtClean="0"/>
              <a:pPr algn="ctr" rtl="0">
                <a:defRPr sz="1200" b="0" i="0" u="none" strike="noStrike" kern="1200" baseline="0">
                  <a:solidFill>
                    <a:prstClr val="black">
                      <a:lumMod val="75000"/>
                      <a:lumOff val="25000"/>
                    </a:prstClr>
                  </a:solidFill>
                  <a:latin typeface="+mn-lt"/>
                  <a:ea typeface="+mn-ea"/>
                  <a:cs typeface="+mn-cs"/>
                </a:defRPr>
              </a:pPr>
              <a:t>21.4</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000" b="1">
                <a:solidFill>
                  <a:schemeClr val="tx1"/>
                </a:solidFill>
              </a:rPr>
              <a:t>1.4%</a:t>
            </a:r>
          </a:p>
        </p:txBody>
      </p:sp>
      <p:sp>
        <p:nvSpPr>
          <p:cNvPr id="116" name="テキスト ボックス 115">
            <a:extLst>
              <a:ext uri="{FF2B5EF4-FFF2-40B4-BE49-F238E27FC236}">
                <a16:creationId xmlns:a16="http://schemas.microsoft.com/office/drawing/2014/main" id="{77BA72AB-72AC-E24F-B97D-BCCC146322EE}"/>
              </a:ext>
            </a:extLst>
          </p:cNvPr>
          <p:cNvSpPr txBox="1"/>
          <p:nvPr/>
        </p:nvSpPr>
        <p:spPr>
          <a:xfrm>
            <a:off x="7735651" y="4416680"/>
            <a:ext cx="442750" cy="415498"/>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10A7E287-CC0E-45C5-92B7-47B5AFF0ABCC}" type="VALUE">
              <a:rPr lang="en-US" altLang="ja-JP" sz="1100" smtClean="0"/>
              <a:pPr algn="ctr" rtl="0">
                <a:defRPr sz="1200" b="0" i="0" u="none" strike="noStrike" kern="1200" baseline="0">
                  <a:solidFill>
                    <a:prstClr val="black">
                      <a:lumMod val="75000"/>
                      <a:lumOff val="25000"/>
                    </a:prstClr>
                  </a:solidFill>
                  <a:latin typeface="+mn-lt"/>
                  <a:ea typeface="+mn-ea"/>
                  <a:cs typeface="+mn-cs"/>
                </a:defRPr>
              </a:pPr>
              <a:t>21.3</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000" b="1">
                <a:solidFill>
                  <a:schemeClr val="tx1"/>
                </a:solidFill>
              </a:rPr>
              <a:t>1.4%</a:t>
            </a:r>
          </a:p>
        </p:txBody>
      </p:sp>
      <p:sp>
        <p:nvSpPr>
          <p:cNvPr id="117" name="テキスト ボックス 116">
            <a:extLst>
              <a:ext uri="{FF2B5EF4-FFF2-40B4-BE49-F238E27FC236}">
                <a16:creationId xmlns:a16="http://schemas.microsoft.com/office/drawing/2014/main" id="{19BD6CE8-E3B1-1027-EE0B-A0CED5EBF17C}"/>
              </a:ext>
            </a:extLst>
          </p:cNvPr>
          <p:cNvSpPr txBox="1"/>
          <p:nvPr/>
        </p:nvSpPr>
        <p:spPr>
          <a:xfrm>
            <a:off x="7154177" y="4575326"/>
            <a:ext cx="495649" cy="438582"/>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6A71772B-1E34-4FD8-9CEE-EB65B46A923D}"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17.4</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200" b="1"/>
              <a:t>1.2%</a:t>
            </a:r>
          </a:p>
        </p:txBody>
      </p:sp>
      <p:sp>
        <p:nvSpPr>
          <p:cNvPr id="118" name="テキスト ボックス 117">
            <a:extLst>
              <a:ext uri="{FF2B5EF4-FFF2-40B4-BE49-F238E27FC236}">
                <a16:creationId xmlns:a16="http://schemas.microsoft.com/office/drawing/2014/main" id="{769B98D0-D072-CD1B-EB9B-503AEFB42ECA}"/>
              </a:ext>
            </a:extLst>
          </p:cNvPr>
          <p:cNvSpPr txBox="1"/>
          <p:nvPr/>
        </p:nvSpPr>
        <p:spPr>
          <a:xfrm>
            <a:off x="6551127" y="4346798"/>
            <a:ext cx="495649" cy="438582"/>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0A947FA0-6A31-44A9-96CD-E66C59E3979C}"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30.3</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200" b="1"/>
              <a:t>2.0%</a:t>
            </a:r>
          </a:p>
        </p:txBody>
      </p:sp>
      <p:sp>
        <p:nvSpPr>
          <p:cNvPr id="119" name="テキスト ボックス 118">
            <a:extLst>
              <a:ext uri="{FF2B5EF4-FFF2-40B4-BE49-F238E27FC236}">
                <a16:creationId xmlns:a16="http://schemas.microsoft.com/office/drawing/2014/main" id="{12147ACB-FFBD-E686-19DA-EEE32221660E}"/>
              </a:ext>
            </a:extLst>
          </p:cNvPr>
          <p:cNvSpPr txBox="1"/>
          <p:nvPr/>
        </p:nvSpPr>
        <p:spPr>
          <a:xfrm>
            <a:off x="8895649" y="4004162"/>
            <a:ext cx="495649" cy="438582"/>
          </a:xfrm>
          <a:prstGeom prst="rect">
            <a:avLst/>
          </a:prstGeom>
          <a:noFill/>
        </p:spPr>
        <p:txBody>
          <a:bodyPr wrap="none" rtlCol="0">
            <a:spAutoFit/>
          </a:bodyPr>
          <a:lstStyle/>
          <a:p>
            <a:pPr algn="ctr" rtl="0">
              <a:defRPr sz="1200" b="0" i="0" u="none" strike="noStrike" kern="1200" baseline="0">
                <a:solidFill>
                  <a:prstClr val="black">
                    <a:lumMod val="75000"/>
                    <a:lumOff val="25000"/>
                  </a:prstClr>
                </a:solidFill>
                <a:latin typeface="+mn-lt"/>
                <a:ea typeface="+mn-ea"/>
                <a:cs typeface="+mn-cs"/>
              </a:defRPr>
            </a:pPr>
            <a:fld id="{20C76D4D-82D2-425F-84C1-7A30497F3E9F}" type="VALUE">
              <a:rPr lang="en-US" altLang="ja-JP" sz="1050" smtClean="0"/>
              <a:pPr algn="ctr" rtl="0">
                <a:defRPr sz="1200" b="0" i="0" u="none" strike="noStrike" kern="1200" baseline="0">
                  <a:solidFill>
                    <a:prstClr val="black">
                      <a:lumMod val="75000"/>
                      <a:lumOff val="25000"/>
                    </a:prstClr>
                  </a:solidFill>
                  <a:latin typeface="+mn-lt"/>
                  <a:ea typeface="+mn-ea"/>
                  <a:cs typeface="+mn-cs"/>
                </a:defRPr>
              </a:pPr>
              <a:t>72.7</a:t>
            </a:fld>
            <a:endParaRPr lang="en-US" altLang="ja-JP" sz="900"/>
          </a:p>
          <a:p>
            <a:pPr algn="ctr" rtl="0">
              <a:defRPr sz="1200" b="0" i="0" u="none" strike="noStrike" kern="1200" baseline="0">
                <a:solidFill>
                  <a:prstClr val="black">
                    <a:lumMod val="75000"/>
                    <a:lumOff val="25000"/>
                  </a:prstClr>
                </a:solidFill>
                <a:latin typeface="+mn-lt"/>
                <a:ea typeface="+mn-ea"/>
                <a:cs typeface="+mn-cs"/>
              </a:defRPr>
            </a:pPr>
            <a:r>
              <a:rPr lang="en-US" altLang="ja-JP" sz="1200" b="1">
                <a:solidFill>
                  <a:schemeClr val="tx1"/>
                </a:solidFill>
              </a:rPr>
              <a:t>4.9%</a:t>
            </a:r>
          </a:p>
        </p:txBody>
      </p:sp>
      <p:sp>
        <p:nvSpPr>
          <p:cNvPr id="121" name="正方形/長方形 120">
            <a:extLst>
              <a:ext uri="{FF2B5EF4-FFF2-40B4-BE49-F238E27FC236}">
                <a16:creationId xmlns:a16="http://schemas.microsoft.com/office/drawing/2014/main" id="{03A1D35D-8015-7B48-89B1-ECC8F33082BF}"/>
              </a:ext>
            </a:extLst>
          </p:cNvPr>
          <p:cNvSpPr/>
          <p:nvPr/>
        </p:nvSpPr>
        <p:spPr bwMode="auto">
          <a:xfrm>
            <a:off x="7743105" y="1535962"/>
            <a:ext cx="1142542" cy="701284"/>
          </a:xfrm>
          <a:prstGeom prst="rect">
            <a:avLst/>
          </a:prstGeom>
          <a:solidFill>
            <a:schemeClr val="accent3">
              <a:lumMod val="75000"/>
            </a:schemeClr>
          </a:solidFill>
          <a:ln w="9525">
            <a:solidFill>
              <a:srgbClr val="B2B2B2"/>
            </a:solidFill>
            <a:miter lim="800000"/>
            <a:headEnd/>
            <a:tailEnd/>
          </a:ln>
          <a:effectLst/>
        </p:spPr>
        <p:txBody>
          <a:bodyPr wrap="square" rtlCol="0" anchor="ctr"/>
          <a:lstStyle/>
          <a:p>
            <a:pPr algn="ctr"/>
            <a:r>
              <a:rPr lang="en-US" altLang="ja-JP" sz="1200">
                <a:solidFill>
                  <a:schemeClr val="bg1"/>
                </a:solidFill>
                <a:latin typeface="Meiryo UI" panose="020B0604030504040204" pitchFamily="50" charset="-128"/>
                <a:ea typeface="Meiryo UI" panose="020B0604030504040204" pitchFamily="50" charset="-128"/>
              </a:rPr>
              <a:t>4/5</a:t>
            </a:r>
            <a:r>
              <a:rPr lang="ja-JP" altLang="en-US" sz="1200">
                <a:solidFill>
                  <a:schemeClr val="bg1"/>
                </a:solidFill>
                <a:latin typeface="Meiryo UI" panose="020B0604030504040204" pitchFamily="50" charset="-128"/>
                <a:ea typeface="Meiryo UI" panose="020B0604030504040204" pitchFamily="50" charset="-128"/>
              </a:rPr>
              <a:t>～</a:t>
            </a:r>
            <a:br>
              <a:rPr lang="en-US" altLang="ja-JP" sz="1200">
                <a:solidFill>
                  <a:schemeClr val="bg1"/>
                </a:solidFill>
                <a:latin typeface="Meiryo UI" panose="020B0604030504040204" pitchFamily="50" charset="-128"/>
                <a:ea typeface="Meiryo UI" panose="020B0604030504040204" pitchFamily="50" charset="-128"/>
              </a:rPr>
            </a:br>
            <a:r>
              <a:rPr lang="ja-JP" altLang="en-US" sz="1200">
                <a:solidFill>
                  <a:schemeClr val="bg1"/>
                </a:solidFill>
                <a:latin typeface="Meiryo UI" panose="020B0604030504040204" pitchFamily="50" charset="-128"/>
                <a:ea typeface="Meiryo UI" panose="020B0604030504040204" pitchFamily="50" charset="-128"/>
              </a:rPr>
              <a:t>相互関税</a:t>
            </a:r>
            <a:r>
              <a:rPr lang="en-US" altLang="ja-JP" sz="1200">
                <a:solidFill>
                  <a:schemeClr val="bg1"/>
                </a:solidFill>
                <a:latin typeface="Meiryo UI" panose="020B0604030504040204" pitchFamily="50" charset="-128"/>
                <a:ea typeface="Meiryo UI" panose="020B0604030504040204" pitchFamily="50" charset="-128"/>
              </a:rPr>
              <a:t>10</a:t>
            </a:r>
            <a:r>
              <a:rPr lang="ja-JP" altLang="en-US" sz="1200">
                <a:solidFill>
                  <a:schemeClr val="bg1"/>
                </a:solidFill>
                <a:latin typeface="Meiryo UI" panose="020B0604030504040204" pitchFamily="50" charset="-128"/>
                <a:ea typeface="Meiryo UI" panose="020B0604030504040204" pitchFamily="50" charset="-128"/>
              </a:rPr>
              <a:t>％</a:t>
            </a:r>
            <a:endParaRPr lang="en-US" altLang="ja-JP" sz="1200">
              <a:solidFill>
                <a:schemeClr val="bg1"/>
              </a:solidFill>
              <a:latin typeface="Meiryo UI" panose="020B0604030504040204" pitchFamily="50" charset="-128"/>
              <a:ea typeface="Meiryo UI" panose="020B0604030504040204" pitchFamily="50" charset="-128"/>
            </a:endParaRPr>
          </a:p>
          <a:p>
            <a:pPr algn="ctr"/>
            <a:r>
              <a:rPr lang="en-US" altLang="ja-JP" sz="1200">
                <a:solidFill>
                  <a:schemeClr val="bg1"/>
                </a:solidFill>
                <a:latin typeface="Meiryo UI" panose="020B0604030504040204" pitchFamily="50" charset="-128"/>
                <a:ea typeface="Meiryo UI" panose="020B0604030504040204" pitchFamily="50" charset="-128"/>
              </a:rPr>
              <a:t>(</a:t>
            </a:r>
            <a:r>
              <a:rPr lang="en-US" altLang="ja-JP" sz="800">
                <a:solidFill>
                  <a:schemeClr val="bg1"/>
                </a:solidFill>
                <a:latin typeface="Meiryo UI" panose="020B0604030504040204" pitchFamily="50" charset="-128"/>
                <a:ea typeface="Meiryo UI" panose="020B0604030504040204" pitchFamily="50" charset="-128"/>
              </a:rPr>
              <a:t>90</a:t>
            </a:r>
            <a:r>
              <a:rPr lang="ja-JP" altLang="en-US" sz="800">
                <a:solidFill>
                  <a:schemeClr val="bg1"/>
                </a:solidFill>
                <a:latin typeface="Meiryo UI" panose="020B0604030504040204" pitchFamily="50" charset="-128"/>
                <a:ea typeface="Meiryo UI" panose="020B0604030504040204" pitchFamily="50" charset="-128"/>
              </a:rPr>
              <a:t>日間</a:t>
            </a:r>
            <a:r>
              <a:rPr lang="en-US" altLang="ja-JP" sz="800">
                <a:solidFill>
                  <a:schemeClr val="bg1"/>
                </a:solidFill>
                <a:latin typeface="Meiryo UI" panose="020B0604030504040204" pitchFamily="50" charset="-128"/>
                <a:ea typeface="Meiryo UI" panose="020B0604030504040204" pitchFamily="50" charset="-128"/>
              </a:rPr>
              <a:t>24</a:t>
            </a:r>
            <a:r>
              <a:rPr lang="ja-JP" altLang="en-US" sz="800">
                <a:solidFill>
                  <a:schemeClr val="bg1"/>
                </a:solidFill>
                <a:latin typeface="Meiryo UI" panose="020B0604030504040204" pitchFamily="50" charset="-128"/>
                <a:ea typeface="Meiryo UI" panose="020B0604030504040204" pitchFamily="50" charset="-128"/>
              </a:rPr>
              <a:t>％の停止</a:t>
            </a:r>
            <a:r>
              <a:rPr lang="en-US" altLang="ja-JP" sz="800">
                <a:solidFill>
                  <a:schemeClr val="bg1"/>
                </a:solidFill>
                <a:latin typeface="Meiryo UI" panose="020B0604030504040204" pitchFamily="50" charset="-128"/>
                <a:ea typeface="Meiryo UI" panose="020B0604030504040204" pitchFamily="50" charset="-128"/>
              </a:rPr>
              <a:t>)</a:t>
            </a:r>
            <a:endParaRPr kumimoji="0" lang="ja-JP" altLang="en-US" sz="1200">
              <a:latin typeface="+mj-ea"/>
              <a:ea typeface="+mj-ea"/>
            </a:endParaRPr>
          </a:p>
        </p:txBody>
      </p:sp>
      <p:sp>
        <p:nvSpPr>
          <p:cNvPr id="122" name="テキスト ボックス 121">
            <a:extLst>
              <a:ext uri="{FF2B5EF4-FFF2-40B4-BE49-F238E27FC236}">
                <a16:creationId xmlns:a16="http://schemas.microsoft.com/office/drawing/2014/main" id="{FA98FE80-C4B0-C098-D98D-51959B70016E}"/>
              </a:ext>
            </a:extLst>
          </p:cNvPr>
          <p:cNvSpPr txBox="1"/>
          <p:nvPr/>
        </p:nvSpPr>
        <p:spPr>
          <a:xfrm>
            <a:off x="2440284" y="3601992"/>
            <a:ext cx="766557" cy="461665"/>
          </a:xfrm>
          <a:prstGeom prst="rect">
            <a:avLst/>
          </a:prstGeom>
          <a:noFill/>
        </p:spPr>
        <p:txBody>
          <a:bodyPr wrap="none" rtlCol="0">
            <a:spAutoFit/>
          </a:bodyPr>
          <a:lstStyle/>
          <a:p>
            <a:pPr algn="ctr"/>
            <a:r>
              <a:rPr lang="ja-JP" altLang="en-US" sz="1200">
                <a:solidFill>
                  <a:prstClr val="black">
                    <a:lumMod val="75000"/>
                    <a:lumOff val="25000"/>
                  </a:prstClr>
                </a:solidFill>
              </a:rPr>
              <a:t>＄</a:t>
            </a:r>
            <a:r>
              <a:rPr lang="en-US" altLang="ja-JP" sz="1200">
                <a:solidFill>
                  <a:prstClr val="black">
                    <a:lumMod val="75000"/>
                    <a:lumOff val="25000"/>
                  </a:prstClr>
                </a:solidFill>
              </a:rPr>
              <a:t>11.9</a:t>
            </a:r>
            <a:r>
              <a:rPr lang="ja-JP" altLang="en-US" sz="1200">
                <a:solidFill>
                  <a:prstClr val="black">
                    <a:lumMod val="75000"/>
                    <a:lumOff val="25000"/>
                  </a:prstClr>
                </a:solidFill>
              </a:rPr>
              <a:t>億</a:t>
            </a:r>
            <a:endParaRPr lang="en-US" altLang="ja-JP" sz="1200">
              <a:solidFill>
                <a:prstClr val="black">
                  <a:lumMod val="75000"/>
                  <a:lumOff val="25000"/>
                </a:prstClr>
              </a:solidFill>
            </a:endParaRPr>
          </a:p>
          <a:p>
            <a:pPr algn="ctr"/>
            <a:r>
              <a:rPr lang="en-US" altLang="ja-JP" sz="1200" b="1">
                <a:solidFill>
                  <a:srgbClr val="FF0000"/>
                </a:solidFill>
              </a:rPr>
              <a:t>8.0%</a:t>
            </a:r>
            <a:r>
              <a:rPr lang="en-US" altLang="ja-JP" sz="1100">
                <a:solidFill>
                  <a:prstClr val="black">
                    <a:lumMod val="75000"/>
                    <a:lumOff val="25000"/>
                  </a:prstClr>
                </a:solidFill>
              </a:rPr>
              <a:t> </a:t>
            </a:r>
          </a:p>
        </p:txBody>
      </p:sp>
      <p:sp>
        <p:nvSpPr>
          <p:cNvPr id="125" name="テキスト ボックス 124">
            <a:extLst>
              <a:ext uri="{FF2B5EF4-FFF2-40B4-BE49-F238E27FC236}">
                <a16:creationId xmlns:a16="http://schemas.microsoft.com/office/drawing/2014/main" id="{EECAA885-3EE8-167D-523D-443E3F1F09E5}"/>
              </a:ext>
            </a:extLst>
          </p:cNvPr>
          <p:cNvSpPr txBox="1"/>
          <p:nvPr/>
        </p:nvSpPr>
        <p:spPr>
          <a:xfrm>
            <a:off x="1546211" y="1256590"/>
            <a:ext cx="377026" cy="215444"/>
          </a:xfrm>
          <a:prstGeom prst="rect">
            <a:avLst/>
          </a:prstGeom>
          <a:solidFill>
            <a:schemeClr val="bg1"/>
          </a:solidFill>
        </p:spPr>
        <p:txBody>
          <a:bodyPr wrap="none" rtlCol="0">
            <a:spAutoFit/>
          </a:bodyPr>
          <a:lstStyle/>
          <a:p>
            <a:pPr algn="l"/>
            <a:r>
              <a:rPr lang="en-US" altLang="ja-JP" sz="800">
                <a:latin typeface="Meiryo UI" panose="020B0604030504040204" pitchFamily="50" charset="-128"/>
                <a:ea typeface="Meiryo UI" panose="020B0604030504040204" pitchFamily="50" charset="-128"/>
                <a:cs typeface="Meiryo UI" panose="020B0604030504040204" pitchFamily="50" charset="-128"/>
              </a:rPr>
              <a:t>540</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a:extLst>
              <a:ext uri="{FF2B5EF4-FFF2-40B4-BE49-F238E27FC236}">
                <a16:creationId xmlns:a16="http://schemas.microsoft.com/office/drawing/2014/main" id="{79A52DE7-D5D8-307C-4A35-A77EAF8EB071}"/>
              </a:ext>
            </a:extLst>
          </p:cNvPr>
          <p:cNvSpPr txBox="1"/>
          <p:nvPr/>
        </p:nvSpPr>
        <p:spPr>
          <a:xfrm>
            <a:off x="1535750" y="1722442"/>
            <a:ext cx="360996" cy="215444"/>
          </a:xfrm>
          <a:prstGeom prst="rect">
            <a:avLst/>
          </a:prstGeom>
          <a:solidFill>
            <a:schemeClr val="bg1"/>
          </a:solidFill>
        </p:spPr>
        <p:txBody>
          <a:bodyPr wrap="none" rtlCol="0">
            <a:spAutoFit/>
          </a:bodyPr>
          <a:lstStyle/>
          <a:p>
            <a:pPr algn="l"/>
            <a:r>
              <a:rPr kumimoji="1" lang="en-US" altLang="ja-JP" sz="80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テキスト ボックス 126">
            <a:extLst>
              <a:ext uri="{FF2B5EF4-FFF2-40B4-BE49-F238E27FC236}">
                <a16:creationId xmlns:a16="http://schemas.microsoft.com/office/drawing/2014/main" id="{0AD4F4E7-E4F7-06A8-F4AB-6D0565D20EE0}"/>
              </a:ext>
            </a:extLst>
          </p:cNvPr>
          <p:cNvSpPr txBox="1"/>
          <p:nvPr/>
        </p:nvSpPr>
        <p:spPr>
          <a:xfrm>
            <a:off x="1552683" y="2213511"/>
            <a:ext cx="360996" cy="215444"/>
          </a:xfrm>
          <a:prstGeom prst="rect">
            <a:avLst/>
          </a:prstGeom>
          <a:solidFill>
            <a:schemeClr val="bg1"/>
          </a:solidFill>
        </p:spPr>
        <p:txBody>
          <a:bodyPr wrap="none" rtlCol="0">
            <a:spAutoFit/>
          </a:bodyPr>
          <a:lstStyle/>
          <a:p>
            <a:pPr algn="l"/>
            <a:r>
              <a:rPr kumimoji="1" lang="en-US" altLang="ja-JP" sz="80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2158FE44-2FEB-C39F-F0AB-87DA65EDAD76}"/>
              </a:ext>
            </a:extLst>
          </p:cNvPr>
          <p:cNvSpPr/>
          <p:nvPr/>
        </p:nvSpPr>
        <p:spPr bwMode="auto">
          <a:xfrm>
            <a:off x="5556856" y="5055852"/>
            <a:ext cx="234000" cy="180000"/>
          </a:xfrm>
          <a:prstGeom prst="rect">
            <a:avLst/>
          </a:prstGeom>
          <a:solidFill>
            <a:srgbClr val="01AFDC"/>
          </a:soli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4" name="正方形/長方形 3">
            <a:extLst>
              <a:ext uri="{FF2B5EF4-FFF2-40B4-BE49-F238E27FC236}">
                <a16:creationId xmlns:a16="http://schemas.microsoft.com/office/drawing/2014/main" id="{8786E8EC-9197-75C2-B136-D5C5662D889A}"/>
              </a:ext>
            </a:extLst>
          </p:cNvPr>
          <p:cNvSpPr/>
          <p:nvPr/>
        </p:nvSpPr>
        <p:spPr bwMode="auto">
          <a:xfrm>
            <a:off x="4982004" y="5211574"/>
            <a:ext cx="230400" cy="18000"/>
          </a:xfrm>
          <a:prstGeom prst="rect">
            <a:avLst/>
          </a:prstGeom>
          <a:solidFill>
            <a:srgbClr val="01AFDC"/>
          </a:soli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8" name="正方形/長方形 7">
            <a:extLst>
              <a:ext uri="{FF2B5EF4-FFF2-40B4-BE49-F238E27FC236}">
                <a16:creationId xmlns:a16="http://schemas.microsoft.com/office/drawing/2014/main" id="{B5B4BAE0-E18A-54A2-9E11-1272BC5B0855}"/>
              </a:ext>
            </a:extLst>
          </p:cNvPr>
          <p:cNvSpPr/>
          <p:nvPr/>
        </p:nvSpPr>
        <p:spPr bwMode="auto">
          <a:xfrm>
            <a:off x="9600182" y="4687552"/>
            <a:ext cx="226800" cy="540000"/>
          </a:xfrm>
          <a:prstGeom prst="rect">
            <a:avLst/>
          </a:prstGeom>
          <a:gradFill>
            <a:gsLst>
              <a:gs pos="0">
                <a:srgbClr val="01AFDC">
                  <a:tint val="66000"/>
                  <a:satMod val="160000"/>
                  <a:alpha val="28000"/>
                </a:srgbClr>
              </a:gs>
              <a:gs pos="50000">
                <a:srgbClr val="01AFDC">
                  <a:tint val="44500"/>
                  <a:satMod val="160000"/>
                </a:srgbClr>
              </a:gs>
              <a:gs pos="100000">
                <a:srgbClr val="01AFDC">
                  <a:tint val="23500"/>
                  <a:satMod val="160000"/>
                </a:srgbClr>
              </a:gs>
            </a:gsLst>
            <a:lin ang="5400000" scaled="1"/>
          </a:gra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10" name="正方形/長方形 9">
            <a:extLst>
              <a:ext uri="{FF2B5EF4-FFF2-40B4-BE49-F238E27FC236}">
                <a16:creationId xmlns:a16="http://schemas.microsoft.com/office/drawing/2014/main" id="{63B80FE1-415E-C8EA-4203-0B3B427EE25E}"/>
              </a:ext>
            </a:extLst>
          </p:cNvPr>
          <p:cNvSpPr/>
          <p:nvPr/>
        </p:nvSpPr>
        <p:spPr bwMode="auto">
          <a:xfrm>
            <a:off x="2673799" y="5128632"/>
            <a:ext cx="241200" cy="108000"/>
          </a:xfrm>
          <a:prstGeom prst="rect">
            <a:avLst/>
          </a:prstGeom>
          <a:solidFill>
            <a:srgbClr val="01AFDC"/>
          </a:soli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16" name="正方形/長方形 15">
            <a:extLst>
              <a:ext uri="{FF2B5EF4-FFF2-40B4-BE49-F238E27FC236}">
                <a16:creationId xmlns:a16="http://schemas.microsoft.com/office/drawing/2014/main" id="{7D0EEB0A-21D9-57A0-1771-57E73A212BD8}"/>
              </a:ext>
            </a:extLst>
          </p:cNvPr>
          <p:cNvSpPr/>
          <p:nvPr/>
        </p:nvSpPr>
        <p:spPr bwMode="auto">
          <a:xfrm>
            <a:off x="4405895" y="5165200"/>
            <a:ext cx="230400" cy="45719"/>
          </a:xfrm>
          <a:prstGeom prst="rect">
            <a:avLst/>
          </a:prstGeom>
          <a:pattFill prst="dkDnDiag">
            <a:fgClr>
              <a:srgbClr val="FF6600"/>
            </a:fgClr>
            <a:bgClr>
              <a:schemeClr val="bg1"/>
            </a:bgClr>
          </a:pattFill>
          <a:ln w="19050">
            <a:noFill/>
            <a:miter lim="800000"/>
            <a:headEnd/>
            <a:tailEnd/>
          </a:ln>
          <a:effectLst/>
        </p:spPr>
        <p:txBody>
          <a:bodyPr wrap="square" rtlCol="0" anchor="ctr"/>
          <a:lstStyle/>
          <a:p>
            <a:pPr algn="l"/>
            <a:endParaRPr kumimoji="0" lang="ja-JP" altLang="en-US" sz="1200">
              <a:latin typeface="+mj-ea"/>
              <a:ea typeface="+mj-ea"/>
            </a:endParaRPr>
          </a:p>
        </p:txBody>
      </p:sp>
      <p:sp>
        <p:nvSpPr>
          <p:cNvPr id="17" name="正方形/長方形 16">
            <a:extLst>
              <a:ext uri="{FF2B5EF4-FFF2-40B4-BE49-F238E27FC236}">
                <a16:creationId xmlns:a16="http://schemas.microsoft.com/office/drawing/2014/main" id="{68F84223-3BEB-6A60-C8A8-324899557479}"/>
              </a:ext>
            </a:extLst>
          </p:cNvPr>
          <p:cNvSpPr/>
          <p:nvPr/>
        </p:nvSpPr>
        <p:spPr bwMode="auto">
          <a:xfrm>
            <a:off x="4406535" y="5194906"/>
            <a:ext cx="230400" cy="36000"/>
          </a:xfrm>
          <a:prstGeom prst="rect">
            <a:avLst/>
          </a:prstGeom>
          <a:solidFill>
            <a:srgbClr val="01AFDC"/>
          </a:soli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18" name="正方形/長方形 17">
            <a:extLst>
              <a:ext uri="{FF2B5EF4-FFF2-40B4-BE49-F238E27FC236}">
                <a16:creationId xmlns:a16="http://schemas.microsoft.com/office/drawing/2014/main" id="{8D9D95FE-FAA4-CFFD-9227-BB494FB3B6FD}"/>
              </a:ext>
            </a:extLst>
          </p:cNvPr>
          <p:cNvSpPr/>
          <p:nvPr/>
        </p:nvSpPr>
        <p:spPr bwMode="auto">
          <a:xfrm>
            <a:off x="3832807" y="5079474"/>
            <a:ext cx="230400" cy="144000"/>
          </a:xfrm>
          <a:prstGeom prst="rect">
            <a:avLst/>
          </a:prstGeom>
          <a:pattFill prst="dkDnDiag">
            <a:fgClr>
              <a:srgbClr val="FF6600"/>
            </a:fgClr>
            <a:bgClr>
              <a:schemeClr val="bg1"/>
            </a:bgClr>
          </a:pattFill>
          <a:ln w="19050">
            <a:noFill/>
            <a:miter lim="800000"/>
            <a:headEnd/>
            <a:tailEnd/>
          </a:ln>
          <a:effectLst/>
        </p:spPr>
        <p:txBody>
          <a:bodyPr wrap="square" rtlCol="0" anchor="ctr"/>
          <a:lstStyle/>
          <a:p>
            <a:pPr algn="l"/>
            <a:endParaRPr kumimoji="0" lang="ja-JP" altLang="en-US" sz="1200">
              <a:latin typeface="+mj-ea"/>
              <a:ea typeface="+mj-ea"/>
            </a:endParaRPr>
          </a:p>
        </p:txBody>
      </p:sp>
      <p:sp>
        <p:nvSpPr>
          <p:cNvPr id="3" name="正方形/長方形 2">
            <a:extLst>
              <a:ext uri="{FF2B5EF4-FFF2-40B4-BE49-F238E27FC236}">
                <a16:creationId xmlns:a16="http://schemas.microsoft.com/office/drawing/2014/main" id="{4C0113F8-BE6E-988E-2B32-45202C7CD21F}"/>
              </a:ext>
            </a:extLst>
          </p:cNvPr>
          <p:cNvSpPr/>
          <p:nvPr/>
        </p:nvSpPr>
        <p:spPr bwMode="auto">
          <a:xfrm>
            <a:off x="3828862" y="5195552"/>
            <a:ext cx="230400" cy="36000"/>
          </a:xfrm>
          <a:prstGeom prst="rect">
            <a:avLst/>
          </a:prstGeom>
          <a:solidFill>
            <a:srgbClr val="01AFDC"/>
          </a:soli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19" name="正方形/長方形 18">
            <a:extLst>
              <a:ext uri="{FF2B5EF4-FFF2-40B4-BE49-F238E27FC236}">
                <a16:creationId xmlns:a16="http://schemas.microsoft.com/office/drawing/2014/main" id="{24D08DA5-6954-1A88-44BF-835A4B43F552}"/>
              </a:ext>
            </a:extLst>
          </p:cNvPr>
          <p:cNvSpPr/>
          <p:nvPr/>
        </p:nvSpPr>
        <p:spPr bwMode="auto">
          <a:xfrm>
            <a:off x="2674728" y="4157788"/>
            <a:ext cx="241200" cy="278237"/>
          </a:xfrm>
          <a:prstGeom prst="rect">
            <a:avLst/>
          </a:prstGeom>
          <a:solidFill>
            <a:schemeClr val="accent1"/>
          </a:solid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20" name="正方形/長方形 19">
            <a:extLst>
              <a:ext uri="{FF2B5EF4-FFF2-40B4-BE49-F238E27FC236}">
                <a16:creationId xmlns:a16="http://schemas.microsoft.com/office/drawing/2014/main" id="{9B670BF0-0EA3-C8BF-3067-51AA57805DD5}"/>
              </a:ext>
            </a:extLst>
          </p:cNvPr>
          <p:cNvSpPr/>
          <p:nvPr/>
        </p:nvSpPr>
        <p:spPr bwMode="auto">
          <a:xfrm>
            <a:off x="9600182" y="5051009"/>
            <a:ext cx="226800" cy="180000"/>
          </a:xfrm>
          <a:prstGeom prst="rect">
            <a:avLst/>
          </a:prstGeom>
          <a:pattFill prst="dkDnDiag">
            <a:fgClr>
              <a:srgbClr val="FF6600"/>
            </a:fgClr>
            <a:bgClr>
              <a:schemeClr val="bg1"/>
            </a:bgClr>
          </a:pattFill>
          <a:ln w="19050">
            <a:noFill/>
            <a:miter lim="800000"/>
            <a:headEnd/>
            <a:tailEnd/>
          </a:ln>
          <a:effectLst/>
        </p:spPr>
        <p:txBody>
          <a:bodyPr wrap="square" rtlCol="0" anchor="ctr"/>
          <a:lstStyle/>
          <a:p>
            <a:pPr algn="l"/>
            <a:endParaRPr kumimoji="0" lang="ja-JP" altLang="en-US" sz="1200">
              <a:latin typeface="+mj-ea"/>
              <a:ea typeface="+mj-ea"/>
            </a:endParaRPr>
          </a:p>
        </p:txBody>
      </p:sp>
      <p:sp>
        <p:nvSpPr>
          <p:cNvPr id="22" name="正方形/長方形 21">
            <a:extLst>
              <a:ext uri="{FF2B5EF4-FFF2-40B4-BE49-F238E27FC236}">
                <a16:creationId xmlns:a16="http://schemas.microsoft.com/office/drawing/2014/main" id="{797CB58B-9D86-27D4-2EC3-575F8B131E5E}"/>
              </a:ext>
            </a:extLst>
          </p:cNvPr>
          <p:cNvSpPr/>
          <p:nvPr/>
        </p:nvSpPr>
        <p:spPr bwMode="auto">
          <a:xfrm>
            <a:off x="8436899" y="5194758"/>
            <a:ext cx="230400" cy="36000"/>
          </a:xfrm>
          <a:prstGeom prst="rect">
            <a:avLst/>
          </a:prstGeom>
          <a:pattFill prst="dkUpDiag">
            <a:fgClr>
              <a:srgbClr val="6699FF"/>
            </a:fgClr>
            <a:bgClr>
              <a:schemeClr val="bg1"/>
            </a:bgClr>
          </a:pattFill>
          <a:ln w="28575">
            <a:noFill/>
            <a:miter lim="800000"/>
            <a:headEnd/>
            <a:tailEnd/>
          </a:ln>
          <a:effectLst/>
        </p:spPr>
        <p:txBody>
          <a:bodyPr wrap="square" rtlCol="0" anchor="ctr"/>
          <a:lstStyle/>
          <a:p>
            <a:pPr algn="l"/>
            <a:endParaRPr kumimoji="0" lang="ja-JP" altLang="en-US" sz="1200">
              <a:latin typeface="+mj-ea"/>
              <a:ea typeface="+mj-ea"/>
            </a:endParaRPr>
          </a:p>
        </p:txBody>
      </p:sp>
      <p:sp>
        <p:nvSpPr>
          <p:cNvPr id="23" name="タイトル 4">
            <a:extLst>
              <a:ext uri="{FF2B5EF4-FFF2-40B4-BE49-F238E27FC236}">
                <a16:creationId xmlns:a16="http://schemas.microsoft.com/office/drawing/2014/main" id="{03302926-C79D-C938-11EA-5E3C4F04068D}"/>
              </a:ext>
            </a:extLst>
          </p:cNvPr>
          <p:cNvSpPr>
            <a:spLocks noGrp="1"/>
          </p:cNvSpPr>
          <p:nvPr>
            <p:ph type="title"/>
          </p:nvPr>
        </p:nvSpPr>
        <p:spPr>
          <a:xfrm>
            <a:off x="276159" y="157409"/>
            <a:ext cx="9185997" cy="461665"/>
          </a:xfrm>
        </p:spPr>
        <p:txBody>
          <a:bodyPr/>
          <a:lstStyle/>
          <a:p>
            <a:r>
              <a:rPr lang="ja-JP" altLang="en-US">
                <a:latin typeface="Meiryo UI" panose="020B0604030504040204" pitchFamily="50" charset="-128"/>
                <a:ea typeface="Meiryo UI" panose="020B0604030504040204" pitchFamily="50" charset="-128"/>
              </a:rPr>
              <a:t>米国の日本からの輸入品目と追加関税賦状況（詳細）</a:t>
            </a:r>
            <a:endParaRPr kumimoji="1" lang="ja-JP" altLang="en-US"/>
          </a:p>
        </p:txBody>
      </p:sp>
    </p:spTree>
    <p:extLst>
      <p:ext uri="{BB962C8B-B14F-4D97-AF65-F5344CB8AC3E}">
        <p14:creationId xmlns:p14="http://schemas.microsoft.com/office/powerpoint/2010/main" val="328827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7F40D17-85AA-5AE1-F5F4-0778FD999650}"/>
              </a:ext>
            </a:extLst>
          </p:cNvPr>
          <p:cNvSpPr>
            <a:spLocks noGrp="1"/>
          </p:cNvSpPr>
          <p:nvPr>
            <p:ph type="sldNum" sz="quarter" idx="12"/>
          </p:nvPr>
        </p:nvSpPr>
        <p:spPr/>
        <p:txBody>
          <a:bodyPr/>
          <a:lstStyle/>
          <a:p>
            <a:fld id="{D9550142-B990-490A-A107-ED7302A7FD52}" type="slidenum">
              <a:rPr lang="en-US" altLang="ja-JP" smtClean="0">
                <a:latin typeface="Meiryo UI" panose="020B0604030504040204" pitchFamily="50" charset="-128"/>
                <a:ea typeface="Meiryo UI" panose="020B0604030504040204" pitchFamily="50" charset="-128"/>
              </a:rPr>
              <a:pPr/>
              <a:t>6</a:t>
            </a:fld>
            <a:endParaRPr lang="en-US">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9C5D7051-49FF-7749-BED6-5A796A0AE299}"/>
              </a:ext>
            </a:extLst>
          </p:cNvPr>
          <p:cNvGrpSpPr/>
          <p:nvPr/>
        </p:nvGrpSpPr>
        <p:grpSpPr>
          <a:xfrm>
            <a:off x="6290324" y="742762"/>
            <a:ext cx="5504912" cy="5977276"/>
            <a:chOff x="6290324" y="352237"/>
            <a:chExt cx="5504912" cy="5977276"/>
          </a:xfrm>
        </p:grpSpPr>
        <p:pic>
          <p:nvPicPr>
            <p:cNvPr id="29" name="図 28">
              <a:extLst>
                <a:ext uri="{FF2B5EF4-FFF2-40B4-BE49-F238E27FC236}">
                  <a16:creationId xmlns:a16="http://schemas.microsoft.com/office/drawing/2014/main" id="{9C80B40C-FD22-47F3-E702-36BDE15D9E9E}"/>
                </a:ext>
              </a:extLst>
            </p:cNvPr>
            <p:cNvPicPr>
              <a:picLocks noChangeAspect="1"/>
            </p:cNvPicPr>
            <p:nvPr/>
          </p:nvPicPr>
          <p:blipFill>
            <a:blip r:embed="rId3"/>
            <a:stretch>
              <a:fillRect/>
            </a:stretch>
          </p:blipFill>
          <p:spPr>
            <a:xfrm>
              <a:off x="6857048" y="1385228"/>
              <a:ext cx="4938188" cy="4944285"/>
            </a:xfrm>
            <a:prstGeom prst="rect">
              <a:avLst/>
            </a:prstGeom>
          </p:spPr>
        </p:pic>
        <p:sp>
          <p:nvSpPr>
            <p:cNvPr id="30" name="楕円 29">
              <a:extLst>
                <a:ext uri="{FF2B5EF4-FFF2-40B4-BE49-F238E27FC236}">
                  <a16:creationId xmlns:a16="http://schemas.microsoft.com/office/drawing/2014/main" id="{CB0CE259-26D9-93BB-5F68-55E37998983A}"/>
                </a:ext>
              </a:extLst>
            </p:cNvPr>
            <p:cNvSpPr/>
            <p:nvPr/>
          </p:nvSpPr>
          <p:spPr>
            <a:xfrm>
              <a:off x="8647499" y="3140288"/>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45" name="テキスト ボックス 44">
              <a:extLst>
                <a:ext uri="{FF2B5EF4-FFF2-40B4-BE49-F238E27FC236}">
                  <a16:creationId xmlns:a16="http://schemas.microsoft.com/office/drawing/2014/main" id="{6BC3D7AE-A560-BEF3-4A5E-4891AA799007}"/>
                </a:ext>
              </a:extLst>
            </p:cNvPr>
            <p:cNvSpPr txBox="1"/>
            <p:nvPr/>
          </p:nvSpPr>
          <p:spPr>
            <a:xfrm>
              <a:off x="8483257" y="3191449"/>
              <a:ext cx="1685767" cy="12252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87</a:t>
              </a: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類</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$513</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0</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B55B2EC2-A746-20F5-DB77-8CC2ACF69A4A}"/>
                </a:ext>
              </a:extLst>
            </p:cNvPr>
            <p:cNvSpPr txBox="1"/>
            <p:nvPr/>
          </p:nvSpPr>
          <p:spPr>
            <a:xfrm>
              <a:off x="10230490" y="3311451"/>
              <a:ext cx="13716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乗用車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80%,</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r>
                <a:rPr lang="en-US" altLang="ja-JP" sz="1600" b="1">
                  <a:solidFill>
                    <a:srgbClr val="FEFFFF"/>
                  </a:solidFill>
                  <a:latin typeface="Meiryo UI" panose="020B0604030504040204" pitchFamily="50" charset="-128"/>
                  <a:ea typeface="Meiryo UI" panose="020B0604030504040204" pitchFamily="50" charset="-128"/>
                </a:rPr>
                <a:t>408</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2" name="テキスト ボックス 11">
              <a:extLst>
                <a:ext uri="{FF2B5EF4-FFF2-40B4-BE49-F238E27FC236}">
                  <a16:creationId xmlns:a16="http://schemas.microsoft.com/office/drawing/2014/main" id="{3076E058-9EED-8560-A616-0813589EA6F1}"/>
                </a:ext>
              </a:extLst>
            </p:cNvPr>
            <p:cNvSpPr txBox="1"/>
            <p:nvPr/>
          </p:nvSpPr>
          <p:spPr>
            <a:xfrm>
              <a:off x="7544064" y="2318477"/>
              <a:ext cx="13716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15%,</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$74</a:t>
              </a:r>
              <a:r>
                <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3" name="テキスト ボックス 12">
              <a:extLst>
                <a:ext uri="{FF2B5EF4-FFF2-40B4-BE49-F238E27FC236}">
                  <a16:creationId xmlns:a16="http://schemas.microsoft.com/office/drawing/2014/main" id="{80E1068C-4EE3-BCE1-2CAA-206D31F830DF}"/>
                </a:ext>
              </a:extLst>
            </p:cNvPr>
            <p:cNvSpPr txBox="1"/>
            <p:nvPr/>
          </p:nvSpPr>
          <p:spPr>
            <a:xfrm>
              <a:off x="6315523" y="1595826"/>
              <a:ext cx="15656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貨物車</a:t>
              </a:r>
              <a:endPar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a:solidFill>
                    <a:srgbClr val="000000">
                      <a:lumMod val="50000"/>
                      <a:lumOff val="50000"/>
                    </a:srgbClr>
                  </a:solidFill>
                  <a:latin typeface="Meiryo UI" panose="020B0604030504040204" pitchFamily="50" charset="-128"/>
                  <a:ea typeface="Meiryo UI" panose="020B0604030504040204" pitchFamily="50" charset="-128"/>
                </a:rPr>
                <a:t>1.9</a:t>
              </a:r>
              <a:r>
                <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$9.7</a:t>
              </a: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14" name="フリーフォーム: 図形 13">
              <a:extLst>
                <a:ext uri="{FF2B5EF4-FFF2-40B4-BE49-F238E27FC236}">
                  <a16:creationId xmlns:a16="http://schemas.microsoft.com/office/drawing/2014/main" id="{E7E1E091-544A-4D04-8044-A94280CB877C}"/>
                </a:ext>
              </a:extLst>
            </p:cNvPr>
            <p:cNvSpPr/>
            <p:nvPr/>
          </p:nvSpPr>
          <p:spPr bwMode="auto">
            <a:xfrm>
              <a:off x="6927973" y="1743244"/>
              <a:ext cx="1781354" cy="164932"/>
            </a:xfrm>
            <a:custGeom>
              <a:avLst/>
              <a:gdLst>
                <a:gd name="connsiteX0" fmla="*/ 0 w 1002507"/>
                <a:gd name="connsiteY0" fmla="*/ 0 h 100013"/>
                <a:gd name="connsiteX1" fmla="*/ 909638 w 1002507"/>
                <a:gd name="connsiteY1" fmla="*/ 4763 h 100013"/>
                <a:gd name="connsiteX2" fmla="*/ 1002507 w 1002507"/>
                <a:gd name="connsiteY2" fmla="*/ 100013 h 100013"/>
                <a:gd name="connsiteX0" fmla="*/ 0 w 978288"/>
                <a:gd name="connsiteY0" fmla="*/ 0 h 77269"/>
                <a:gd name="connsiteX1" fmla="*/ 909638 w 978288"/>
                <a:gd name="connsiteY1" fmla="*/ 4763 h 77269"/>
                <a:gd name="connsiteX2" fmla="*/ 978288 w 978288"/>
                <a:gd name="connsiteY2" fmla="*/ 77269 h 77269"/>
                <a:gd name="connsiteX0" fmla="*/ 0 w 893520"/>
                <a:gd name="connsiteY0" fmla="*/ 0 h 77269"/>
                <a:gd name="connsiteX1" fmla="*/ 824870 w 893520"/>
                <a:gd name="connsiteY1" fmla="*/ 4763 h 77269"/>
                <a:gd name="connsiteX2" fmla="*/ 893520 w 893520"/>
                <a:gd name="connsiteY2" fmla="*/ 77269 h 77269"/>
              </a:gdLst>
              <a:ahLst/>
              <a:cxnLst>
                <a:cxn ang="0">
                  <a:pos x="connsiteX0" y="connsiteY0"/>
                </a:cxn>
                <a:cxn ang="0">
                  <a:pos x="connsiteX1" y="connsiteY1"/>
                </a:cxn>
                <a:cxn ang="0">
                  <a:pos x="connsiteX2" y="connsiteY2"/>
                </a:cxn>
              </a:cxnLst>
              <a:rect l="l" t="t" r="r" b="b"/>
              <a:pathLst>
                <a:path w="893520" h="77269">
                  <a:moveTo>
                    <a:pt x="0" y="0"/>
                  </a:moveTo>
                  <a:lnTo>
                    <a:pt x="824870" y="4763"/>
                  </a:lnTo>
                  <a:cubicBezTo>
                    <a:pt x="855826" y="36513"/>
                    <a:pt x="862564" y="45519"/>
                    <a:pt x="893520" y="77269"/>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EB78C6A-CDFB-07C6-38D9-E24D41C5D781}"/>
                </a:ext>
              </a:extLst>
            </p:cNvPr>
            <p:cNvSpPr txBox="1"/>
            <p:nvPr/>
          </p:nvSpPr>
          <p:spPr>
            <a:xfrm>
              <a:off x="6290324" y="1159842"/>
              <a:ext cx="15656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二輪車</a:t>
              </a:r>
              <a:endPar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a:solidFill>
                    <a:srgbClr val="000000">
                      <a:lumMod val="50000"/>
                      <a:lumOff val="50000"/>
                    </a:srgbClr>
                  </a:solidFill>
                  <a:latin typeface="Meiryo UI" panose="020B0604030504040204" pitchFamily="50" charset="-128"/>
                  <a:ea typeface="Meiryo UI" panose="020B0604030504040204" pitchFamily="50" charset="-128"/>
                </a:rPr>
                <a:t>1.7</a:t>
              </a:r>
              <a:r>
                <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$9.0</a:t>
              </a: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16" name="フリーフォーム: 図形 15">
              <a:extLst>
                <a:ext uri="{FF2B5EF4-FFF2-40B4-BE49-F238E27FC236}">
                  <a16:creationId xmlns:a16="http://schemas.microsoft.com/office/drawing/2014/main" id="{B379AAD5-0ADE-7C6B-9F9F-69FBCB3A159C}"/>
                </a:ext>
              </a:extLst>
            </p:cNvPr>
            <p:cNvSpPr/>
            <p:nvPr/>
          </p:nvSpPr>
          <p:spPr bwMode="auto">
            <a:xfrm>
              <a:off x="6908572" y="1318879"/>
              <a:ext cx="2007170" cy="409560"/>
            </a:xfrm>
            <a:custGeom>
              <a:avLst/>
              <a:gdLst>
                <a:gd name="connsiteX0" fmla="*/ 0 w 1002507"/>
                <a:gd name="connsiteY0" fmla="*/ 0 h 100013"/>
                <a:gd name="connsiteX1" fmla="*/ 909638 w 1002507"/>
                <a:gd name="connsiteY1" fmla="*/ 4763 h 100013"/>
                <a:gd name="connsiteX2" fmla="*/ 1002507 w 1002507"/>
                <a:gd name="connsiteY2" fmla="*/ 100013 h 100013"/>
                <a:gd name="connsiteX0" fmla="*/ 0 w 978288"/>
                <a:gd name="connsiteY0" fmla="*/ 0 h 77269"/>
                <a:gd name="connsiteX1" fmla="*/ 909638 w 978288"/>
                <a:gd name="connsiteY1" fmla="*/ 4763 h 77269"/>
                <a:gd name="connsiteX2" fmla="*/ 978288 w 978288"/>
                <a:gd name="connsiteY2" fmla="*/ 77269 h 77269"/>
                <a:gd name="connsiteX0" fmla="*/ 0 w 893520"/>
                <a:gd name="connsiteY0" fmla="*/ 0 h 77269"/>
                <a:gd name="connsiteX1" fmla="*/ 824870 w 893520"/>
                <a:gd name="connsiteY1" fmla="*/ 4763 h 77269"/>
                <a:gd name="connsiteX2" fmla="*/ 893520 w 893520"/>
                <a:gd name="connsiteY2" fmla="*/ 77269 h 77269"/>
                <a:gd name="connsiteX0" fmla="*/ 0 w 1050944"/>
                <a:gd name="connsiteY0" fmla="*/ 0 h 350191"/>
                <a:gd name="connsiteX1" fmla="*/ 824870 w 1050944"/>
                <a:gd name="connsiteY1" fmla="*/ 4763 h 350191"/>
                <a:gd name="connsiteX2" fmla="*/ 1050944 w 1050944"/>
                <a:gd name="connsiteY2" fmla="*/ 350191 h 350191"/>
                <a:gd name="connsiteX0" fmla="*/ 0 w 1050944"/>
                <a:gd name="connsiteY0" fmla="*/ 0 h 350191"/>
                <a:gd name="connsiteX1" fmla="*/ 824870 w 1050944"/>
                <a:gd name="connsiteY1" fmla="*/ 4763 h 350191"/>
                <a:gd name="connsiteX2" fmla="*/ 1050944 w 1050944"/>
                <a:gd name="connsiteY2" fmla="*/ 350191 h 350191"/>
              </a:gdLst>
              <a:ahLst/>
              <a:cxnLst>
                <a:cxn ang="0">
                  <a:pos x="connsiteX0" y="connsiteY0"/>
                </a:cxn>
                <a:cxn ang="0">
                  <a:pos x="connsiteX1" y="connsiteY1"/>
                </a:cxn>
                <a:cxn ang="0">
                  <a:pos x="connsiteX2" y="connsiteY2"/>
                </a:cxn>
              </a:cxnLst>
              <a:rect l="l" t="t" r="r" b="b"/>
              <a:pathLst>
                <a:path w="1050944" h="350191">
                  <a:moveTo>
                    <a:pt x="0" y="0"/>
                  </a:moveTo>
                  <a:lnTo>
                    <a:pt x="824870" y="4763"/>
                  </a:lnTo>
                  <a:cubicBezTo>
                    <a:pt x="855826" y="36513"/>
                    <a:pt x="850454" y="41728"/>
                    <a:pt x="1050944" y="350191"/>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AAE7F71-A63E-7459-7C11-7D9AE6D634F1}"/>
                </a:ext>
              </a:extLst>
            </p:cNvPr>
            <p:cNvSpPr txBox="1"/>
            <p:nvPr/>
          </p:nvSpPr>
          <p:spPr>
            <a:xfrm>
              <a:off x="6293711" y="715373"/>
              <a:ext cx="15656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トラクター</a:t>
              </a:r>
              <a:endPar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a:solidFill>
                    <a:srgbClr val="000000">
                      <a:lumMod val="50000"/>
                      <a:lumOff val="50000"/>
                    </a:srgbClr>
                  </a:solidFill>
                  <a:latin typeface="Meiryo UI" panose="020B0604030504040204" pitchFamily="50" charset="-128"/>
                  <a:ea typeface="Meiryo UI" panose="020B0604030504040204" pitchFamily="50" charset="-128"/>
                </a:rPr>
                <a:t>1.7</a:t>
              </a:r>
              <a:r>
                <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a:t>
              </a:r>
              <a:r>
                <a:rPr lang="en-US" altLang="ja-JP" sz="1200" b="1">
                  <a:solidFill>
                    <a:srgbClr val="000000">
                      <a:lumMod val="50000"/>
                      <a:lumOff val="50000"/>
                    </a:srgbClr>
                  </a:solidFill>
                  <a:latin typeface="Meiryo UI" panose="020B0604030504040204" pitchFamily="50" charset="-128"/>
                  <a:ea typeface="Meiryo UI" panose="020B0604030504040204" pitchFamily="50" charset="-128"/>
                </a:rPr>
                <a:t>8.7</a:t>
              </a: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18" name="フリーフォーム: 図形 17">
              <a:extLst>
                <a:ext uri="{FF2B5EF4-FFF2-40B4-BE49-F238E27FC236}">
                  <a16:creationId xmlns:a16="http://schemas.microsoft.com/office/drawing/2014/main" id="{7E70E8B7-E0DF-71E4-C624-2F7D0B7BF7D1}"/>
                </a:ext>
              </a:extLst>
            </p:cNvPr>
            <p:cNvSpPr/>
            <p:nvPr/>
          </p:nvSpPr>
          <p:spPr bwMode="auto">
            <a:xfrm>
              <a:off x="7079923" y="848175"/>
              <a:ext cx="2067116" cy="841077"/>
            </a:xfrm>
            <a:custGeom>
              <a:avLst/>
              <a:gdLst>
                <a:gd name="connsiteX0" fmla="*/ 0 w 1002507"/>
                <a:gd name="connsiteY0" fmla="*/ 0 h 100013"/>
                <a:gd name="connsiteX1" fmla="*/ 909638 w 1002507"/>
                <a:gd name="connsiteY1" fmla="*/ 4763 h 100013"/>
                <a:gd name="connsiteX2" fmla="*/ 1002507 w 1002507"/>
                <a:gd name="connsiteY2" fmla="*/ 100013 h 100013"/>
                <a:gd name="connsiteX0" fmla="*/ 0 w 978288"/>
                <a:gd name="connsiteY0" fmla="*/ 0 h 77269"/>
                <a:gd name="connsiteX1" fmla="*/ 909638 w 978288"/>
                <a:gd name="connsiteY1" fmla="*/ 4763 h 77269"/>
                <a:gd name="connsiteX2" fmla="*/ 978288 w 978288"/>
                <a:gd name="connsiteY2" fmla="*/ 77269 h 77269"/>
                <a:gd name="connsiteX0" fmla="*/ 0 w 893520"/>
                <a:gd name="connsiteY0" fmla="*/ 0 h 77269"/>
                <a:gd name="connsiteX1" fmla="*/ 824870 w 893520"/>
                <a:gd name="connsiteY1" fmla="*/ 4763 h 77269"/>
                <a:gd name="connsiteX2" fmla="*/ 893520 w 893520"/>
                <a:gd name="connsiteY2" fmla="*/ 77269 h 77269"/>
                <a:gd name="connsiteX0" fmla="*/ 0 w 1050944"/>
                <a:gd name="connsiteY0" fmla="*/ 0 h 350191"/>
                <a:gd name="connsiteX1" fmla="*/ 824870 w 1050944"/>
                <a:gd name="connsiteY1" fmla="*/ 4763 h 350191"/>
                <a:gd name="connsiteX2" fmla="*/ 1050944 w 1050944"/>
                <a:gd name="connsiteY2" fmla="*/ 350191 h 350191"/>
                <a:gd name="connsiteX0" fmla="*/ 0 w 1050944"/>
                <a:gd name="connsiteY0" fmla="*/ 0 h 350191"/>
                <a:gd name="connsiteX1" fmla="*/ 824870 w 1050944"/>
                <a:gd name="connsiteY1" fmla="*/ 4763 h 350191"/>
                <a:gd name="connsiteX2" fmla="*/ 1050944 w 1050944"/>
                <a:gd name="connsiteY2" fmla="*/ 350191 h 350191"/>
                <a:gd name="connsiteX0" fmla="*/ 0 w 1050944"/>
                <a:gd name="connsiteY0" fmla="*/ 0 h 350191"/>
                <a:gd name="connsiteX1" fmla="*/ 816350 w 1050944"/>
                <a:gd name="connsiteY1" fmla="*/ 2755 h 350191"/>
                <a:gd name="connsiteX2" fmla="*/ 1050944 w 1050944"/>
                <a:gd name="connsiteY2" fmla="*/ 350191 h 350191"/>
              </a:gdLst>
              <a:ahLst/>
              <a:cxnLst>
                <a:cxn ang="0">
                  <a:pos x="connsiteX0" y="connsiteY0"/>
                </a:cxn>
                <a:cxn ang="0">
                  <a:pos x="connsiteX1" y="connsiteY1"/>
                </a:cxn>
                <a:cxn ang="0">
                  <a:pos x="connsiteX2" y="connsiteY2"/>
                </a:cxn>
              </a:cxnLst>
              <a:rect l="l" t="t" r="r" b="b"/>
              <a:pathLst>
                <a:path w="1050944" h="350191">
                  <a:moveTo>
                    <a:pt x="0" y="0"/>
                  </a:moveTo>
                  <a:lnTo>
                    <a:pt x="816350" y="2755"/>
                  </a:lnTo>
                  <a:cubicBezTo>
                    <a:pt x="847306" y="34505"/>
                    <a:pt x="850454" y="41728"/>
                    <a:pt x="1050944" y="350191"/>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5843C130-3E6A-83EF-8FA0-49473B6F9CAC}"/>
                </a:ext>
              </a:extLst>
            </p:cNvPr>
            <p:cNvSpPr txBox="1"/>
            <p:nvPr/>
          </p:nvSpPr>
          <p:spPr>
            <a:xfrm>
              <a:off x="7420034" y="352237"/>
              <a:ext cx="12637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その他</a:t>
              </a:r>
              <a:endPar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0.7%, $3.4</a:t>
              </a:r>
              <a:r>
                <a:rPr kumimoji="1" lang="ja-JP" altLang="en-US" sz="12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20" name="フリーフォーム: 図形 19">
              <a:extLst>
                <a:ext uri="{FF2B5EF4-FFF2-40B4-BE49-F238E27FC236}">
                  <a16:creationId xmlns:a16="http://schemas.microsoft.com/office/drawing/2014/main" id="{7045BE7C-F469-1ED5-BC5A-2F4EAF14E353}"/>
                </a:ext>
              </a:extLst>
            </p:cNvPr>
            <p:cNvSpPr/>
            <p:nvPr/>
          </p:nvSpPr>
          <p:spPr bwMode="auto">
            <a:xfrm flipH="1">
              <a:off x="8060986" y="509753"/>
              <a:ext cx="1204863" cy="1071263"/>
            </a:xfrm>
            <a:custGeom>
              <a:avLst/>
              <a:gdLst>
                <a:gd name="connsiteX0" fmla="*/ 0 w 1002507"/>
                <a:gd name="connsiteY0" fmla="*/ 0 h 100013"/>
                <a:gd name="connsiteX1" fmla="*/ 909638 w 1002507"/>
                <a:gd name="connsiteY1" fmla="*/ 4763 h 100013"/>
                <a:gd name="connsiteX2" fmla="*/ 1002507 w 1002507"/>
                <a:gd name="connsiteY2" fmla="*/ 100013 h 100013"/>
                <a:gd name="connsiteX0" fmla="*/ 0 w 978288"/>
                <a:gd name="connsiteY0" fmla="*/ 0 h 77269"/>
                <a:gd name="connsiteX1" fmla="*/ 909638 w 978288"/>
                <a:gd name="connsiteY1" fmla="*/ 4763 h 77269"/>
                <a:gd name="connsiteX2" fmla="*/ 978288 w 978288"/>
                <a:gd name="connsiteY2" fmla="*/ 77269 h 77269"/>
                <a:gd name="connsiteX0" fmla="*/ 0 w 893520"/>
                <a:gd name="connsiteY0" fmla="*/ 0 h 77269"/>
                <a:gd name="connsiteX1" fmla="*/ 824870 w 893520"/>
                <a:gd name="connsiteY1" fmla="*/ 4763 h 77269"/>
                <a:gd name="connsiteX2" fmla="*/ 893520 w 893520"/>
                <a:gd name="connsiteY2" fmla="*/ 77269 h 77269"/>
                <a:gd name="connsiteX0" fmla="*/ 0 w 893520"/>
                <a:gd name="connsiteY0" fmla="*/ 0 h 77269"/>
                <a:gd name="connsiteX1" fmla="*/ 824872 w 893520"/>
                <a:gd name="connsiteY1" fmla="*/ 1600 h 77269"/>
                <a:gd name="connsiteX2" fmla="*/ 893520 w 893520"/>
                <a:gd name="connsiteY2" fmla="*/ 77269 h 77269"/>
                <a:gd name="connsiteX0" fmla="*/ 0 w 893520"/>
                <a:gd name="connsiteY0" fmla="*/ 117 h 77386"/>
                <a:gd name="connsiteX1" fmla="*/ 820739 w 893520"/>
                <a:gd name="connsiteY1" fmla="*/ 0 h 77386"/>
                <a:gd name="connsiteX2" fmla="*/ 893520 w 893520"/>
                <a:gd name="connsiteY2" fmla="*/ 77386 h 77386"/>
                <a:gd name="connsiteX0" fmla="*/ 4258118 w 4258118"/>
                <a:gd name="connsiteY0" fmla="*/ 0 h 85225"/>
                <a:gd name="connsiteX1" fmla="*/ 0 w 4258118"/>
                <a:gd name="connsiteY1" fmla="*/ 7839 h 85225"/>
                <a:gd name="connsiteX2" fmla="*/ 72781 w 4258118"/>
                <a:gd name="connsiteY2" fmla="*/ 85225 h 85225"/>
                <a:gd name="connsiteX0" fmla="*/ 4185830 w 4185830"/>
                <a:gd name="connsiteY0" fmla="*/ 0 h 85225"/>
                <a:gd name="connsiteX1" fmla="*/ 1375267 w 4185830"/>
                <a:gd name="connsiteY1" fmla="*/ 1019 h 85225"/>
                <a:gd name="connsiteX2" fmla="*/ 493 w 4185830"/>
                <a:gd name="connsiteY2" fmla="*/ 85225 h 85225"/>
                <a:gd name="connsiteX0" fmla="*/ 4185882 w 4185882"/>
                <a:gd name="connsiteY0" fmla="*/ 0 h 85225"/>
                <a:gd name="connsiteX1" fmla="*/ 1375319 w 4185882"/>
                <a:gd name="connsiteY1" fmla="*/ 1019 h 85225"/>
                <a:gd name="connsiteX2" fmla="*/ 545 w 4185882"/>
                <a:gd name="connsiteY2" fmla="*/ 85225 h 85225"/>
                <a:gd name="connsiteX0" fmla="*/ 4185337 w 4185337"/>
                <a:gd name="connsiteY0" fmla="*/ 0 h 85225"/>
                <a:gd name="connsiteX1" fmla="*/ 1374774 w 4185337"/>
                <a:gd name="connsiteY1" fmla="*/ 1019 h 85225"/>
                <a:gd name="connsiteX2" fmla="*/ 0 w 4185337"/>
                <a:gd name="connsiteY2" fmla="*/ 85225 h 85225"/>
                <a:gd name="connsiteX0" fmla="*/ 4185337 w 4185337"/>
                <a:gd name="connsiteY0" fmla="*/ 0 h 85225"/>
                <a:gd name="connsiteX1" fmla="*/ 1374774 w 4185337"/>
                <a:gd name="connsiteY1" fmla="*/ 1019 h 85225"/>
                <a:gd name="connsiteX2" fmla="*/ 0 w 4185337"/>
                <a:gd name="connsiteY2" fmla="*/ 85225 h 85225"/>
                <a:gd name="connsiteX0" fmla="*/ 4185337 w 4185337"/>
                <a:gd name="connsiteY0" fmla="*/ 0 h 85225"/>
                <a:gd name="connsiteX1" fmla="*/ 1374774 w 4185337"/>
                <a:gd name="connsiteY1" fmla="*/ 1019 h 85225"/>
                <a:gd name="connsiteX2" fmla="*/ 0 w 4185337"/>
                <a:gd name="connsiteY2" fmla="*/ 85225 h 85225"/>
              </a:gdLst>
              <a:ahLst/>
              <a:cxnLst>
                <a:cxn ang="0">
                  <a:pos x="connsiteX0" y="connsiteY0"/>
                </a:cxn>
                <a:cxn ang="0">
                  <a:pos x="connsiteX1" y="connsiteY1"/>
                </a:cxn>
                <a:cxn ang="0">
                  <a:pos x="connsiteX2" y="connsiteY2"/>
                </a:cxn>
              </a:cxnLst>
              <a:rect l="l" t="t" r="r" b="b"/>
              <a:pathLst>
                <a:path w="4185337" h="85225">
                  <a:moveTo>
                    <a:pt x="4185337" y="0"/>
                  </a:moveTo>
                  <a:lnTo>
                    <a:pt x="1374774" y="1019"/>
                  </a:lnTo>
                  <a:lnTo>
                    <a:pt x="0" y="85225"/>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nvGrpSpPr>
          <p:cNvPr id="4" name="グループ化 3">
            <a:extLst>
              <a:ext uri="{FF2B5EF4-FFF2-40B4-BE49-F238E27FC236}">
                <a16:creationId xmlns:a16="http://schemas.microsoft.com/office/drawing/2014/main" id="{B61DA318-2618-CE32-F7E2-F2890DD683CB}"/>
              </a:ext>
            </a:extLst>
          </p:cNvPr>
          <p:cNvGrpSpPr/>
          <p:nvPr/>
        </p:nvGrpSpPr>
        <p:grpSpPr>
          <a:xfrm>
            <a:off x="84442" y="1443600"/>
            <a:ext cx="5337071" cy="4597676"/>
            <a:chOff x="84442" y="1443600"/>
            <a:chExt cx="5337071" cy="4597676"/>
          </a:xfrm>
        </p:grpSpPr>
        <p:pic>
          <p:nvPicPr>
            <p:cNvPr id="5" name="図 4">
              <a:extLst>
                <a:ext uri="{FF2B5EF4-FFF2-40B4-BE49-F238E27FC236}">
                  <a16:creationId xmlns:a16="http://schemas.microsoft.com/office/drawing/2014/main" id="{7A871564-C908-5894-20DB-325C84C13BAC}"/>
                </a:ext>
              </a:extLst>
            </p:cNvPr>
            <p:cNvPicPr>
              <a:picLocks noChangeAspect="1"/>
            </p:cNvPicPr>
            <p:nvPr/>
          </p:nvPicPr>
          <p:blipFill>
            <a:blip r:embed="rId4"/>
            <a:stretch>
              <a:fillRect/>
            </a:stretch>
          </p:blipFill>
          <p:spPr>
            <a:xfrm>
              <a:off x="708897" y="1873442"/>
              <a:ext cx="4712616" cy="4035902"/>
            </a:xfrm>
            <a:prstGeom prst="rect">
              <a:avLst/>
            </a:prstGeom>
          </p:spPr>
        </p:pic>
        <p:grpSp>
          <p:nvGrpSpPr>
            <p:cNvPr id="6" name="グループ化 5">
              <a:extLst>
                <a:ext uri="{FF2B5EF4-FFF2-40B4-BE49-F238E27FC236}">
                  <a16:creationId xmlns:a16="http://schemas.microsoft.com/office/drawing/2014/main" id="{E57E6033-221B-EF41-9E13-E6F99E7B91DC}"/>
                </a:ext>
              </a:extLst>
            </p:cNvPr>
            <p:cNvGrpSpPr/>
            <p:nvPr/>
          </p:nvGrpSpPr>
          <p:grpSpPr>
            <a:xfrm>
              <a:off x="2394320" y="3196596"/>
              <a:ext cx="1357285" cy="1372745"/>
              <a:chOff x="4217803" y="2709886"/>
              <a:chExt cx="1470392" cy="1487140"/>
            </a:xfrm>
          </p:grpSpPr>
          <p:sp>
            <p:nvSpPr>
              <p:cNvPr id="58" name="楕円 57">
                <a:extLst>
                  <a:ext uri="{FF2B5EF4-FFF2-40B4-BE49-F238E27FC236}">
                    <a16:creationId xmlns:a16="http://schemas.microsoft.com/office/drawing/2014/main" id="{12390A3A-14F1-F2D1-CA16-1776F2246E57}"/>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59" name="テキスト ボックス 58">
                <a:extLst>
                  <a:ext uri="{FF2B5EF4-FFF2-40B4-BE49-F238E27FC236}">
                    <a16:creationId xmlns:a16="http://schemas.microsoft.com/office/drawing/2014/main" id="{FCD7908F-7E2E-F53B-562D-48F1368BA497}"/>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7" name="テキスト ボックス 6">
              <a:extLst>
                <a:ext uri="{FF2B5EF4-FFF2-40B4-BE49-F238E27FC236}">
                  <a16:creationId xmlns:a16="http://schemas.microsoft.com/office/drawing/2014/main" id="{AA8912B9-C8B3-AD25-708D-03EE306F521F}"/>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8" name="テキスト ボックス 7">
              <a:extLst>
                <a:ext uri="{FF2B5EF4-FFF2-40B4-BE49-F238E27FC236}">
                  <a16:creationId xmlns:a16="http://schemas.microsoft.com/office/drawing/2014/main" id="{9DC53C36-49D6-8646-F4F3-AFF1D316D6BE}"/>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9" name="テキスト ボックス 8">
              <a:extLst>
                <a:ext uri="{FF2B5EF4-FFF2-40B4-BE49-F238E27FC236}">
                  <a16:creationId xmlns:a16="http://schemas.microsoft.com/office/drawing/2014/main" id="{2B3D6D5C-EDD3-9A10-7903-5EFCB822FBF6}"/>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1" name="テキスト ボックス 20">
              <a:extLst>
                <a:ext uri="{FF2B5EF4-FFF2-40B4-BE49-F238E27FC236}">
                  <a16:creationId xmlns:a16="http://schemas.microsoft.com/office/drawing/2014/main" id="{BE0AD7F4-FC26-F148-EC11-6CAE38C890A6}"/>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2" name="テキスト ボックス 21">
              <a:extLst>
                <a:ext uri="{FF2B5EF4-FFF2-40B4-BE49-F238E27FC236}">
                  <a16:creationId xmlns:a16="http://schemas.microsoft.com/office/drawing/2014/main" id="{ABA07C60-008A-503F-9C26-95CC374770FB}"/>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7" name="テキスト ボックス 46">
              <a:extLst>
                <a:ext uri="{FF2B5EF4-FFF2-40B4-BE49-F238E27FC236}">
                  <a16:creationId xmlns:a16="http://schemas.microsoft.com/office/drawing/2014/main" id="{BE2F81FB-2EFD-C5DE-280C-96964F22FFEC}"/>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8" name="テキスト ボックス 47">
              <a:extLst>
                <a:ext uri="{FF2B5EF4-FFF2-40B4-BE49-F238E27FC236}">
                  <a16:creationId xmlns:a16="http://schemas.microsoft.com/office/drawing/2014/main" id="{C5AACBFE-33D8-3B94-920D-CA382561C407}"/>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49" name="テキスト ボックス 48">
              <a:extLst>
                <a:ext uri="{FF2B5EF4-FFF2-40B4-BE49-F238E27FC236}">
                  <a16:creationId xmlns:a16="http://schemas.microsoft.com/office/drawing/2014/main" id="{A7C3095F-9349-111A-B4A0-DB1870D4DF50}"/>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50" name="テキスト ボックス 49">
              <a:extLst>
                <a:ext uri="{FF2B5EF4-FFF2-40B4-BE49-F238E27FC236}">
                  <a16:creationId xmlns:a16="http://schemas.microsoft.com/office/drawing/2014/main" id="{E1404550-1FCD-3DBC-2F0D-F76D7A90F6E5}"/>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51" name="フリーフォーム: 図形 50">
              <a:extLst>
                <a:ext uri="{FF2B5EF4-FFF2-40B4-BE49-F238E27FC236}">
                  <a16:creationId xmlns:a16="http://schemas.microsoft.com/office/drawing/2014/main" id="{75A00615-F4AE-0CF3-AF94-48E8B61995AB}"/>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949E5028-E653-318E-1E03-17311E5CF6B8}"/>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53" name="吹き出し: 四角形 52">
              <a:extLst>
                <a:ext uri="{FF2B5EF4-FFF2-40B4-BE49-F238E27FC236}">
                  <a16:creationId xmlns:a16="http://schemas.microsoft.com/office/drawing/2014/main" id="{4F4F1A09-C78F-2CEE-F86F-4193535941E0}"/>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4" name="吹き出し: 四角形 53">
              <a:extLst>
                <a:ext uri="{FF2B5EF4-FFF2-40B4-BE49-F238E27FC236}">
                  <a16:creationId xmlns:a16="http://schemas.microsoft.com/office/drawing/2014/main" id="{0B4CA94B-F6CA-9158-8FAF-B5EA8A82D0ED}"/>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55" name="テキスト ボックス 54">
              <a:extLst>
                <a:ext uri="{FF2B5EF4-FFF2-40B4-BE49-F238E27FC236}">
                  <a16:creationId xmlns:a16="http://schemas.microsoft.com/office/drawing/2014/main" id="{7AD40F61-3EB2-2F20-7132-8DFE464A4EC2}"/>
                </a:ext>
              </a:extLst>
            </p:cNvPr>
            <p:cNvSpPr txBox="1"/>
            <p:nvPr/>
          </p:nvSpPr>
          <p:spPr>
            <a:xfrm>
              <a:off x="3350775" y="1973496"/>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56" name="テキスト ボックス 55">
              <a:extLst>
                <a:ext uri="{FF2B5EF4-FFF2-40B4-BE49-F238E27FC236}">
                  <a16:creationId xmlns:a16="http://schemas.microsoft.com/office/drawing/2014/main" id="{2B58248E-AAB6-04C1-F2F7-CBA03699095D}"/>
                </a:ext>
              </a:extLst>
            </p:cNvPr>
            <p:cNvSpPr txBox="1"/>
            <p:nvPr/>
          </p:nvSpPr>
          <p:spPr>
            <a:xfrm>
              <a:off x="3375553" y="5441112"/>
              <a:ext cx="1777472"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57" name="フリーフォーム: 図形 56">
              <a:extLst>
                <a:ext uri="{FF2B5EF4-FFF2-40B4-BE49-F238E27FC236}">
                  <a16:creationId xmlns:a16="http://schemas.microsoft.com/office/drawing/2014/main" id="{ADA3316B-4BD8-425A-1B16-3C01F78A71FC}"/>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sp>
        <p:nvSpPr>
          <p:cNvPr id="60" name="タイトル 1">
            <a:extLst>
              <a:ext uri="{FF2B5EF4-FFF2-40B4-BE49-F238E27FC236}">
                <a16:creationId xmlns:a16="http://schemas.microsoft.com/office/drawing/2014/main" id="{718614D4-864F-D9D5-9CF5-0FF122550340}"/>
              </a:ext>
            </a:extLst>
          </p:cNvPr>
          <p:cNvSpPr txBox="1">
            <a:spLocks/>
          </p:cNvSpPr>
          <p:nvPr/>
        </p:nvSpPr>
        <p:spPr>
          <a:xfrm>
            <a:off x="337584" y="215791"/>
            <a:ext cx="6543934" cy="461665"/>
          </a:xfrm>
          <a:prstGeom prst="rect">
            <a:avLst/>
          </a:prstGeom>
        </p:spPr>
        <p:txBody>
          <a:bodyPr vert="horz" wrap="square" lIns="91440" tIns="45720" rIns="91440" bIns="45720" rtlCol="0" anchor="ctr">
            <a:noAutofit/>
          </a:bodyPr>
          <a:lstStyle>
            <a:lvl1pPr algn="l" defTabSz="914423" rtl="0" eaLnBrk="1" latinLnBrk="0" hangingPunct="1">
              <a:spcBef>
                <a:spcPct val="0"/>
              </a:spcBef>
              <a:buNone/>
              <a:defRPr kumimoji="1" lang="ja-JP" altLang="en-US" sz="3200" b="1" i="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en-US" altLang="ja-JP" sz="2800">
                <a:latin typeface="Meiryo UI" panose="020B0604030504040204" pitchFamily="50" charset="-128"/>
                <a:ea typeface="Meiryo UI" panose="020B0604030504040204" pitchFamily="50" charset="-128"/>
              </a:rPr>
              <a:t>87</a:t>
            </a:r>
            <a:r>
              <a:rPr kumimoji="1" lang="ja-JP" altLang="en-US" sz="2800">
                <a:latin typeface="Meiryo UI" panose="020B0604030504040204" pitchFamily="50" charset="-128"/>
                <a:ea typeface="Meiryo UI" panose="020B0604030504040204" pitchFamily="50" charset="-128"/>
              </a:rPr>
              <a:t>類（自動車</a:t>
            </a:r>
            <a:r>
              <a:rPr lang="ja-JP" altLang="en-US" sz="2800">
                <a:latin typeface="Meiryo UI" panose="020B0604030504040204" pitchFamily="50" charset="-128"/>
                <a:ea typeface="Meiryo UI" panose="020B0604030504040204" pitchFamily="50" charset="-128"/>
              </a:rPr>
              <a:t>・自動車</a:t>
            </a:r>
            <a:r>
              <a:rPr kumimoji="1" lang="ja-JP" altLang="en-US" sz="2800">
                <a:latin typeface="Meiryo UI" panose="020B0604030504040204" pitchFamily="50" charset="-128"/>
                <a:ea typeface="Meiryo UI" panose="020B0604030504040204" pitchFamily="50" charset="-128"/>
              </a:rPr>
              <a:t>部品</a:t>
            </a:r>
            <a:r>
              <a:rPr lang="ja-JP" altLang="en-US" sz="2800">
                <a:latin typeface="Meiryo UI" panose="020B0604030504040204" pitchFamily="50" charset="-128"/>
                <a:ea typeface="Meiryo UI" panose="020B0604030504040204" pitchFamily="50" charset="-128"/>
              </a:rPr>
              <a:t>）</a:t>
            </a:r>
            <a:r>
              <a:rPr kumimoji="1" lang="ja-JP" altLang="en-US" sz="2800">
                <a:latin typeface="Meiryo UI" panose="020B0604030504040204" pitchFamily="50" charset="-128"/>
                <a:ea typeface="Meiryo UI" panose="020B0604030504040204" pitchFamily="50" charset="-128"/>
              </a:rPr>
              <a:t>の状況</a:t>
            </a:r>
            <a:endParaRPr lang="ja-JP" altLang="en-US" sz="2800"/>
          </a:p>
        </p:txBody>
      </p:sp>
      <p:grpSp>
        <p:nvGrpSpPr>
          <p:cNvPr id="10" name="グループ化 9">
            <a:extLst>
              <a:ext uri="{FF2B5EF4-FFF2-40B4-BE49-F238E27FC236}">
                <a16:creationId xmlns:a16="http://schemas.microsoft.com/office/drawing/2014/main" id="{7604A6D7-FC5E-62A0-4161-BE7BA99B51E4}"/>
              </a:ext>
            </a:extLst>
          </p:cNvPr>
          <p:cNvGrpSpPr/>
          <p:nvPr/>
        </p:nvGrpSpPr>
        <p:grpSpPr>
          <a:xfrm>
            <a:off x="10331961" y="403402"/>
            <a:ext cx="1813389" cy="1413876"/>
            <a:chOff x="10331961" y="527227"/>
            <a:chExt cx="1813389" cy="1413876"/>
          </a:xfrm>
        </p:grpSpPr>
        <p:sp>
          <p:nvSpPr>
            <p:cNvPr id="31" name="正方形/長方形 30">
              <a:extLst>
                <a:ext uri="{FF2B5EF4-FFF2-40B4-BE49-F238E27FC236}">
                  <a16:creationId xmlns:a16="http://schemas.microsoft.com/office/drawing/2014/main" id="{6A42B79D-8202-9918-A377-B0108108D3A8}"/>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3" name="テキスト ボックス 32">
              <a:extLst>
                <a:ext uri="{FF2B5EF4-FFF2-40B4-BE49-F238E27FC236}">
                  <a16:creationId xmlns:a16="http://schemas.microsoft.com/office/drawing/2014/main" id="{FE9D59B2-8640-4178-CC8A-642D270A26CF}"/>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34" name="正方形/長方形 33">
              <a:extLst>
                <a:ext uri="{FF2B5EF4-FFF2-40B4-BE49-F238E27FC236}">
                  <a16:creationId xmlns:a16="http://schemas.microsoft.com/office/drawing/2014/main" id="{F2D41958-4D42-74D6-73AB-DC87DB96554F}"/>
                </a:ext>
              </a:extLst>
            </p:cNvPr>
            <p:cNvSpPr/>
            <p:nvPr/>
          </p:nvSpPr>
          <p:spPr bwMode="auto">
            <a:xfrm>
              <a:off x="10436058" y="80343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5" name="テキスト ボックス 34">
              <a:extLst>
                <a:ext uri="{FF2B5EF4-FFF2-40B4-BE49-F238E27FC236}">
                  <a16:creationId xmlns:a16="http://schemas.microsoft.com/office/drawing/2014/main" id="{5EDD0D05-59D9-7A98-B38B-39D4A6AAC1B7}"/>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36" name="テキスト ボックス 35">
              <a:extLst>
                <a:ext uri="{FF2B5EF4-FFF2-40B4-BE49-F238E27FC236}">
                  <a16:creationId xmlns:a16="http://schemas.microsoft.com/office/drawing/2014/main" id="{64FE0252-E3AB-EADD-FE61-93EDAD0AA58D}"/>
                </a:ext>
              </a:extLst>
            </p:cNvPr>
            <p:cNvSpPr txBox="1"/>
            <p:nvPr/>
          </p:nvSpPr>
          <p:spPr>
            <a:xfrm>
              <a:off x="10556318" y="95212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37" name="正方形/長方形 36">
              <a:extLst>
                <a:ext uri="{FF2B5EF4-FFF2-40B4-BE49-F238E27FC236}">
                  <a16:creationId xmlns:a16="http://schemas.microsoft.com/office/drawing/2014/main" id="{A2B3DEDA-F6B7-958F-4B9A-6BBDE3410BAE}"/>
                </a:ext>
              </a:extLst>
            </p:cNvPr>
            <p:cNvSpPr/>
            <p:nvPr/>
          </p:nvSpPr>
          <p:spPr bwMode="auto">
            <a:xfrm>
              <a:off x="10433330" y="101226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8" name="テキスト ボックス 37">
              <a:extLst>
                <a:ext uri="{FF2B5EF4-FFF2-40B4-BE49-F238E27FC236}">
                  <a16:creationId xmlns:a16="http://schemas.microsoft.com/office/drawing/2014/main" id="{44CF4F04-9A2D-04EA-5A86-CF811BD9732C}"/>
                </a:ext>
              </a:extLst>
            </p:cNvPr>
            <p:cNvSpPr txBox="1"/>
            <p:nvPr/>
          </p:nvSpPr>
          <p:spPr>
            <a:xfrm>
              <a:off x="10331961" y="1233217"/>
              <a:ext cx="1813388" cy="707886"/>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桁ベースでかかるため、詳細は個別の確認が必要。色分けはあくまで大まかな分類を示すもの。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テキスト プレースホルダー 4">
            <a:extLst>
              <a:ext uri="{FF2B5EF4-FFF2-40B4-BE49-F238E27FC236}">
                <a16:creationId xmlns:a16="http://schemas.microsoft.com/office/drawing/2014/main" id="{E823290C-2CFE-9797-2371-285A3CF5ED21}"/>
              </a:ext>
            </a:extLst>
          </p:cNvPr>
          <p:cNvSpPr txBox="1">
            <a:spLocks/>
          </p:cNvSpPr>
          <p:nvPr/>
        </p:nvSpPr>
        <p:spPr>
          <a:xfrm>
            <a:off x="84442" y="6318647"/>
            <a:ext cx="5797785" cy="489534"/>
          </a:xfrm>
          <a:prstGeom prst="rect">
            <a:avLst/>
          </a:prstGeom>
          <a:noFill/>
          <a:ln>
            <a:noFill/>
          </a:ln>
        </p:spPr>
        <p:txBody>
          <a:bodyPr vert="horz" wrap="square" lIns="36000" tIns="36000" rIns="36000" bIns="36000" rtlCol="0" anchor="t" anchorCtr="0">
            <a:spAutoFit/>
          </a:bodyPr>
          <a:lstStyle>
            <a:defPPr>
              <a:defRPr lang="ja-JP"/>
            </a:defPPr>
            <a:lvl1pPr indent="0" defTabSz="914423">
              <a:lnSpc>
                <a:spcPct val="100000"/>
              </a:lnSpc>
              <a:spcBef>
                <a:spcPts val="0"/>
              </a:spcBef>
              <a:spcAft>
                <a:spcPts val="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ja-JP" altLang="en-US"/>
              <a:t>＊米国輸入統計、日本→米国、</a:t>
            </a:r>
            <a:r>
              <a:rPr lang="en-US" altLang="ja-JP"/>
              <a:t>87</a:t>
            </a:r>
            <a:r>
              <a:rPr lang="ja-JP" altLang="en-US"/>
              <a:t>類の</a:t>
            </a:r>
            <a:r>
              <a:rPr lang="en-US" altLang="ja-JP"/>
              <a:t>4</a:t>
            </a:r>
            <a:r>
              <a:rPr lang="ja-JP" altLang="en-US"/>
              <a:t>桁を用い経産省作成。</a:t>
            </a:r>
            <a:endParaRPr lang="en-US" altLang="ja-JP"/>
          </a:p>
          <a:p>
            <a:pPr marL="123825"/>
            <a:r>
              <a:rPr lang="ja-JP" altLang="en-US"/>
              <a:t>自動車・自動車部品関税の対象品目は、</a:t>
            </a:r>
            <a:r>
              <a:rPr lang="en-US" altLang="ja-JP"/>
              <a:t>87</a:t>
            </a:r>
            <a:r>
              <a:rPr lang="ja-JP" altLang="en-US"/>
              <a:t>類以外にも</a:t>
            </a:r>
            <a:r>
              <a:rPr lang="en-US" altLang="ja-JP"/>
              <a:t>84</a:t>
            </a:r>
            <a:r>
              <a:rPr lang="ja-JP" altLang="en-US"/>
              <a:t>類や</a:t>
            </a:r>
            <a:r>
              <a:rPr lang="en-US" altLang="ja-JP"/>
              <a:t>85</a:t>
            </a:r>
            <a:r>
              <a:rPr lang="ja-JP" altLang="en-US"/>
              <a:t>類などにも多数存在。</a:t>
            </a:r>
            <a:endParaRPr lang="en-US" altLang="ja-JP"/>
          </a:p>
        </p:txBody>
      </p:sp>
    </p:spTree>
    <p:extLst>
      <p:ext uri="{BB962C8B-B14F-4D97-AF65-F5344CB8AC3E}">
        <p14:creationId xmlns:p14="http://schemas.microsoft.com/office/powerpoint/2010/main" val="116938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8446006-839B-1ACE-9CF3-C7B262D91BEA}"/>
              </a:ext>
            </a:extLst>
          </p:cNvPr>
          <p:cNvGrpSpPr/>
          <p:nvPr/>
        </p:nvGrpSpPr>
        <p:grpSpPr>
          <a:xfrm>
            <a:off x="84442" y="1443600"/>
            <a:ext cx="5344828" cy="4597676"/>
            <a:chOff x="84442" y="1443600"/>
            <a:chExt cx="5344828" cy="4597676"/>
          </a:xfrm>
        </p:grpSpPr>
        <p:pic>
          <p:nvPicPr>
            <p:cNvPr id="2" name="図 1">
              <a:extLst>
                <a:ext uri="{FF2B5EF4-FFF2-40B4-BE49-F238E27FC236}">
                  <a16:creationId xmlns:a16="http://schemas.microsoft.com/office/drawing/2014/main" id="{845089B3-E868-B456-F6EB-9F539192CA03}"/>
                </a:ext>
              </a:extLst>
            </p:cNvPr>
            <p:cNvPicPr>
              <a:picLocks noChangeAspect="1"/>
            </p:cNvPicPr>
            <p:nvPr/>
          </p:nvPicPr>
          <p:blipFill>
            <a:blip r:embed="rId3"/>
            <a:stretch>
              <a:fillRect/>
            </a:stretch>
          </p:blipFill>
          <p:spPr>
            <a:xfrm>
              <a:off x="716654" y="1897544"/>
              <a:ext cx="4712616" cy="4035902"/>
            </a:xfrm>
            <a:prstGeom prst="rect">
              <a:avLst/>
            </a:prstGeom>
          </p:spPr>
        </p:pic>
        <p:grpSp>
          <p:nvGrpSpPr>
            <p:cNvPr id="4" name="グループ化 3">
              <a:extLst>
                <a:ext uri="{FF2B5EF4-FFF2-40B4-BE49-F238E27FC236}">
                  <a16:creationId xmlns:a16="http://schemas.microsoft.com/office/drawing/2014/main" id="{F1DD37E7-D308-71E4-DE16-3149770F133A}"/>
                </a:ext>
              </a:extLst>
            </p:cNvPr>
            <p:cNvGrpSpPr/>
            <p:nvPr/>
          </p:nvGrpSpPr>
          <p:grpSpPr>
            <a:xfrm>
              <a:off x="84442" y="1443600"/>
              <a:ext cx="5163553" cy="4597676"/>
              <a:chOff x="84442" y="1443600"/>
              <a:chExt cx="5163553" cy="4597676"/>
            </a:xfrm>
          </p:grpSpPr>
          <p:grpSp>
            <p:nvGrpSpPr>
              <p:cNvPr id="7" name="グループ化 6">
                <a:extLst>
                  <a:ext uri="{FF2B5EF4-FFF2-40B4-BE49-F238E27FC236}">
                    <a16:creationId xmlns:a16="http://schemas.microsoft.com/office/drawing/2014/main" id="{B00B9F7F-1A90-E1A4-01E8-DE3C092FF3F2}"/>
                  </a:ext>
                </a:extLst>
              </p:cNvPr>
              <p:cNvGrpSpPr/>
              <p:nvPr/>
            </p:nvGrpSpPr>
            <p:grpSpPr>
              <a:xfrm>
                <a:off x="2394320" y="3196596"/>
                <a:ext cx="1357285" cy="1372745"/>
                <a:chOff x="4217803" y="2709886"/>
                <a:chExt cx="1470392" cy="1487140"/>
              </a:xfrm>
            </p:grpSpPr>
            <p:sp>
              <p:nvSpPr>
                <p:cNvPr id="27" name="楕円 26">
                  <a:extLst>
                    <a:ext uri="{FF2B5EF4-FFF2-40B4-BE49-F238E27FC236}">
                      <a16:creationId xmlns:a16="http://schemas.microsoft.com/office/drawing/2014/main" id="{E18DEA79-55B8-0DBA-E16A-7AD42DD60F1E}"/>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8" name="テキスト ボックス 27">
                  <a:extLst>
                    <a:ext uri="{FF2B5EF4-FFF2-40B4-BE49-F238E27FC236}">
                      <a16:creationId xmlns:a16="http://schemas.microsoft.com/office/drawing/2014/main" id="{B3F66979-E75B-A49C-B67B-391236C911F9}"/>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8" name="テキスト ボックス 7">
                <a:extLst>
                  <a:ext uri="{FF2B5EF4-FFF2-40B4-BE49-F238E27FC236}">
                    <a16:creationId xmlns:a16="http://schemas.microsoft.com/office/drawing/2014/main" id="{4D1590D5-0306-28B5-A855-0D03A8C2A5E2}"/>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9" name="テキスト ボックス 8">
                <a:extLst>
                  <a:ext uri="{FF2B5EF4-FFF2-40B4-BE49-F238E27FC236}">
                    <a16:creationId xmlns:a16="http://schemas.microsoft.com/office/drawing/2014/main" id="{CF2983EF-4221-8D15-4349-ED7DC7994452}"/>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0" name="テキスト ボックス 9">
                <a:extLst>
                  <a:ext uri="{FF2B5EF4-FFF2-40B4-BE49-F238E27FC236}">
                    <a16:creationId xmlns:a16="http://schemas.microsoft.com/office/drawing/2014/main" id="{F125846A-3449-9493-CE45-FF65543C8462}"/>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2" name="テキスト ボックス 11">
                <a:extLst>
                  <a:ext uri="{FF2B5EF4-FFF2-40B4-BE49-F238E27FC236}">
                    <a16:creationId xmlns:a16="http://schemas.microsoft.com/office/drawing/2014/main" id="{E257819D-8075-B92F-2AAF-1B7806639D38}"/>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3" name="テキスト ボックス 12">
                <a:extLst>
                  <a:ext uri="{FF2B5EF4-FFF2-40B4-BE49-F238E27FC236}">
                    <a16:creationId xmlns:a16="http://schemas.microsoft.com/office/drawing/2014/main" id="{CE0057C8-32AA-6CCC-F400-2A5FB3F37ABA}"/>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4" name="テキスト ボックス 13">
                <a:extLst>
                  <a:ext uri="{FF2B5EF4-FFF2-40B4-BE49-F238E27FC236}">
                    <a16:creationId xmlns:a16="http://schemas.microsoft.com/office/drawing/2014/main" id="{7B90A8B7-1C59-3CBB-36A6-708A8E4FC16E}"/>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15" name="テキスト ボックス 14">
                <a:extLst>
                  <a:ext uri="{FF2B5EF4-FFF2-40B4-BE49-F238E27FC236}">
                    <a16:creationId xmlns:a16="http://schemas.microsoft.com/office/drawing/2014/main" id="{86BC5511-428B-E6AF-6C29-B08C01DCF017}"/>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n-cs"/>
                  </a:rPr>
                  <a:t>億</a:t>
                </a:r>
              </a:p>
            </p:txBody>
          </p:sp>
          <p:sp>
            <p:nvSpPr>
              <p:cNvPr id="17" name="テキスト ボックス 16">
                <a:extLst>
                  <a:ext uri="{FF2B5EF4-FFF2-40B4-BE49-F238E27FC236}">
                    <a16:creationId xmlns:a16="http://schemas.microsoft.com/office/drawing/2014/main" id="{1BDCAF2A-6953-4FBD-7C2A-D38B83D22476}"/>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18" name="テキスト ボックス 17">
                <a:extLst>
                  <a:ext uri="{FF2B5EF4-FFF2-40B4-BE49-F238E27FC236}">
                    <a16:creationId xmlns:a16="http://schemas.microsoft.com/office/drawing/2014/main" id="{E4216E36-1FAC-409E-7A5A-1E189664DF7D}"/>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20" name="フリーフォーム: 図形 19">
                <a:extLst>
                  <a:ext uri="{FF2B5EF4-FFF2-40B4-BE49-F238E27FC236}">
                    <a16:creationId xmlns:a16="http://schemas.microsoft.com/office/drawing/2014/main" id="{8DDDCE5B-723B-CC8A-81E6-F6F8162AE7BC}"/>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B9B1E051-D876-AFEB-70D5-94286D4CF7FC}"/>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22" name="吹き出し: 四角形 21">
                <a:extLst>
                  <a:ext uri="{FF2B5EF4-FFF2-40B4-BE49-F238E27FC236}">
                    <a16:creationId xmlns:a16="http://schemas.microsoft.com/office/drawing/2014/main" id="{6BBE466E-7874-AE07-66B8-724AF45F33B7}"/>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吹き出し: 四角形 22">
                <a:extLst>
                  <a:ext uri="{FF2B5EF4-FFF2-40B4-BE49-F238E27FC236}">
                    <a16:creationId xmlns:a16="http://schemas.microsoft.com/office/drawing/2014/main" id="{4EFDA7D2-E939-FB01-73A5-78B4F07E0ADC}"/>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24" name="テキスト ボックス 23">
                <a:extLst>
                  <a:ext uri="{FF2B5EF4-FFF2-40B4-BE49-F238E27FC236}">
                    <a16:creationId xmlns:a16="http://schemas.microsoft.com/office/drawing/2014/main" id="{F875B109-19F7-C2FF-8D02-C71D1C5FA18B}"/>
                  </a:ext>
                </a:extLst>
              </p:cNvPr>
              <p:cNvSpPr txBox="1"/>
              <p:nvPr/>
            </p:nvSpPr>
            <p:spPr>
              <a:xfrm>
                <a:off x="3304868" y="1966089"/>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25" name="テキスト ボックス 24">
                <a:extLst>
                  <a:ext uri="{FF2B5EF4-FFF2-40B4-BE49-F238E27FC236}">
                    <a16:creationId xmlns:a16="http://schemas.microsoft.com/office/drawing/2014/main" id="{CB1367A7-31CB-903A-9BDE-B0F52DC87B2A}"/>
                  </a:ext>
                </a:extLst>
              </p:cNvPr>
              <p:cNvSpPr txBox="1"/>
              <p:nvPr/>
            </p:nvSpPr>
            <p:spPr>
              <a:xfrm>
                <a:off x="3375553" y="5441112"/>
                <a:ext cx="1872442"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endParaRPr lang="en-US" altLang="ja-JP">
                  <a:solidFill>
                    <a:srgbClr val="002060"/>
                  </a:solidFill>
                  <a:latin typeface="+mj-ea"/>
                  <a:ea typeface="+mj-ea"/>
                </a:endParaRP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26" name="フリーフォーム: 図形 25">
                <a:extLst>
                  <a:ext uri="{FF2B5EF4-FFF2-40B4-BE49-F238E27FC236}">
                    <a16:creationId xmlns:a16="http://schemas.microsoft.com/office/drawing/2014/main" id="{98A9A954-A668-5B1C-07DA-0B20A65AC18A}"/>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sp>
        <p:nvSpPr>
          <p:cNvPr id="40" name="タイトル 1">
            <a:extLst>
              <a:ext uri="{FF2B5EF4-FFF2-40B4-BE49-F238E27FC236}">
                <a16:creationId xmlns:a16="http://schemas.microsoft.com/office/drawing/2014/main" id="{4A62A2C5-5E5A-8B24-1FCC-8BC73FE82349}"/>
              </a:ext>
            </a:extLst>
          </p:cNvPr>
          <p:cNvSpPr txBox="1">
            <a:spLocks/>
          </p:cNvSpPr>
          <p:nvPr/>
        </p:nvSpPr>
        <p:spPr>
          <a:xfrm>
            <a:off x="337584" y="215791"/>
            <a:ext cx="8192054" cy="461665"/>
          </a:xfrm>
          <a:prstGeom prst="rect">
            <a:avLst/>
          </a:prstGeom>
        </p:spPr>
        <p:txBody>
          <a:bodyPr vert="horz" wrap="square" lIns="91440" tIns="45720" rIns="91440" bIns="45720" rtlCol="0" anchor="ctr">
            <a:noAutofit/>
          </a:bodyPr>
          <a:lstStyle>
            <a:lvl1pPr algn="l" defTabSz="914423" rtl="0" eaLnBrk="1" latinLnBrk="0" hangingPunct="1">
              <a:spcBef>
                <a:spcPct val="0"/>
              </a:spcBef>
              <a:buNone/>
              <a:defRPr kumimoji="1" lang="ja-JP" altLang="en-US" sz="2400" b="1" i="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a:t>84</a:t>
            </a:r>
            <a:r>
              <a:rPr lang="ja-JP" altLang="en-US" sz="2800"/>
              <a:t>類（生産用・業務用・汎用機械）の輸出状況</a:t>
            </a:r>
          </a:p>
        </p:txBody>
      </p:sp>
      <p:sp>
        <p:nvSpPr>
          <p:cNvPr id="11" name="テキスト プレースホルダー 4">
            <a:extLst>
              <a:ext uri="{FF2B5EF4-FFF2-40B4-BE49-F238E27FC236}">
                <a16:creationId xmlns:a16="http://schemas.microsoft.com/office/drawing/2014/main" id="{E274DFEC-47E5-BA0B-20EA-E3A16E94A7F6}"/>
              </a:ext>
            </a:extLst>
          </p:cNvPr>
          <p:cNvSpPr txBox="1">
            <a:spLocks/>
          </p:cNvSpPr>
          <p:nvPr/>
        </p:nvSpPr>
        <p:spPr>
          <a:xfrm>
            <a:off x="84442" y="6453979"/>
            <a:ext cx="5797785" cy="339584"/>
          </a:xfrm>
          <a:prstGeom prst="rect">
            <a:avLst/>
          </a:prstGeom>
          <a:noFill/>
          <a:ln>
            <a:noFill/>
          </a:ln>
        </p:spPr>
        <p:txBody>
          <a:bodyPr vert="horz" wrap="square" lIns="216000" tIns="108000" rIns="216000" bIns="72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ja-JP" altLang="en-US"/>
              <a:t>＊米国輸入統計、日本→米国、</a:t>
            </a:r>
            <a:r>
              <a:rPr lang="en-US" altLang="ja-JP"/>
              <a:t>85</a:t>
            </a:r>
            <a:r>
              <a:rPr lang="ja-JP" altLang="en-US"/>
              <a:t>類の</a:t>
            </a:r>
            <a:r>
              <a:rPr lang="en-US" altLang="ja-JP"/>
              <a:t>4</a:t>
            </a:r>
            <a:r>
              <a:rPr lang="ja-JP" altLang="en-US"/>
              <a:t>桁を用い経産省作成。類似の品目を纏めて表現している。</a:t>
            </a:r>
            <a:endParaRPr lang="en-US" altLang="ja-JP"/>
          </a:p>
        </p:txBody>
      </p:sp>
      <p:grpSp>
        <p:nvGrpSpPr>
          <p:cNvPr id="32" name="グループ化 31">
            <a:extLst>
              <a:ext uri="{FF2B5EF4-FFF2-40B4-BE49-F238E27FC236}">
                <a16:creationId xmlns:a16="http://schemas.microsoft.com/office/drawing/2014/main" id="{13D0E512-1E58-3A91-EA61-158AEA1D24FA}"/>
              </a:ext>
            </a:extLst>
          </p:cNvPr>
          <p:cNvGrpSpPr/>
          <p:nvPr/>
        </p:nvGrpSpPr>
        <p:grpSpPr>
          <a:xfrm>
            <a:off x="10331961" y="431977"/>
            <a:ext cx="1813389" cy="1413876"/>
            <a:chOff x="10331961" y="527227"/>
            <a:chExt cx="1813389" cy="1413876"/>
          </a:xfrm>
        </p:grpSpPr>
        <p:sp>
          <p:nvSpPr>
            <p:cNvPr id="33" name="正方形/長方形 32">
              <a:extLst>
                <a:ext uri="{FF2B5EF4-FFF2-40B4-BE49-F238E27FC236}">
                  <a16:creationId xmlns:a16="http://schemas.microsoft.com/office/drawing/2014/main" id="{0DE65B78-C056-59A8-94BA-47EF4B7AE846}"/>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4" name="テキスト ボックス 33">
              <a:extLst>
                <a:ext uri="{FF2B5EF4-FFF2-40B4-BE49-F238E27FC236}">
                  <a16:creationId xmlns:a16="http://schemas.microsoft.com/office/drawing/2014/main" id="{FC7672C9-9C13-E497-83BB-272FB65A3987}"/>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35" name="正方形/長方形 34">
              <a:extLst>
                <a:ext uri="{FF2B5EF4-FFF2-40B4-BE49-F238E27FC236}">
                  <a16:creationId xmlns:a16="http://schemas.microsoft.com/office/drawing/2014/main" id="{C23BEF32-963D-8F16-38CC-E573716A6384}"/>
                </a:ext>
              </a:extLst>
            </p:cNvPr>
            <p:cNvSpPr/>
            <p:nvPr/>
          </p:nvSpPr>
          <p:spPr bwMode="auto">
            <a:xfrm>
              <a:off x="10436058" y="80343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6" name="テキスト ボックス 35">
              <a:extLst>
                <a:ext uri="{FF2B5EF4-FFF2-40B4-BE49-F238E27FC236}">
                  <a16:creationId xmlns:a16="http://schemas.microsoft.com/office/drawing/2014/main" id="{6296D1FA-557E-7B06-6679-E1A55949F0B8}"/>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37" name="テキスト ボックス 36">
              <a:extLst>
                <a:ext uri="{FF2B5EF4-FFF2-40B4-BE49-F238E27FC236}">
                  <a16:creationId xmlns:a16="http://schemas.microsoft.com/office/drawing/2014/main" id="{B0766102-0A36-5ECA-A26B-CDF66CFF2BAF}"/>
                </a:ext>
              </a:extLst>
            </p:cNvPr>
            <p:cNvSpPr txBox="1"/>
            <p:nvPr/>
          </p:nvSpPr>
          <p:spPr>
            <a:xfrm>
              <a:off x="10556318" y="95212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38" name="正方形/長方形 37">
              <a:extLst>
                <a:ext uri="{FF2B5EF4-FFF2-40B4-BE49-F238E27FC236}">
                  <a16:creationId xmlns:a16="http://schemas.microsoft.com/office/drawing/2014/main" id="{109B9BE4-BD8A-EFB6-4319-06B600A39677}"/>
                </a:ext>
              </a:extLst>
            </p:cNvPr>
            <p:cNvSpPr/>
            <p:nvPr/>
          </p:nvSpPr>
          <p:spPr bwMode="auto">
            <a:xfrm>
              <a:off x="10433330" y="101226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9" name="テキスト ボックス 38">
              <a:extLst>
                <a:ext uri="{FF2B5EF4-FFF2-40B4-BE49-F238E27FC236}">
                  <a16:creationId xmlns:a16="http://schemas.microsoft.com/office/drawing/2014/main" id="{32B0ADF6-5E63-B5AF-DE37-B34AA036C994}"/>
                </a:ext>
              </a:extLst>
            </p:cNvPr>
            <p:cNvSpPr txBox="1"/>
            <p:nvPr/>
          </p:nvSpPr>
          <p:spPr>
            <a:xfrm>
              <a:off x="10331961" y="1233217"/>
              <a:ext cx="1813388" cy="707886"/>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桁ベースでかかるため、詳細は個別の確認が必要。色分けはあくまで大まかな分類を示すもの。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6B4F9096-1264-B8C2-DFC5-5FA29F12B58D}"/>
              </a:ext>
            </a:extLst>
          </p:cNvPr>
          <p:cNvGrpSpPr/>
          <p:nvPr/>
        </p:nvGrpSpPr>
        <p:grpSpPr>
          <a:xfrm>
            <a:off x="6176993" y="1334715"/>
            <a:ext cx="5463853" cy="5246863"/>
            <a:chOff x="3719274" y="1487078"/>
            <a:chExt cx="5463853" cy="5246863"/>
          </a:xfrm>
        </p:grpSpPr>
        <p:graphicFrame>
          <p:nvGraphicFramePr>
            <p:cNvPr id="6" name="グラフ 5">
              <a:extLst>
                <a:ext uri="{FF2B5EF4-FFF2-40B4-BE49-F238E27FC236}">
                  <a16:creationId xmlns:a16="http://schemas.microsoft.com/office/drawing/2014/main" id="{12942265-61D1-9E38-A32D-39B9401AB69B}"/>
                </a:ext>
              </a:extLst>
            </p:cNvPr>
            <p:cNvGraphicFramePr>
              <a:graphicFrameLocks/>
            </p:cNvGraphicFramePr>
            <p:nvPr/>
          </p:nvGraphicFramePr>
          <p:xfrm>
            <a:off x="4341161" y="1487078"/>
            <a:ext cx="4841966" cy="5155131"/>
          </p:xfrm>
          <a:graphic>
            <a:graphicData uri="http://schemas.openxmlformats.org/drawingml/2006/chart">
              <c:chart xmlns:c="http://schemas.openxmlformats.org/drawingml/2006/chart" xmlns:r="http://schemas.openxmlformats.org/officeDocument/2006/relationships" r:id="rId4"/>
            </a:graphicData>
          </a:graphic>
        </p:graphicFrame>
        <p:sp>
          <p:nvSpPr>
            <p:cNvPr id="16" name="楕円 15">
              <a:extLst>
                <a:ext uri="{FF2B5EF4-FFF2-40B4-BE49-F238E27FC236}">
                  <a16:creationId xmlns:a16="http://schemas.microsoft.com/office/drawing/2014/main" id="{0B078EA7-14DA-A6E1-8B92-F361B150F1C9}"/>
                </a:ext>
              </a:extLst>
            </p:cNvPr>
            <p:cNvSpPr/>
            <p:nvPr/>
          </p:nvSpPr>
          <p:spPr>
            <a:xfrm>
              <a:off x="6083503" y="3413689"/>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B25D19F9-D783-839C-1B45-FA02592753D9}"/>
                </a:ext>
              </a:extLst>
            </p:cNvPr>
            <p:cNvSpPr txBox="1"/>
            <p:nvPr/>
          </p:nvSpPr>
          <p:spPr>
            <a:xfrm>
              <a:off x="5919261" y="3564268"/>
              <a:ext cx="1685767" cy="1026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$388</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0</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18">
              <a:extLst>
                <a:ext uri="{FF2B5EF4-FFF2-40B4-BE49-F238E27FC236}">
                  <a16:creationId xmlns:a16="http://schemas.microsoft.com/office/drawing/2014/main" id="{5088DF6A-67BA-EC58-B9C4-361E4DD22BB5}"/>
                </a:ext>
              </a:extLst>
            </p:cNvPr>
            <p:cNvSpPr txBox="1"/>
            <p:nvPr/>
          </p:nvSpPr>
          <p:spPr>
            <a:xfrm>
              <a:off x="6981373" y="2287050"/>
              <a:ext cx="1008223" cy="5469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建設機械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$62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30" name="テキスト ボックス 18">
              <a:extLst>
                <a:ext uri="{FF2B5EF4-FFF2-40B4-BE49-F238E27FC236}">
                  <a16:creationId xmlns:a16="http://schemas.microsoft.com/office/drawing/2014/main" id="{92CDC872-2F01-B4A6-7A6E-34FB84D111D7}"/>
                </a:ext>
              </a:extLst>
            </p:cNvPr>
            <p:cNvSpPr txBox="1"/>
            <p:nvPr/>
          </p:nvSpPr>
          <p:spPr>
            <a:xfrm>
              <a:off x="7801026" y="3586849"/>
              <a:ext cx="1008223" cy="5469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エンジン</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$47</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31" name="テキスト ボックス 18">
              <a:extLst>
                <a:ext uri="{FF2B5EF4-FFF2-40B4-BE49-F238E27FC236}">
                  <a16:creationId xmlns:a16="http://schemas.microsoft.com/office/drawing/2014/main" id="{C9674591-A964-C2A2-9F0A-43DC554B57B8}"/>
                </a:ext>
              </a:extLst>
            </p:cNvPr>
            <p:cNvSpPr txBox="1"/>
            <p:nvPr/>
          </p:nvSpPr>
          <p:spPr>
            <a:xfrm>
              <a:off x="7651567" y="4590703"/>
              <a:ext cx="1259783" cy="5469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ポンプ・バルブ</a:t>
              </a:r>
              <a:r>
                <a:rPr lang="en-US" altLang="ja-JP" sz="1477" b="1">
                  <a:solidFill>
                    <a:srgbClr val="FEFFFF"/>
                  </a:solidFill>
                  <a:latin typeface="Meiryo UI" panose="020B0604030504040204" pitchFamily="50" charset="-128"/>
                  <a:ea typeface="Meiryo UI" panose="020B0604030504040204" pitchFamily="50" charset="-128"/>
                </a:rPr>
                <a:t>$42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44" name="テキスト ボックス 18">
              <a:extLst>
                <a:ext uri="{FF2B5EF4-FFF2-40B4-BE49-F238E27FC236}">
                  <a16:creationId xmlns:a16="http://schemas.microsoft.com/office/drawing/2014/main" id="{27695E03-7E6E-0A5F-3BC0-8CA495CE9B3C}"/>
                </a:ext>
              </a:extLst>
            </p:cNvPr>
            <p:cNvSpPr txBox="1"/>
            <p:nvPr/>
          </p:nvSpPr>
          <p:spPr>
            <a:xfrm>
              <a:off x="6981373" y="5386191"/>
              <a:ext cx="1008223" cy="7742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半導体</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製造装置</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$39</a:t>
              </a:r>
              <a:r>
                <a:rPr lang="ja-JP" altLang="en-US" sz="1477" b="1">
                  <a:solidFill>
                    <a:srgbClr val="FEFFFF"/>
                  </a:solidFill>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18">
              <a:extLst>
                <a:ext uri="{FF2B5EF4-FFF2-40B4-BE49-F238E27FC236}">
                  <a16:creationId xmlns:a16="http://schemas.microsoft.com/office/drawing/2014/main" id="{9EF4407A-EB24-DB8A-CCF6-907201A0EAD3}"/>
                </a:ext>
              </a:extLst>
            </p:cNvPr>
            <p:cNvSpPr txBox="1"/>
            <p:nvPr/>
          </p:nvSpPr>
          <p:spPr>
            <a:xfrm>
              <a:off x="6068641" y="5429129"/>
              <a:ext cx="1008223" cy="7742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印刷機・</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77" b="1">
                  <a:solidFill>
                    <a:srgbClr val="FEFFFF"/>
                  </a:solidFill>
                  <a:latin typeface="Meiryo UI" panose="020B0604030504040204" pitchFamily="50" charset="-128"/>
                  <a:ea typeface="Meiryo UI" panose="020B0604030504040204" pitchFamily="50" charset="-128"/>
                </a:rPr>
                <a:t>$32</a:t>
              </a:r>
              <a:r>
                <a:rPr lang="ja-JP" altLang="en-US" sz="1477" b="1">
                  <a:solidFill>
                    <a:srgbClr val="FEFFFF"/>
                  </a:solidFill>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58B435AD-304C-4040-C07F-C6A352EE3CC8}"/>
                </a:ext>
              </a:extLst>
            </p:cNvPr>
            <p:cNvSpPr txBox="1"/>
            <p:nvPr/>
          </p:nvSpPr>
          <p:spPr>
            <a:xfrm>
              <a:off x="4618154" y="5995277"/>
              <a:ext cx="1018954"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50" charset="-128"/>
                  <a:ea typeface="Meiryo UI" panose="020B0604030504040204" pitchFamily="50" charset="-128"/>
                </a:rPr>
                <a:t>航空機用タービン</a:t>
              </a:r>
              <a:endParaRPr lang="en-US" altLang="ja-JP" sz="140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400" b="1">
                  <a:latin typeface="Meiryo UI" panose="020B0604030504040204" pitchFamily="50" charset="-128"/>
                  <a:ea typeface="Meiryo UI" panose="020B0604030504040204" pitchFamily="50" charset="-128"/>
                </a:rPr>
                <a:t>$22</a:t>
              </a:r>
              <a:r>
                <a:rPr kumimoji="1"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47" name="テキスト ボックス 46">
              <a:extLst>
                <a:ext uri="{FF2B5EF4-FFF2-40B4-BE49-F238E27FC236}">
                  <a16:creationId xmlns:a16="http://schemas.microsoft.com/office/drawing/2014/main" id="{924EC172-8341-2C81-5AA1-D6A55308C581}"/>
                </a:ext>
              </a:extLst>
            </p:cNvPr>
            <p:cNvSpPr txBox="1"/>
            <p:nvPr/>
          </p:nvSpPr>
          <p:spPr>
            <a:xfrm>
              <a:off x="3888068" y="5212649"/>
              <a:ext cx="1151964"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50" charset="-128"/>
                  <a:ea typeface="Meiryo UI" panose="020B0604030504040204" pitchFamily="50" charset="-128"/>
                </a:rPr>
                <a:t>工作機械・加工機械</a:t>
              </a:r>
              <a:r>
                <a:rPr lang="en-US" altLang="ja-JP" sz="1400" b="1">
                  <a:latin typeface="Meiryo UI" panose="020B0604030504040204" pitchFamily="50" charset="-128"/>
                  <a:ea typeface="Meiryo UI" panose="020B0604030504040204" pitchFamily="50" charset="-128"/>
                </a:rPr>
                <a:t>$19</a:t>
              </a:r>
              <a:r>
                <a:rPr kumimoji="1"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49" name="テキスト ボックス 48">
              <a:extLst>
                <a:ext uri="{FF2B5EF4-FFF2-40B4-BE49-F238E27FC236}">
                  <a16:creationId xmlns:a16="http://schemas.microsoft.com/office/drawing/2014/main" id="{85DD1970-16FC-BDAD-3D69-1374173AB8AF}"/>
                </a:ext>
              </a:extLst>
            </p:cNvPr>
            <p:cNvSpPr txBox="1"/>
            <p:nvPr/>
          </p:nvSpPr>
          <p:spPr>
            <a:xfrm>
              <a:off x="4427751" y="4518699"/>
              <a:ext cx="93751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産業車両</a:t>
              </a:r>
              <a:endParaRPr lang="en-US" altLang="ja-JP" sz="1200" b="1">
                <a:solidFill>
                  <a:schemeClr val="bg1"/>
                </a:solidFill>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1">
                  <a:solidFill>
                    <a:schemeClr val="bg1"/>
                  </a:solidFill>
                  <a:latin typeface="Meiryo UI" panose="020B0604030504040204" pitchFamily="50" charset="-128"/>
                  <a:ea typeface="Meiryo UI" panose="020B0604030504040204" pitchFamily="50" charset="-128"/>
                </a:rPr>
                <a:t>$17</a:t>
              </a: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億</a:t>
              </a:r>
            </a:p>
          </p:txBody>
        </p:sp>
        <p:sp>
          <p:nvSpPr>
            <p:cNvPr id="54" name="テキスト ボックス 53">
              <a:extLst>
                <a:ext uri="{FF2B5EF4-FFF2-40B4-BE49-F238E27FC236}">
                  <a16:creationId xmlns:a16="http://schemas.microsoft.com/office/drawing/2014/main" id="{6789FF0D-BEE7-05E6-E6B5-9E8BBC88E4C0}"/>
                </a:ext>
              </a:extLst>
            </p:cNvPr>
            <p:cNvSpPr txBox="1"/>
            <p:nvPr/>
          </p:nvSpPr>
          <p:spPr>
            <a:xfrm>
              <a:off x="4303992" y="4060089"/>
              <a:ext cx="106234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自動車部品</a:t>
              </a:r>
              <a:endParaRPr lang="en-US" altLang="ja-JP" sz="1200" b="1">
                <a:solidFill>
                  <a:schemeClr val="bg1"/>
                </a:solidFill>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1">
                  <a:solidFill>
                    <a:schemeClr val="bg1"/>
                  </a:solidFill>
                  <a:latin typeface="Meiryo UI" panose="020B0604030504040204" pitchFamily="50" charset="-128"/>
                  <a:ea typeface="Meiryo UI" panose="020B0604030504040204" pitchFamily="50" charset="-128"/>
                </a:rPr>
                <a:t>$13</a:t>
              </a: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億</a:t>
              </a:r>
            </a:p>
          </p:txBody>
        </p:sp>
        <p:sp>
          <p:nvSpPr>
            <p:cNvPr id="59" name="テキスト ボックス 58">
              <a:extLst>
                <a:ext uri="{FF2B5EF4-FFF2-40B4-BE49-F238E27FC236}">
                  <a16:creationId xmlns:a16="http://schemas.microsoft.com/office/drawing/2014/main" id="{24853362-A709-D63D-6660-6E58E0DA4EEB}"/>
                </a:ext>
              </a:extLst>
            </p:cNvPr>
            <p:cNvSpPr txBox="1"/>
            <p:nvPr/>
          </p:nvSpPr>
          <p:spPr>
            <a:xfrm>
              <a:off x="4174517" y="1980730"/>
              <a:ext cx="71488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1">
                  <a:latin typeface="Meiryo UI" panose="020B0604030504040204" pitchFamily="50" charset="-128"/>
                  <a:ea typeface="Meiryo UI" panose="020B0604030504040204" pitchFamily="50" charset="-128"/>
                </a:rPr>
                <a:t>工具 </a:t>
              </a:r>
              <a:r>
                <a:rPr lang="en-US" altLang="ja-JP" sz="1200" b="1">
                  <a:latin typeface="Meiryo UI" panose="020B0604030504040204" pitchFamily="50" charset="-128"/>
                  <a:ea typeface="Meiryo UI" panose="020B0604030504040204" pitchFamily="50" charset="-128"/>
                </a:rPr>
                <a:t>$5.6</a:t>
              </a:r>
              <a:r>
                <a:rPr lang="ja-JP" altLang="en-US" sz="1200" b="1">
                  <a:latin typeface="Meiryo UI" panose="020B0604030504040204" pitchFamily="50" charset="-128"/>
                  <a:ea typeface="Meiryo UI" panose="020B0604030504040204" pitchFamily="50" charset="-128"/>
                </a:rPr>
                <a:t>億</a:t>
              </a:r>
              <a:endPar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65" name="テキスト ボックス 18">
              <a:extLst>
                <a:ext uri="{FF2B5EF4-FFF2-40B4-BE49-F238E27FC236}">
                  <a16:creationId xmlns:a16="http://schemas.microsoft.com/office/drawing/2014/main" id="{4DD7124F-162D-D9E8-26E6-7E4D73E3C65D}"/>
                </a:ext>
              </a:extLst>
            </p:cNvPr>
            <p:cNvSpPr txBox="1"/>
            <p:nvPr/>
          </p:nvSpPr>
          <p:spPr>
            <a:xfrm>
              <a:off x="5607445" y="2452873"/>
              <a:ext cx="1008223" cy="5469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その他</a:t>
              </a:r>
              <a:r>
                <a:rPr lang="en-US" altLang="ja-JP" sz="1477" b="1">
                  <a:solidFill>
                    <a:srgbClr val="FEFFFF"/>
                  </a:solidFill>
                  <a:latin typeface="Meiryo UI" panose="020B0604030504040204" pitchFamily="50" charset="-128"/>
                  <a:ea typeface="Meiryo UI" panose="020B0604030504040204" pitchFamily="50" charset="-128"/>
                </a:rPr>
                <a:t>$71</a:t>
              </a:r>
              <a:r>
                <a:rPr lang="ja-JP" altLang="en-US" sz="1477" b="1">
                  <a:solidFill>
                    <a:srgbClr val="FEFFFF"/>
                  </a:solidFill>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6E22A15F-C020-301F-3327-6B79F64993CC}"/>
                </a:ext>
              </a:extLst>
            </p:cNvPr>
            <p:cNvSpPr txBox="1"/>
            <p:nvPr/>
          </p:nvSpPr>
          <p:spPr>
            <a:xfrm>
              <a:off x="4696681" y="1732033"/>
              <a:ext cx="91076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1">
                  <a:latin typeface="Meiryo UI" panose="020B0604030504040204" pitchFamily="50" charset="-128"/>
                  <a:ea typeface="Meiryo UI" panose="020B0604030504040204" pitchFamily="50" charset="-128"/>
                </a:rPr>
                <a:t>コンピュータ </a:t>
              </a:r>
              <a:r>
                <a:rPr lang="en-US" altLang="ja-JP" sz="1200" b="1">
                  <a:latin typeface="Meiryo UI" panose="020B0604030504040204" pitchFamily="50" charset="-128"/>
                  <a:ea typeface="Meiryo UI" panose="020B0604030504040204" pitchFamily="50" charset="-128"/>
                </a:rPr>
                <a:t>$5.3</a:t>
              </a:r>
              <a:r>
                <a:rPr lang="ja-JP" altLang="en-US" sz="1200" b="1">
                  <a:latin typeface="Meiryo UI" panose="020B0604030504040204" pitchFamily="50" charset="-128"/>
                  <a:ea typeface="Meiryo UI" panose="020B0604030504040204" pitchFamily="50" charset="-128"/>
                </a:rPr>
                <a:t>億</a:t>
              </a:r>
              <a:endPar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61A2F144-3772-72C7-2A09-2C89334CAE4E}"/>
                </a:ext>
              </a:extLst>
            </p:cNvPr>
            <p:cNvSpPr txBox="1"/>
            <p:nvPr/>
          </p:nvSpPr>
          <p:spPr>
            <a:xfrm>
              <a:off x="4222609" y="3751827"/>
              <a:ext cx="139512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bg1"/>
                  </a:solidFill>
                  <a:latin typeface="Meiryo UI" panose="020B0604030504040204" pitchFamily="50" charset="-128"/>
                  <a:ea typeface="Meiryo UI" panose="020B0604030504040204" pitchFamily="50" charset="-128"/>
                </a:rPr>
                <a:t>分離機 </a:t>
              </a:r>
              <a:r>
                <a:rPr lang="en-US" altLang="ja-JP" sz="1200" b="1">
                  <a:solidFill>
                    <a:schemeClr val="bg1"/>
                  </a:solidFill>
                  <a:latin typeface="Meiryo UI" panose="020B0604030504040204" pitchFamily="50" charset="-128"/>
                  <a:ea typeface="Meiryo UI" panose="020B0604030504040204" pitchFamily="50" charset="-128"/>
                </a:rPr>
                <a:t>$6.8</a:t>
              </a: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rPr>
                <a:t>億</a:t>
              </a:r>
            </a:p>
          </p:txBody>
        </p:sp>
        <p:sp>
          <p:nvSpPr>
            <p:cNvPr id="69" name="テキスト ボックス 68">
              <a:extLst>
                <a:ext uri="{FF2B5EF4-FFF2-40B4-BE49-F238E27FC236}">
                  <a16:creationId xmlns:a16="http://schemas.microsoft.com/office/drawing/2014/main" id="{B56A5102-284A-EF7E-3FF4-26AC9F8851CD}"/>
                </a:ext>
              </a:extLst>
            </p:cNvPr>
            <p:cNvSpPr txBox="1"/>
            <p:nvPr/>
          </p:nvSpPr>
          <p:spPr>
            <a:xfrm>
              <a:off x="3719274" y="2425843"/>
              <a:ext cx="9000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200" b="1">
                  <a:latin typeface="Meiryo UI" panose="020B0604030504040204" pitchFamily="50" charset="-128"/>
                  <a:ea typeface="Meiryo UI" panose="020B0604030504040204" pitchFamily="50" charset="-128"/>
                </a:rPr>
                <a:t>ベアリング </a:t>
              </a:r>
              <a:r>
                <a:rPr lang="en-US" altLang="ja-JP" sz="1200" b="1">
                  <a:latin typeface="Meiryo UI" panose="020B0604030504040204" pitchFamily="50" charset="-128"/>
                  <a:ea typeface="Meiryo UI" panose="020B0604030504040204" pitchFamily="50" charset="-128"/>
                </a:rPr>
                <a:t>$7.0</a:t>
              </a: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70" name="フリーフォーム: 図形 69">
              <a:extLst>
                <a:ext uri="{FF2B5EF4-FFF2-40B4-BE49-F238E27FC236}">
                  <a16:creationId xmlns:a16="http://schemas.microsoft.com/office/drawing/2014/main" id="{D2BAF0DD-2B86-92CF-2A31-E75B88A69CE0}"/>
                </a:ext>
              </a:extLst>
            </p:cNvPr>
            <p:cNvSpPr/>
            <p:nvPr/>
          </p:nvSpPr>
          <p:spPr bwMode="auto">
            <a:xfrm>
              <a:off x="4298950" y="2832100"/>
              <a:ext cx="330200" cy="709640"/>
            </a:xfrm>
            <a:custGeom>
              <a:avLst/>
              <a:gdLst>
                <a:gd name="connsiteX0" fmla="*/ 547687 w 547687"/>
                <a:gd name="connsiteY0" fmla="*/ 502444 h 502444"/>
                <a:gd name="connsiteX1" fmla="*/ 0 w 547687"/>
                <a:gd name="connsiteY1" fmla="*/ 221456 h 502444"/>
                <a:gd name="connsiteX2" fmla="*/ 0 w 547687"/>
                <a:gd name="connsiteY2" fmla="*/ 0 h 502444"/>
                <a:gd name="connsiteX0" fmla="*/ 547687 w 547687"/>
                <a:gd name="connsiteY0" fmla="*/ 751131 h 751131"/>
                <a:gd name="connsiteX1" fmla="*/ 0 w 547687"/>
                <a:gd name="connsiteY1" fmla="*/ 470143 h 751131"/>
                <a:gd name="connsiteX2" fmla="*/ 183763 w 547687"/>
                <a:gd name="connsiteY2" fmla="*/ 0 h 751131"/>
                <a:gd name="connsiteX0" fmla="*/ 374733 w 374733"/>
                <a:gd name="connsiteY0" fmla="*/ 751131 h 751131"/>
                <a:gd name="connsiteX1" fmla="*/ 0 w 374733"/>
                <a:gd name="connsiteY1" fmla="*/ 473503 h 751131"/>
                <a:gd name="connsiteX2" fmla="*/ 10809 w 374733"/>
                <a:gd name="connsiteY2" fmla="*/ 0 h 751131"/>
              </a:gdLst>
              <a:ahLst/>
              <a:cxnLst>
                <a:cxn ang="0">
                  <a:pos x="connsiteX0" y="connsiteY0"/>
                </a:cxn>
                <a:cxn ang="0">
                  <a:pos x="connsiteX1" y="connsiteY1"/>
                </a:cxn>
                <a:cxn ang="0">
                  <a:pos x="connsiteX2" y="connsiteY2"/>
                </a:cxn>
              </a:cxnLst>
              <a:rect l="l" t="t" r="r" b="b"/>
              <a:pathLst>
                <a:path w="374733" h="751131">
                  <a:moveTo>
                    <a:pt x="374733" y="751131"/>
                  </a:moveTo>
                  <a:lnTo>
                    <a:pt x="0" y="473503"/>
                  </a:lnTo>
                  <a:cubicBezTo>
                    <a:pt x="0" y="399684"/>
                    <a:pt x="10809" y="73819"/>
                    <a:pt x="10809" y="0"/>
                  </a:cubicBezTo>
                </a:path>
              </a:pathLst>
            </a:cu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フリーフォーム: 図形 71">
              <a:extLst>
                <a:ext uri="{FF2B5EF4-FFF2-40B4-BE49-F238E27FC236}">
                  <a16:creationId xmlns:a16="http://schemas.microsoft.com/office/drawing/2014/main" id="{F8DD630C-A5E6-2668-F506-3FB41BB3D183}"/>
                </a:ext>
              </a:extLst>
            </p:cNvPr>
            <p:cNvSpPr/>
            <p:nvPr/>
          </p:nvSpPr>
          <p:spPr bwMode="auto">
            <a:xfrm>
              <a:off x="4470553" y="2395715"/>
              <a:ext cx="256068" cy="909566"/>
            </a:xfrm>
            <a:custGeom>
              <a:avLst/>
              <a:gdLst>
                <a:gd name="connsiteX0" fmla="*/ 547687 w 547687"/>
                <a:gd name="connsiteY0" fmla="*/ 502444 h 502444"/>
                <a:gd name="connsiteX1" fmla="*/ 0 w 547687"/>
                <a:gd name="connsiteY1" fmla="*/ 221456 h 502444"/>
                <a:gd name="connsiteX2" fmla="*/ 0 w 547687"/>
                <a:gd name="connsiteY2" fmla="*/ 0 h 502444"/>
                <a:gd name="connsiteX0" fmla="*/ 552827 w 552827"/>
                <a:gd name="connsiteY0" fmla="*/ 502444 h 502444"/>
                <a:gd name="connsiteX1" fmla="*/ 0 w 552827"/>
                <a:gd name="connsiteY1" fmla="*/ 370064 h 502444"/>
                <a:gd name="connsiteX2" fmla="*/ 5140 w 552827"/>
                <a:gd name="connsiteY2" fmla="*/ 0 h 502444"/>
                <a:gd name="connsiteX0" fmla="*/ 552827 w 552827"/>
                <a:gd name="connsiteY0" fmla="*/ 655825 h 655825"/>
                <a:gd name="connsiteX1" fmla="*/ 0 w 552827"/>
                <a:gd name="connsiteY1" fmla="*/ 523445 h 655825"/>
                <a:gd name="connsiteX2" fmla="*/ 217631 w 552827"/>
                <a:gd name="connsiteY2" fmla="*/ 0 h 655825"/>
              </a:gdLst>
              <a:ahLst/>
              <a:cxnLst>
                <a:cxn ang="0">
                  <a:pos x="connsiteX0" y="connsiteY0"/>
                </a:cxn>
                <a:cxn ang="0">
                  <a:pos x="connsiteX1" y="connsiteY1"/>
                </a:cxn>
                <a:cxn ang="0">
                  <a:pos x="connsiteX2" y="connsiteY2"/>
                </a:cxn>
              </a:cxnLst>
              <a:rect l="l" t="t" r="r" b="b"/>
              <a:pathLst>
                <a:path w="552827" h="655825">
                  <a:moveTo>
                    <a:pt x="552827" y="655825"/>
                  </a:moveTo>
                  <a:lnTo>
                    <a:pt x="0" y="523445"/>
                  </a:lnTo>
                  <a:cubicBezTo>
                    <a:pt x="0" y="449626"/>
                    <a:pt x="217631" y="73819"/>
                    <a:pt x="217631" y="0"/>
                  </a:cubicBezTo>
                </a:path>
              </a:pathLst>
            </a:cu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フリーフォーム: 図形 75">
              <a:extLst>
                <a:ext uri="{FF2B5EF4-FFF2-40B4-BE49-F238E27FC236}">
                  <a16:creationId xmlns:a16="http://schemas.microsoft.com/office/drawing/2014/main" id="{F30CC8F1-B87C-F125-C226-09AF2FD8D2F0}"/>
                </a:ext>
              </a:extLst>
            </p:cNvPr>
            <p:cNvSpPr/>
            <p:nvPr/>
          </p:nvSpPr>
          <p:spPr bwMode="auto">
            <a:xfrm>
              <a:off x="4671669" y="2015758"/>
              <a:ext cx="268246" cy="1106060"/>
            </a:xfrm>
            <a:custGeom>
              <a:avLst/>
              <a:gdLst>
                <a:gd name="connsiteX0" fmla="*/ 547687 w 547687"/>
                <a:gd name="connsiteY0" fmla="*/ 502444 h 502444"/>
                <a:gd name="connsiteX1" fmla="*/ 0 w 547687"/>
                <a:gd name="connsiteY1" fmla="*/ 221456 h 502444"/>
                <a:gd name="connsiteX2" fmla="*/ 0 w 547687"/>
                <a:gd name="connsiteY2" fmla="*/ 0 h 502444"/>
                <a:gd name="connsiteX0" fmla="*/ 552827 w 552827"/>
                <a:gd name="connsiteY0" fmla="*/ 502444 h 502444"/>
                <a:gd name="connsiteX1" fmla="*/ 0 w 552827"/>
                <a:gd name="connsiteY1" fmla="*/ 370064 h 502444"/>
                <a:gd name="connsiteX2" fmla="*/ 5140 w 552827"/>
                <a:gd name="connsiteY2" fmla="*/ 0 h 502444"/>
                <a:gd name="connsiteX0" fmla="*/ 283039 w 283039"/>
                <a:gd name="connsiteY0" fmla="*/ 447039 h 447039"/>
                <a:gd name="connsiteX1" fmla="*/ 0 w 283039"/>
                <a:gd name="connsiteY1" fmla="*/ 370064 h 447039"/>
                <a:gd name="connsiteX2" fmla="*/ 5140 w 283039"/>
                <a:gd name="connsiteY2" fmla="*/ 0 h 447039"/>
                <a:gd name="connsiteX0" fmla="*/ 277901 w 277901"/>
                <a:gd name="connsiteY0" fmla="*/ 447039 h 447039"/>
                <a:gd name="connsiteX1" fmla="*/ 6591 w 277901"/>
                <a:gd name="connsiteY1" fmla="*/ 414063 h 447039"/>
                <a:gd name="connsiteX2" fmla="*/ 2 w 277901"/>
                <a:gd name="connsiteY2" fmla="*/ 0 h 447039"/>
                <a:gd name="connsiteX0" fmla="*/ 283039 w 283039"/>
                <a:gd name="connsiteY0" fmla="*/ 447039 h 447039"/>
                <a:gd name="connsiteX1" fmla="*/ 0 w 283039"/>
                <a:gd name="connsiteY1" fmla="*/ 409174 h 447039"/>
                <a:gd name="connsiteX2" fmla="*/ 5140 w 283039"/>
                <a:gd name="connsiteY2" fmla="*/ 0 h 447039"/>
                <a:gd name="connsiteX0" fmla="*/ 283039 w 891986"/>
                <a:gd name="connsiteY0" fmla="*/ 559455 h 559455"/>
                <a:gd name="connsiteX1" fmla="*/ 0 w 891986"/>
                <a:gd name="connsiteY1" fmla="*/ 521590 h 559455"/>
                <a:gd name="connsiteX2" fmla="*/ 891986 w 891986"/>
                <a:gd name="connsiteY2" fmla="*/ 0 h 559455"/>
              </a:gdLst>
              <a:ahLst/>
              <a:cxnLst>
                <a:cxn ang="0">
                  <a:pos x="connsiteX0" y="connsiteY0"/>
                </a:cxn>
                <a:cxn ang="0">
                  <a:pos x="connsiteX1" y="connsiteY1"/>
                </a:cxn>
                <a:cxn ang="0">
                  <a:pos x="connsiteX2" y="connsiteY2"/>
                </a:cxn>
              </a:cxnLst>
              <a:rect l="l" t="t" r="r" b="b"/>
              <a:pathLst>
                <a:path w="891986" h="559455">
                  <a:moveTo>
                    <a:pt x="283039" y="559455"/>
                  </a:moveTo>
                  <a:lnTo>
                    <a:pt x="0" y="521590"/>
                  </a:lnTo>
                  <a:cubicBezTo>
                    <a:pt x="0" y="447771"/>
                    <a:pt x="891986" y="73819"/>
                    <a:pt x="891986" y="0"/>
                  </a:cubicBezTo>
                </a:path>
              </a:pathLst>
            </a:cu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7" name="スライド番号プレースホルダー 1">
            <a:extLst>
              <a:ext uri="{FF2B5EF4-FFF2-40B4-BE49-F238E27FC236}">
                <a16:creationId xmlns:a16="http://schemas.microsoft.com/office/drawing/2014/main" id="{44A91A8A-8395-D6F5-2964-B9DC06EC2BB1}"/>
              </a:ext>
            </a:extLst>
          </p:cNvPr>
          <p:cNvSpPr>
            <a:spLocks noGrp="1"/>
          </p:cNvSpPr>
          <p:nvPr>
            <p:ph type="sldNum" sz="quarter" idx="12"/>
          </p:nvPr>
        </p:nvSpPr>
        <p:spPr>
          <a:xfrm>
            <a:off x="11669169" y="6433200"/>
            <a:ext cx="522831" cy="424800"/>
          </a:xfrm>
        </p:spPr>
        <p:txBody>
          <a:bodyPr/>
          <a:lstStyle/>
          <a:p>
            <a:fld id="{D9550142-B990-490A-A107-ED7302A7FD52}" type="slidenum">
              <a:rPr lang="en-US" altLang="ja-JP" smtClean="0">
                <a:latin typeface="Meiryo UI" panose="020B0604030504040204" pitchFamily="50" charset="-128"/>
                <a:ea typeface="Meiryo UI" panose="020B0604030504040204" pitchFamily="50" charset="-128"/>
              </a:rPr>
              <a:pPr/>
              <a:t>7</a:t>
            </a:fld>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730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9B036AE8-188B-BFA2-BB17-45A81A250A90}"/>
              </a:ext>
            </a:extLst>
          </p:cNvPr>
          <p:cNvSpPr>
            <a:spLocks noGrp="1"/>
          </p:cNvSpPr>
          <p:nvPr>
            <p:ph type="title"/>
          </p:nvPr>
        </p:nvSpPr>
        <p:spPr>
          <a:xfrm>
            <a:off x="337584" y="215791"/>
            <a:ext cx="6543934" cy="461665"/>
          </a:xfrm>
        </p:spPr>
        <p:txBody>
          <a:bodyPr>
            <a:noAutofit/>
          </a:bodyPr>
          <a:lstStyle/>
          <a:p>
            <a:r>
              <a:rPr lang="en-US" altLang="ja-JP" sz="2800"/>
              <a:t>85</a:t>
            </a:r>
            <a:r>
              <a:rPr lang="ja-JP" altLang="en-US" sz="2800"/>
              <a:t>類（エレクトロニクス）の輸出状況</a:t>
            </a:r>
          </a:p>
        </p:txBody>
      </p:sp>
      <p:sp>
        <p:nvSpPr>
          <p:cNvPr id="47" name="テキスト プレースホルダー 4">
            <a:extLst>
              <a:ext uri="{FF2B5EF4-FFF2-40B4-BE49-F238E27FC236}">
                <a16:creationId xmlns:a16="http://schemas.microsoft.com/office/drawing/2014/main" id="{900AE54B-C312-9312-8EEA-6065A27378E9}"/>
              </a:ext>
            </a:extLst>
          </p:cNvPr>
          <p:cNvSpPr txBox="1">
            <a:spLocks/>
          </p:cNvSpPr>
          <p:nvPr/>
        </p:nvSpPr>
        <p:spPr>
          <a:xfrm>
            <a:off x="-96973" y="6504647"/>
            <a:ext cx="6142220" cy="335646"/>
          </a:xfrm>
          <a:prstGeom prst="rect">
            <a:avLst/>
          </a:prstGeom>
          <a:noFill/>
          <a:ln>
            <a:noFill/>
          </a:ln>
        </p:spPr>
        <p:txBody>
          <a:bodyPr vert="horz" wrap="square" lIns="216000" tIns="108000" rIns="216000" bIns="72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ja-JP" altLang="en-US"/>
              <a:t>＊米国輸入統計、日本→米国、</a:t>
            </a:r>
            <a:r>
              <a:rPr lang="en-US" altLang="ja-JP"/>
              <a:t>85</a:t>
            </a:r>
            <a:r>
              <a:rPr lang="ja-JP" altLang="en-US"/>
              <a:t>類の</a:t>
            </a:r>
            <a:r>
              <a:rPr lang="en-US" altLang="ja-JP"/>
              <a:t>4</a:t>
            </a:r>
            <a:r>
              <a:rPr lang="ja-JP" altLang="en-US"/>
              <a:t>桁を用い経産省作成。２億ドル未満を中心をその他に纏め。</a:t>
            </a:r>
            <a:endParaRPr lang="en-US" altLang="ja-JP"/>
          </a:p>
        </p:txBody>
      </p:sp>
      <p:sp>
        <p:nvSpPr>
          <p:cNvPr id="53" name="テキスト ボックス 52">
            <a:extLst>
              <a:ext uri="{FF2B5EF4-FFF2-40B4-BE49-F238E27FC236}">
                <a16:creationId xmlns:a16="http://schemas.microsoft.com/office/drawing/2014/main" id="{C6E8B649-A632-34A3-42C6-32608FD086F2}"/>
              </a:ext>
            </a:extLst>
          </p:cNvPr>
          <p:cNvSpPr txBox="1"/>
          <p:nvPr/>
        </p:nvSpPr>
        <p:spPr>
          <a:xfrm>
            <a:off x="4670221" y="1902875"/>
            <a:ext cx="264963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照明用・信号用機器（自動車） </a:t>
            </a:r>
            <a:r>
              <a:rPr lang="en-US" altLang="ja-JP" sz="1100" b="1">
                <a:latin typeface="Meiryo UI" panose="020B0604030504040204" pitchFamily="50" charset="-128"/>
                <a:ea typeface="Meiryo UI" panose="020B0604030504040204" pitchFamily="50" charset="-128"/>
              </a:rPr>
              <a:t>$3.8</a:t>
            </a:r>
            <a:r>
              <a:rPr lang="ja-JP" altLang="en-US" sz="1100" b="1">
                <a:latin typeface="Meiryo UI" panose="020B0604030504040204" pitchFamily="50" charset="-128"/>
                <a:ea typeface="Meiryo UI" panose="020B0604030504040204" pitchFamily="50" charset="-128"/>
              </a:rPr>
              <a:t>億</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grpSp>
        <p:nvGrpSpPr>
          <p:cNvPr id="61" name="グループ化 60">
            <a:extLst>
              <a:ext uri="{FF2B5EF4-FFF2-40B4-BE49-F238E27FC236}">
                <a16:creationId xmlns:a16="http://schemas.microsoft.com/office/drawing/2014/main" id="{A2B152CB-A51B-5FF9-8907-422CB17FF775}"/>
              </a:ext>
            </a:extLst>
          </p:cNvPr>
          <p:cNvGrpSpPr/>
          <p:nvPr/>
        </p:nvGrpSpPr>
        <p:grpSpPr>
          <a:xfrm>
            <a:off x="84442" y="1443600"/>
            <a:ext cx="5335076" cy="4597676"/>
            <a:chOff x="84442" y="1443600"/>
            <a:chExt cx="5335076" cy="4597676"/>
          </a:xfrm>
        </p:grpSpPr>
        <p:pic>
          <p:nvPicPr>
            <p:cNvPr id="60" name="図 59">
              <a:extLst>
                <a:ext uri="{FF2B5EF4-FFF2-40B4-BE49-F238E27FC236}">
                  <a16:creationId xmlns:a16="http://schemas.microsoft.com/office/drawing/2014/main" id="{08A48932-2133-F647-BC6D-94241112F167}"/>
                </a:ext>
              </a:extLst>
            </p:cNvPr>
            <p:cNvPicPr>
              <a:picLocks noChangeAspect="1"/>
            </p:cNvPicPr>
            <p:nvPr/>
          </p:nvPicPr>
          <p:blipFill>
            <a:blip r:embed="rId3"/>
            <a:stretch>
              <a:fillRect/>
            </a:stretch>
          </p:blipFill>
          <p:spPr>
            <a:xfrm>
              <a:off x="706902" y="1888206"/>
              <a:ext cx="4712616" cy="4035902"/>
            </a:xfrm>
            <a:prstGeom prst="rect">
              <a:avLst/>
            </a:prstGeom>
          </p:spPr>
        </p:pic>
        <p:grpSp>
          <p:nvGrpSpPr>
            <p:cNvPr id="57" name="グループ化 56">
              <a:extLst>
                <a:ext uri="{FF2B5EF4-FFF2-40B4-BE49-F238E27FC236}">
                  <a16:creationId xmlns:a16="http://schemas.microsoft.com/office/drawing/2014/main" id="{F4DC90D0-6385-9601-0C14-71D89DEB6D04}"/>
                </a:ext>
              </a:extLst>
            </p:cNvPr>
            <p:cNvGrpSpPr/>
            <p:nvPr/>
          </p:nvGrpSpPr>
          <p:grpSpPr>
            <a:xfrm>
              <a:off x="84442" y="1443600"/>
              <a:ext cx="5092149" cy="4597676"/>
              <a:chOff x="84442" y="1443600"/>
              <a:chExt cx="5092149" cy="4597676"/>
            </a:xfrm>
          </p:grpSpPr>
          <p:grpSp>
            <p:nvGrpSpPr>
              <p:cNvPr id="22" name="グループ化 21">
                <a:extLst>
                  <a:ext uri="{FF2B5EF4-FFF2-40B4-BE49-F238E27FC236}">
                    <a16:creationId xmlns:a16="http://schemas.microsoft.com/office/drawing/2014/main" id="{13396556-412D-D0BB-F774-A9099335DDC4}"/>
                  </a:ext>
                </a:extLst>
              </p:cNvPr>
              <p:cNvGrpSpPr/>
              <p:nvPr/>
            </p:nvGrpSpPr>
            <p:grpSpPr>
              <a:xfrm>
                <a:off x="2394320" y="3196596"/>
                <a:ext cx="1357285" cy="1372745"/>
                <a:chOff x="4217803" y="2709886"/>
                <a:chExt cx="1470392" cy="1487140"/>
              </a:xfrm>
            </p:grpSpPr>
            <p:sp>
              <p:nvSpPr>
                <p:cNvPr id="48" name="楕円 47">
                  <a:extLst>
                    <a:ext uri="{FF2B5EF4-FFF2-40B4-BE49-F238E27FC236}">
                      <a16:creationId xmlns:a16="http://schemas.microsoft.com/office/drawing/2014/main" id="{1D84151B-7BAB-EAB8-F7E3-53EA05235940}"/>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49" name="テキスト ボックス 48">
                  <a:extLst>
                    <a:ext uri="{FF2B5EF4-FFF2-40B4-BE49-F238E27FC236}">
                      <a16:creationId xmlns:a16="http://schemas.microsoft.com/office/drawing/2014/main" id="{F0B44051-C215-6047-5A18-D9C6366D4F40}"/>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24" name="テキスト ボックス 23">
                <a:extLst>
                  <a:ext uri="{FF2B5EF4-FFF2-40B4-BE49-F238E27FC236}">
                    <a16:creationId xmlns:a16="http://schemas.microsoft.com/office/drawing/2014/main" id="{C0F0707B-44F0-D6C6-9077-C77A5AC827DC}"/>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6" name="テキスト ボックス 25">
                <a:extLst>
                  <a:ext uri="{FF2B5EF4-FFF2-40B4-BE49-F238E27FC236}">
                    <a16:creationId xmlns:a16="http://schemas.microsoft.com/office/drawing/2014/main" id="{1C3C8965-3434-A97E-D29F-5DC836CE0B98}"/>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8" name="テキスト ボックス 27">
                <a:extLst>
                  <a:ext uri="{FF2B5EF4-FFF2-40B4-BE49-F238E27FC236}">
                    <a16:creationId xmlns:a16="http://schemas.microsoft.com/office/drawing/2014/main" id="{645C1779-072E-5D99-F4D8-1D0582F58FD3}"/>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30" name="テキスト ボックス 29">
                <a:extLst>
                  <a:ext uri="{FF2B5EF4-FFF2-40B4-BE49-F238E27FC236}">
                    <a16:creationId xmlns:a16="http://schemas.microsoft.com/office/drawing/2014/main" id="{A407D6DB-1E1E-BFCD-4312-B5B3032E295E}"/>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31" name="テキスト ボックス 30">
                <a:extLst>
                  <a:ext uri="{FF2B5EF4-FFF2-40B4-BE49-F238E27FC236}">
                    <a16:creationId xmlns:a16="http://schemas.microsoft.com/office/drawing/2014/main" id="{19B62020-BFC5-5CD5-D444-AF76B17CD9D0}"/>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33" name="テキスト ボックス 32">
                <a:extLst>
                  <a:ext uri="{FF2B5EF4-FFF2-40B4-BE49-F238E27FC236}">
                    <a16:creationId xmlns:a16="http://schemas.microsoft.com/office/drawing/2014/main" id="{0C7AB53E-B3FD-8671-3E5C-CB1F44300519}"/>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37" name="テキスト ボックス 36">
                <a:extLst>
                  <a:ext uri="{FF2B5EF4-FFF2-40B4-BE49-F238E27FC236}">
                    <a16:creationId xmlns:a16="http://schemas.microsoft.com/office/drawing/2014/main" id="{7C366E23-2F6F-E662-3AE8-CDB95D354B9B}"/>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38" name="テキスト ボックス 37">
                <a:extLst>
                  <a:ext uri="{FF2B5EF4-FFF2-40B4-BE49-F238E27FC236}">
                    <a16:creationId xmlns:a16="http://schemas.microsoft.com/office/drawing/2014/main" id="{DA7013FC-B4AB-3824-7594-8E873EA9D242}"/>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39" name="テキスト ボックス 38">
                <a:extLst>
                  <a:ext uri="{FF2B5EF4-FFF2-40B4-BE49-F238E27FC236}">
                    <a16:creationId xmlns:a16="http://schemas.microsoft.com/office/drawing/2014/main" id="{E99F7111-3622-7601-7DAD-A234646B4CB7}"/>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40" name="フリーフォーム: 図形 39">
                <a:extLst>
                  <a:ext uri="{FF2B5EF4-FFF2-40B4-BE49-F238E27FC236}">
                    <a16:creationId xmlns:a16="http://schemas.microsoft.com/office/drawing/2014/main" id="{26D3573E-FBC0-3E2C-19AF-9FA059FD4355}"/>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FA4B0D4F-74F5-7930-0BF1-41D9AE9EF201}"/>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42" name="吹き出し: 四角形 41">
                <a:extLst>
                  <a:ext uri="{FF2B5EF4-FFF2-40B4-BE49-F238E27FC236}">
                    <a16:creationId xmlns:a16="http://schemas.microsoft.com/office/drawing/2014/main" id="{C3448418-8159-4D8E-60F7-87D2CC6BB9FD}"/>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3" name="吹き出し: 四角形 42">
                <a:extLst>
                  <a:ext uri="{FF2B5EF4-FFF2-40B4-BE49-F238E27FC236}">
                    <a16:creationId xmlns:a16="http://schemas.microsoft.com/office/drawing/2014/main" id="{CA88C821-9E85-5275-5F49-BF951B368319}"/>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44" name="テキスト ボックス 43">
                <a:extLst>
                  <a:ext uri="{FF2B5EF4-FFF2-40B4-BE49-F238E27FC236}">
                    <a16:creationId xmlns:a16="http://schemas.microsoft.com/office/drawing/2014/main" id="{097E4559-10EF-CA21-F023-B26E11ABD2B9}"/>
                  </a:ext>
                </a:extLst>
              </p:cNvPr>
              <p:cNvSpPr txBox="1"/>
              <p:nvPr/>
            </p:nvSpPr>
            <p:spPr>
              <a:xfrm>
                <a:off x="3236090" y="2096582"/>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45" name="テキスト ボックス 44">
                <a:extLst>
                  <a:ext uri="{FF2B5EF4-FFF2-40B4-BE49-F238E27FC236}">
                    <a16:creationId xmlns:a16="http://schemas.microsoft.com/office/drawing/2014/main" id="{24C21EC0-0DC3-FD4E-AE30-C3264E3581A4}"/>
                  </a:ext>
                </a:extLst>
              </p:cNvPr>
              <p:cNvSpPr txBox="1"/>
              <p:nvPr/>
            </p:nvSpPr>
            <p:spPr>
              <a:xfrm>
                <a:off x="3375553" y="5441112"/>
                <a:ext cx="1801038"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endParaRPr lang="en-US" altLang="ja-JP">
                  <a:solidFill>
                    <a:srgbClr val="002060"/>
                  </a:solidFill>
                  <a:latin typeface="+mj-ea"/>
                  <a:ea typeface="+mj-ea"/>
                </a:endParaRP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46" name="フリーフォーム: 図形 45">
                <a:extLst>
                  <a:ext uri="{FF2B5EF4-FFF2-40B4-BE49-F238E27FC236}">
                    <a16:creationId xmlns:a16="http://schemas.microsoft.com/office/drawing/2014/main" id="{FD0E8A0E-4179-9FBA-0AD7-E48C7BD73F66}"/>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grpSp>
        <p:nvGrpSpPr>
          <p:cNvPr id="69" name="グループ化 68">
            <a:extLst>
              <a:ext uri="{FF2B5EF4-FFF2-40B4-BE49-F238E27FC236}">
                <a16:creationId xmlns:a16="http://schemas.microsoft.com/office/drawing/2014/main" id="{3F20B1FF-ECB5-9E10-CBF5-9CE7D8016E2F}"/>
              </a:ext>
            </a:extLst>
          </p:cNvPr>
          <p:cNvGrpSpPr/>
          <p:nvPr/>
        </p:nvGrpSpPr>
        <p:grpSpPr>
          <a:xfrm>
            <a:off x="4860762" y="1053682"/>
            <a:ext cx="7330860" cy="5750719"/>
            <a:chOff x="5279862" y="987007"/>
            <a:chExt cx="7330860" cy="5750719"/>
          </a:xfrm>
        </p:grpSpPr>
        <p:graphicFrame>
          <p:nvGraphicFramePr>
            <p:cNvPr id="2" name="グラフ 1">
              <a:extLst>
                <a:ext uri="{FF2B5EF4-FFF2-40B4-BE49-F238E27FC236}">
                  <a16:creationId xmlns:a16="http://schemas.microsoft.com/office/drawing/2014/main" id="{8B67A952-4A65-76DE-A3DC-71E2C07A2C5B}"/>
                </a:ext>
              </a:extLst>
            </p:cNvPr>
            <p:cNvGraphicFramePr>
              <a:graphicFrameLocks/>
            </p:cNvGraphicFramePr>
            <p:nvPr/>
          </p:nvGraphicFramePr>
          <p:xfrm>
            <a:off x="6465431" y="1178892"/>
            <a:ext cx="6145291" cy="4976372"/>
          </p:xfrm>
          <a:graphic>
            <a:graphicData uri="http://schemas.openxmlformats.org/drawingml/2006/chart">
              <c:chart xmlns:c="http://schemas.openxmlformats.org/drawingml/2006/chart" xmlns:r="http://schemas.openxmlformats.org/officeDocument/2006/relationships" r:id="rId4"/>
            </a:graphicData>
          </a:graphic>
        </p:graphicFrame>
        <p:sp>
          <p:nvSpPr>
            <p:cNvPr id="52" name="テキスト ボックス 51">
              <a:extLst>
                <a:ext uri="{FF2B5EF4-FFF2-40B4-BE49-F238E27FC236}">
                  <a16:creationId xmlns:a16="http://schemas.microsoft.com/office/drawing/2014/main" id="{37D6FE47-9F60-F45C-EF80-A9172D401560}"/>
                </a:ext>
              </a:extLst>
            </p:cNvPr>
            <p:cNvSpPr txBox="1"/>
            <p:nvPr/>
          </p:nvSpPr>
          <p:spPr>
            <a:xfrm>
              <a:off x="6326507" y="1188468"/>
              <a:ext cx="1589031"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電気炉部品他 </a:t>
              </a:r>
              <a:r>
                <a:rPr lang="en-US" altLang="ja-JP" sz="1100" b="1">
                  <a:latin typeface="Meiryo UI" panose="020B0604030504040204" pitchFamily="50" charset="-128"/>
                  <a:ea typeface="Meiryo UI" panose="020B0604030504040204" pitchFamily="50" charset="-128"/>
                </a:rPr>
                <a:t>$1.9</a:t>
              </a:r>
              <a:r>
                <a:rPr lang="ja-JP" altLang="en-US" sz="1100" b="1">
                  <a:latin typeface="Meiryo UI" panose="020B0604030504040204" pitchFamily="50" charset="-128"/>
                  <a:ea typeface="Meiryo UI" panose="020B0604030504040204" pitchFamily="50" charset="-128"/>
                </a:rPr>
                <a:t>億</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39C51178-D41D-FF6A-4B2C-64A36B96B69D}"/>
                </a:ext>
              </a:extLst>
            </p:cNvPr>
            <p:cNvSpPr txBox="1"/>
            <p:nvPr/>
          </p:nvSpPr>
          <p:spPr>
            <a:xfrm>
              <a:off x="6096000" y="2104535"/>
              <a:ext cx="1476276"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光ファイバー他　</a:t>
              </a:r>
              <a:r>
                <a:rPr lang="en-US" altLang="ja-JP" sz="1100" b="1">
                  <a:latin typeface="Meiryo UI" panose="020B0604030504040204" pitchFamily="50" charset="-128"/>
                  <a:ea typeface="Meiryo UI" panose="020B0604030504040204" pitchFamily="50" charset="-128"/>
                </a:rPr>
                <a:t>$4</a:t>
              </a:r>
              <a:r>
                <a:rPr lang="ja-JP" altLang="en-US" sz="1100" b="1">
                  <a:latin typeface="Meiryo UI" panose="020B0604030504040204" pitchFamily="50" charset="-128"/>
                  <a:ea typeface="Meiryo UI" panose="020B0604030504040204" pitchFamily="50" charset="-128"/>
                </a:rPr>
                <a:t>億</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14C2B83C-548F-EB50-C8C1-4A7CD8FB98C9}"/>
                </a:ext>
              </a:extLst>
            </p:cNvPr>
            <p:cNvSpPr txBox="1"/>
            <p:nvPr/>
          </p:nvSpPr>
          <p:spPr>
            <a:xfrm>
              <a:off x="5279862" y="2431463"/>
              <a:ext cx="209248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フラットパネルモジュール  </a:t>
              </a:r>
              <a:r>
                <a:rPr lang="en-US" altLang="ja-JP" sz="1100" b="1">
                  <a:latin typeface="Meiryo UI" panose="020B0604030504040204" pitchFamily="50" charset="-128"/>
                  <a:ea typeface="Meiryo UI" panose="020B0604030504040204" pitchFamily="50" charset="-128"/>
                </a:rPr>
                <a:t>$4.4</a:t>
              </a:r>
              <a:r>
                <a:rPr lang="ja-JP" altLang="en-US" sz="1100" b="1">
                  <a:latin typeface="Meiryo UI" panose="020B0604030504040204" pitchFamily="50" charset="-128"/>
                  <a:ea typeface="Meiryo UI" panose="020B0604030504040204" pitchFamily="50" charset="-128"/>
                </a:rPr>
                <a:t>億</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3" name="テキスト ボックス 18">
              <a:extLst>
                <a:ext uri="{FF2B5EF4-FFF2-40B4-BE49-F238E27FC236}">
                  <a16:creationId xmlns:a16="http://schemas.microsoft.com/office/drawing/2014/main" id="{8EBFB925-1645-C3B1-2F0C-027ED5AEB641}"/>
                </a:ext>
              </a:extLst>
            </p:cNvPr>
            <p:cNvSpPr txBox="1"/>
            <p:nvPr/>
          </p:nvSpPr>
          <p:spPr>
            <a:xfrm>
              <a:off x="8059140" y="5934874"/>
              <a:ext cx="84587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デジカメ他</a:t>
              </a:r>
              <a:r>
                <a:rPr lang="en-US" altLang="ja-JP" sz="1200" b="1">
                  <a:latin typeface="Meiryo UI" panose="020B0604030504040204" pitchFamily="50" charset="-128"/>
                  <a:ea typeface="Meiryo UI" panose="020B0604030504040204" pitchFamily="50" charset="-128"/>
                </a:rPr>
                <a:t> $9.3</a:t>
              </a:r>
              <a:r>
                <a:rPr lang="ja-JP" altLang="en-US" sz="1200" b="1">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4" name="テキスト ボックス 18">
              <a:extLst>
                <a:ext uri="{FF2B5EF4-FFF2-40B4-BE49-F238E27FC236}">
                  <a16:creationId xmlns:a16="http://schemas.microsoft.com/office/drawing/2014/main" id="{8383CF7E-D8A9-E051-3E56-4B5C7913A2A9}"/>
                </a:ext>
              </a:extLst>
            </p:cNvPr>
            <p:cNvSpPr txBox="1"/>
            <p:nvPr/>
          </p:nvSpPr>
          <p:spPr>
            <a:xfrm>
              <a:off x="6510108" y="5538321"/>
              <a:ext cx="156661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スイッチ コネクター他</a:t>
              </a:r>
              <a:endParaRPr kumimoji="1" lang="en-US" altLang="ja-JP"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1">
                  <a:latin typeface="Meiryo UI" panose="020B0604030504040204" pitchFamily="50" charset="-128"/>
                  <a:ea typeface="Meiryo UI" panose="020B0604030504040204" pitchFamily="50" charset="-128"/>
                </a:rPr>
                <a:t>$8.4</a:t>
              </a:r>
              <a:r>
                <a:rPr lang="ja-JP" altLang="en-US" sz="1200" b="1">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7" name="テキスト ボックス 18">
              <a:extLst>
                <a:ext uri="{FF2B5EF4-FFF2-40B4-BE49-F238E27FC236}">
                  <a16:creationId xmlns:a16="http://schemas.microsoft.com/office/drawing/2014/main" id="{10F2101C-057E-41E8-AA99-14660AFBAD4C}"/>
                </a:ext>
              </a:extLst>
            </p:cNvPr>
            <p:cNvSpPr txBox="1"/>
            <p:nvPr/>
          </p:nvSpPr>
          <p:spPr>
            <a:xfrm>
              <a:off x="6289047" y="4977873"/>
              <a:ext cx="1301232"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発電機等部品 </a:t>
              </a:r>
              <a:r>
                <a:rPr kumimoji="1" lang="en-US" altLang="ja-JP"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$8.1</a:t>
              </a:r>
              <a:r>
                <a:rPr lang="ja-JP" altLang="en-US" sz="1200" b="1">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8" name="テキスト ボックス 18">
              <a:extLst>
                <a:ext uri="{FF2B5EF4-FFF2-40B4-BE49-F238E27FC236}">
                  <a16:creationId xmlns:a16="http://schemas.microsoft.com/office/drawing/2014/main" id="{3506F43D-EA79-3F69-5D33-83853F718329}"/>
                </a:ext>
              </a:extLst>
            </p:cNvPr>
            <p:cNvSpPr txBox="1"/>
            <p:nvPr/>
          </p:nvSpPr>
          <p:spPr>
            <a:xfrm>
              <a:off x="6232395" y="4403601"/>
              <a:ext cx="106731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コンデンサ</a:t>
              </a:r>
              <a:endParaRPr kumimoji="1" lang="en-US" altLang="ja-JP"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1">
                  <a:latin typeface="Meiryo UI" panose="020B0604030504040204" pitchFamily="50" charset="-128"/>
                  <a:ea typeface="Meiryo UI" panose="020B0604030504040204" pitchFamily="50" charset="-128"/>
                </a:rPr>
                <a:t>$7.5</a:t>
              </a:r>
              <a:r>
                <a:rPr lang="ja-JP" altLang="en-US" sz="1200" b="1">
                  <a:latin typeface="Meiryo UI" panose="020B0604030504040204" pitchFamily="50" charset="-128"/>
                  <a:ea typeface="Meiryo UI" panose="020B0604030504040204" pitchFamily="50" charset="-128"/>
                </a:rPr>
                <a:t>億ドル</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9" name="テキスト ボックス 18">
              <a:extLst>
                <a:ext uri="{FF2B5EF4-FFF2-40B4-BE49-F238E27FC236}">
                  <a16:creationId xmlns:a16="http://schemas.microsoft.com/office/drawing/2014/main" id="{4A7F653C-9F8D-53A8-5C48-91C6FB356EA4}"/>
                </a:ext>
              </a:extLst>
            </p:cNvPr>
            <p:cNvSpPr txBox="1"/>
            <p:nvPr/>
          </p:nvSpPr>
          <p:spPr>
            <a:xfrm>
              <a:off x="5816429" y="3789728"/>
              <a:ext cx="129583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半導体記憶装置</a:t>
              </a:r>
              <a:endParaRPr kumimoji="1" lang="en-US" altLang="ja-JP"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$7</a:t>
              </a:r>
              <a:r>
                <a:rPr lang="ja-JP" altLang="en-US" sz="1200" b="1">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0" name="テキスト ボックス 18">
              <a:extLst>
                <a:ext uri="{FF2B5EF4-FFF2-40B4-BE49-F238E27FC236}">
                  <a16:creationId xmlns:a16="http://schemas.microsoft.com/office/drawing/2014/main" id="{42F0AD5C-A28A-D583-043F-DC05E145B92E}"/>
                </a:ext>
              </a:extLst>
            </p:cNvPr>
            <p:cNvSpPr txBox="1"/>
            <p:nvPr/>
          </p:nvSpPr>
          <p:spPr>
            <a:xfrm>
              <a:off x="5549347" y="3240404"/>
              <a:ext cx="155105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電気制御・配電用盤</a:t>
              </a:r>
              <a:endParaRPr kumimoji="1" lang="en-US" altLang="ja-JP"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1">
                  <a:latin typeface="Meiryo UI" panose="020B0604030504040204" pitchFamily="50" charset="-128"/>
                  <a:ea typeface="Meiryo UI" panose="020B0604030504040204" pitchFamily="50" charset="-128"/>
                </a:rPr>
                <a:t>$6.5</a:t>
              </a:r>
              <a:r>
                <a:rPr lang="ja-JP" altLang="en-US" sz="1200" b="1">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2" name="テキスト ボックス 18">
              <a:extLst>
                <a:ext uri="{FF2B5EF4-FFF2-40B4-BE49-F238E27FC236}">
                  <a16:creationId xmlns:a16="http://schemas.microsoft.com/office/drawing/2014/main" id="{A3C2645D-B9BA-B281-E6B1-22FC769D6D91}"/>
                </a:ext>
              </a:extLst>
            </p:cNvPr>
            <p:cNvSpPr txBox="1"/>
            <p:nvPr/>
          </p:nvSpPr>
          <p:spPr>
            <a:xfrm>
              <a:off x="5327037" y="2797919"/>
              <a:ext cx="1902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音声データスマホ他 </a:t>
              </a:r>
              <a:r>
                <a:rPr lang="en-US" altLang="ja-JP" sz="1200" b="1">
                  <a:latin typeface="Meiryo UI" panose="020B0604030504040204" pitchFamily="50" charset="-128"/>
                  <a:ea typeface="Meiryo UI" panose="020B0604030504040204" pitchFamily="50" charset="-128"/>
                </a:rPr>
                <a:t>$6</a:t>
              </a:r>
              <a:r>
                <a:rPr lang="ja-JP" altLang="en-US" sz="1200" b="1">
                  <a:latin typeface="Meiryo UI" panose="020B0604030504040204" pitchFamily="50" charset="-128"/>
                  <a:ea typeface="Meiryo UI" panose="020B0604030504040204" pitchFamily="50" charset="-128"/>
                </a:rPr>
                <a:t>億</a:t>
              </a:r>
              <a:endParaRPr kumimoji="1" lang="ja-JP" altLang="en-US" sz="1477"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EFA4189E-6F62-8581-0074-750969CA8D16}"/>
                </a:ext>
              </a:extLst>
            </p:cNvPr>
            <p:cNvSpPr txBox="1"/>
            <p:nvPr/>
          </p:nvSpPr>
          <p:spPr>
            <a:xfrm>
              <a:off x="6143069" y="1572864"/>
              <a:ext cx="144721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溶接用機器 </a:t>
              </a:r>
              <a:r>
                <a:rPr lang="en-US" altLang="ja-JP" sz="1100" b="1">
                  <a:latin typeface="Meiryo UI" panose="020B0604030504040204" pitchFamily="50" charset="-128"/>
                  <a:ea typeface="Meiryo UI" panose="020B0604030504040204" pitchFamily="50" charset="-128"/>
                </a:rPr>
                <a:t>$2.7</a:t>
              </a:r>
              <a:r>
                <a:rPr lang="ja-JP" altLang="en-US" sz="1100" b="1">
                  <a:latin typeface="Meiryo UI" panose="020B0604030504040204" pitchFamily="50" charset="-128"/>
                  <a:ea typeface="Meiryo UI" panose="020B0604030504040204" pitchFamily="50" charset="-128"/>
                </a:rPr>
                <a:t>億</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D1A3D59B-5A7E-5A70-EE30-12719840F49F}"/>
                </a:ext>
              </a:extLst>
            </p:cNvPr>
            <p:cNvSpPr txBox="1"/>
            <p:nvPr/>
          </p:nvSpPr>
          <p:spPr>
            <a:xfrm>
              <a:off x="6587764" y="1384591"/>
              <a:ext cx="119604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モニター </a:t>
              </a:r>
              <a:r>
                <a:rPr lang="en-US" altLang="ja-JP" sz="1100" b="1">
                  <a:latin typeface="Meiryo UI" panose="020B0604030504040204" pitchFamily="50" charset="-128"/>
                  <a:ea typeface="Meiryo UI" panose="020B0604030504040204" pitchFamily="50" charset="-128"/>
                </a:rPr>
                <a:t>$1.9</a:t>
              </a:r>
              <a:r>
                <a:rPr lang="ja-JP" altLang="en-US" sz="1100" b="1">
                  <a:latin typeface="Meiryo UI" panose="020B0604030504040204" pitchFamily="50" charset="-128"/>
                  <a:ea typeface="Meiryo UI" panose="020B0604030504040204" pitchFamily="50" charset="-128"/>
                </a:rPr>
                <a:t>億　</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5" name="テキスト ボックス 18">
              <a:extLst>
                <a:ext uri="{FF2B5EF4-FFF2-40B4-BE49-F238E27FC236}">
                  <a16:creationId xmlns:a16="http://schemas.microsoft.com/office/drawing/2014/main" id="{5F7DF142-FC4F-8DB6-943F-13EC990EE1E9}"/>
                </a:ext>
              </a:extLst>
            </p:cNvPr>
            <p:cNvSpPr txBox="1"/>
            <p:nvPr/>
          </p:nvSpPr>
          <p:spPr>
            <a:xfrm>
              <a:off x="8749680" y="1590862"/>
              <a:ext cx="87415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2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a:solidFill>
                    <a:schemeClr val="bg1"/>
                  </a:solidFill>
                  <a:latin typeface="Meiryo UI" panose="020B0604030504040204" pitchFamily="50" charset="-128"/>
                  <a:ea typeface="Meiryo UI" panose="020B0604030504040204" pitchFamily="50" charset="-128"/>
                </a:rPr>
                <a:t>15</a:t>
              </a:r>
              <a:r>
                <a:rPr lang="ja-JP" altLang="en-US" sz="1200" b="1">
                  <a:solidFill>
                    <a:schemeClr val="bg1"/>
                  </a:solidFill>
                  <a:latin typeface="Meiryo UI" panose="020B0604030504040204" pitchFamily="50" charset="-128"/>
                  <a:ea typeface="Meiryo UI" panose="020B0604030504040204" pitchFamily="50" charset="-128"/>
                </a:rPr>
                <a:t>億ドル</a:t>
              </a:r>
              <a:endParaRPr kumimoji="1" lang="ja-JP" altLang="en-US" sz="1477"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CE9308B2-90C7-C73D-0865-29180BC12A02}"/>
                </a:ext>
              </a:extLst>
            </p:cNvPr>
            <p:cNvSpPr txBox="1"/>
            <p:nvPr/>
          </p:nvSpPr>
          <p:spPr>
            <a:xfrm>
              <a:off x="6866674" y="987007"/>
              <a:ext cx="1302231"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印刷回路 </a:t>
              </a:r>
              <a:r>
                <a:rPr lang="en-US" altLang="ja-JP" sz="1100" b="1">
                  <a:latin typeface="Meiryo UI" panose="020B0604030504040204" pitchFamily="50" charset="-128"/>
                  <a:ea typeface="Meiryo UI" panose="020B0604030504040204" pitchFamily="50" charset="-128"/>
                </a:rPr>
                <a:t>$1.7</a:t>
              </a:r>
              <a:r>
                <a:rPr lang="ja-JP" altLang="en-US" sz="1100" b="1">
                  <a:latin typeface="Meiryo UI" panose="020B0604030504040204" pitchFamily="50" charset="-128"/>
                  <a:ea typeface="Meiryo UI" panose="020B0604030504040204" pitchFamily="50" charset="-128"/>
                </a:rPr>
                <a:t>億</a:t>
              </a:r>
              <a:endPar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8" name="テキスト ボックス 18">
              <a:extLst>
                <a:ext uri="{FF2B5EF4-FFF2-40B4-BE49-F238E27FC236}">
                  <a16:creationId xmlns:a16="http://schemas.microsoft.com/office/drawing/2014/main" id="{204581F5-8D1D-73BD-5B4E-99EF633854E8}"/>
                </a:ext>
              </a:extLst>
            </p:cNvPr>
            <p:cNvSpPr txBox="1"/>
            <p:nvPr/>
          </p:nvSpPr>
          <p:spPr>
            <a:xfrm>
              <a:off x="8905016" y="6091395"/>
              <a:ext cx="1123594" cy="646331"/>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200" b="1" i="0" u="none" strike="noStrike" cap="none" spc="0" normalizeH="0" baseline="0">
                  <a:ln>
                    <a:noFill/>
                  </a:ln>
                  <a:effectLst/>
                  <a:uLnTx/>
                  <a:uFillTx/>
                  <a:latin typeface="Meiryo UI" panose="020B0604030504040204" pitchFamily="50" charset="-128"/>
                  <a:ea typeface="Meiryo UI" panose="020B0604030504040204" pitchFamily="50" charset="-128"/>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ja-JP" altLang="en-US"/>
                <a:t>発光ダイオード</a:t>
              </a:r>
              <a:endParaRPr lang="en-US" altLang="ja-JP"/>
            </a:p>
            <a:p>
              <a:r>
                <a:rPr lang="ja-JP" altLang="en-US"/>
                <a:t>トランジスタ他</a:t>
              </a:r>
              <a:endParaRPr lang="en-US" altLang="ja-JP"/>
            </a:p>
            <a:p>
              <a:r>
                <a:rPr lang="en-US" altLang="ja-JP"/>
                <a:t>$10</a:t>
              </a:r>
              <a:r>
                <a:rPr lang="ja-JP" altLang="en-US"/>
                <a:t>億</a:t>
              </a:r>
            </a:p>
          </p:txBody>
        </p:sp>
        <p:sp>
          <p:nvSpPr>
            <p:cNvPr id="35" name="テキスト ボックス 34">
              <a:extLst>
                <a:ext uri="{FF2B5EF4-FFF2-40B4-BE49-F238E27FC236}">
                  <a16:creationId xmlns:a16="http://schemas.microsoft.com/office/drawing/2014/main" id="{21A09F39-EFA8-64BC-E483-450D0504FB97}"/>
                </a:ext>
              </a:extLst>
            </p:cNvPr>
            <p:cNvSpPr txBox="1"/>
            <p:nvPr/>
          </p:nvSpPr>
          <p:spPr>
            <a:xfrm>
              <a:off x="10974350" y="5737513"/>
              <a:ext cx="1202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内燃機関用</a:t>
              </a:r>
              <a:endParaRPr kumimoji="1" lang="en-US" altLang="ja-JP"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点火プラグ他</a:t>
              </a:r>
            </a:p>
          </p:txBody>
        </p:sp>
        <p:sp>
          <p:nvSpPr>
            <p:cNvPr id="36" name="吹き出し: 四角形 35">
              <a:extLst>
                <a:ext uri="{FF2B5EF4-FFF2-40B4-BE49-F238E27FC236}">
                  <a16:creationId xmlns:a16="http://schemas.microsoft.com/office/drawing/2014/main" id="{018D53E3-660D-3205-A057-F10D173E31FF}"/>
                </a:ext>
              </a:extLst>
            </p:cNvPr>
            <p:cNvSpPr/>
            <p:nvPr/>
          </p:nvSpPr>
          <p:spPr bwMode="auto">
            <a:xfrm>
              <a:off x="10943027" y="5729046"/>
              <a:ext cx="1129146" cy="470132"/>
            </a:xfrm>
            <a:prstGeom prst="wedgeRectCallout">
              <a:avLst>
                <a:gd name="adj1" fmla="val -56750"/>
                <a:gd name="adj2" fmla="val -68819"/>
              </a:avLst>
            </a:prstGeom>
            <a:no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58" name="楕円 57">
              <a:extLst>
                <a:ext uri="{FF2B5EF4-FFF2-40B4-BE49-F238E27FC236}">
                  <a16:creationId xmlns:a16="http://schemas.microsoft.com/office/drawing/2014/main" id="{56831189-EC15-05AC-59B5-42A08F668E05}"/>
                </a:ext>
              </a:extLst>
            </p:cNvPr>
            <p:cNvSpPr/>
            <p:nvPr/>
          </p:nvSpPr>
          <p:spPr>
            <a:xfrm>
              <a:off x="8858893" y="2979933"/>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59" name="テキスト ボックス 58">
              <a:extLst>
                <a:ext uri="{FF2B5EF4-FFF2-40B4-BE49-F238E27FC236}">
                  <a16:creationId xmlns:a16="http://schemas.microsoft.com/office/drawing/2014/main" id="{83B73072-CB07-2422-D1DE-F48ED89934C7}"/>
                </a:ext>
              </a:extLst>
            </p:cNvPr>
            <p:cNvSpPr txBox="1"/>
            <p:nvPr/>
          </p:nvSpPr>
          <p:spPr>
            <a:xfrm>
              <a:off x="8905016" y="3003046"/>
              <a:ext cx="1265038" cy="1395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85</a:t>
              </a: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類</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$192</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$17</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64" name="フリーフォーム: 図形 63">
              <a:extLst>
                <a:ext uri="{FF2B5EF4-FFF2-40B4-BE49-F238E27FC236}">
                  <a16:creationId xmlns:a16="http://schemas.microsoft.com/office/drawing/2014/main" id="{B4D7646E-BEA4-B18E-C138-03935C9E5A2D}"/>
                </a:ext>
              </a:extLst>
            </p:cNvPr>
            <p:cNvSpPr/>
            <p:nvPr/>
          </p:nvSpPr>
          <p:spPr bwMode="auto">
            <a:xfrm>
              <a:off x="8057611" y="1120198"/>
              <a:ext cx="282268" cy="460474"/>
            </a:xfrm>
            <a:custGeom>
              <a:avLst/>
              <a:gdLst>
                <a:gd name="connsiteX0" fmla="*/ 160824 w 160824"/>
                <a:gd name="connsiteY0" fmla="*/ 298673 h 298673"/>
                <a:gd name="connsiteX1" fmla="*/ 41355 w 160824"/>
                <a:gd name="connsiteY1" fmla="*/ 13785 h 298673"/>
                <a:gd name="connsiteX2" fmla="*/ 0 w 160824"/>
                <a:gd name="connsiteY2" fmla="*/ 0 h 298673"/>
                <a:gd name="connsiteX0" fmla="*/ 160824 w 160824"/>
                <a:gd name="connsiteY0" fmla="*/ 302619 h 302619"/>
                <a:gd name="connsiteX1" fmla="*/ 41355 w 160824"/>
                <a:gd name="connsiteY1" fmla="*/ 1062 h 302619"/>
                <a:gd name="connsiteX2" fmla="*/ 0 w 160824"/>
                <a:gd name="connsiteY2" fmla="*/ 3946 h 302619"/>
                <a:gd name="connsiteX0" fmla="*/ 175112 w 175112"/>
                <a:gd name="connsiteY0" fmla="*/ 303436 h 303436"/>
                <a:gd name="connsiteX1" fmla="*/ 55643 w 175112"/>
                <a:gd name="connsiteY1" fmla="*/ 1879 h 303436"/>
                <a:gd name="connsiteX2" fmla="*/ 0 w 175112"/>
                <a:gd name="connsiteY2" fmla="*/ 0 h 303436"/>
                <a:gd name="connsiteX0" fmla="*/ 182256 w 182256"/>
                <a:gd name="connsiteY0" fmla="*/ 303436 h 303436"/>
                <a:gd name="connsiteX1" fmla="*/ 62787 w 182256"/>
                <a:gd name="connsiteY1" fmla="*/ 1879 h 303436"/>
                <a:gd name="connsiteX2" fmla="*/ 0 w 182256"/>
                <a:gd name="connsiteY2" fmla="*/ 0 h 303436"/>
                <a:gd name="connsiteX0" fmla="*/ 182256 w 182256"/>
                <a:gd name="connsiteY0" fmla="*/ 303908 h 303908"/>
                <a:gd name="connsiteX1" fmla="*/ 62787 w 182256"/>
                <a:gd name="connsiteY1" fmla="*/ 2351 h 303908"/>
                <a:gd name="connsiteX2" fmla="*/ 0 w 182256"/>
                <a:gd name="connsiteY2" fmla="*/ 472 h 303908"/>
                <a:gd name="connsiteX0" fmla="*/ 182256 w 182256"/>
                <a:gd name="connsiteY0" fmla="*/ 303436 h 303436"/>
                <a:gd name="connsiteX1" fmla="*/ 62787 w 182256"/>
                <a:gd name="connsiteY1" fmla="*/ 1879 h 303436"/>
                <a:gd name="connsiteX2" fmla="*/ 0 w 182256"/>
                <a:gd name="connsiteY2" fmla="*/ 0 h 303436"/>
                <a:gd name="connsiteX0" fmla="*/ 282268 w 282268"/>
                <a:gd name="connsiteY0" fmla="*/ 302653 h 302653"/>
                <a:gd name="connsiteX1" fmla="*/ 162799 w 282268"/>
                <a:gd name="connsiteY1" fmla="*/ 1096 h 302653"/>
                <a:gd name="connsiteX2" fmla="*/ 0 w 282268"/>
                <a:gd name="connsiteY2" fmla="*/ 0 h 302653"/>
              </a:gdLst>
              <a:ahLst/>
              <a:cxnLst>
                <a:cxn ang="0">
                  <a:pos x="connsiteX0" y="connsiteY0"/>
                </a:cxn>
                <a:cxn ang="0">
                  <a:pos x="connsiteX1" y="connsiteY1"/>
                </a:cxn>
                <a:cxn ang="0">
                  <a:pos x="connsiteX2" y="connsiteY2"/>
                </a:cxn>
              </a:cxnLst>
              <a:rect l="l" t="t" r="r" b="b"/>
              <a:pathLst>
                <a:path w="282268" h="302653">
                  <a:moveTo>
                    <a:pt x="282268" y="302653"/>
                  </a:moveTo>
                  <a:lnTo>
                    <a:pt x="162799" y="1096"/>
                  </a:lnTo>
                  <a:lnTo>
                    <a:pt x="0"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5" name="フリーフォーム: 図形 64">
              <a:extLst>
                <a:ext uri="{FF2B5EF4-FFF2-40B4-BE49-F238E27FC236}">
                  <a16:creationId xmlns:a16="http://schemas.microsoft.com/office/drawing/2014/main" id="{9725DC8E-23AD-22F4-5BC4-F6DF8AAE287D}"/>
                </a:ext>
              </a:extLst>
            </p:cNvPr>
            <p:cNvSpPr/>
            <p:nvPr/>
          </p:nvSpPr>
          <p:spPr bwMode="auto">
            <a:xfrm>
              <a:off x="7864079" y="1320403"/>
              <a:ext cx="340518" cy="325042"/>
            </a:xfrm>
            <a:custGeom>
              <a:avLst/>
              <a:gdLst>
                <a:gd name="connsiteX0" fmla="*/ 0 w 240506"/>
                <a:gd name="connsiteY0" fmla="*/ 1190 h 142875"/>
                <a:gd name="connsiteX1" fmla="*/ 151209 w 240506"/>
                <a:gd name="connsiteY1" fmla="*/ 0 h 142875"/>
                <a:gd name="connsiteX2" fmla="*/ 240506 w 240506"/>
                <a:gd name="connsiteY2" fmla="*/ 142875 h 142875"/>
              </a:gdLst>
              <a:ahLst/>
              <a:cxnLst>
                <a:cxn ang="0">
                  <a:pos x="connsiteX0" y="connsiteY0"/>
                </a:cxn>
                <a:cxn ang="0">
                  <a:pos x="connsiteX1" y="connsiteY1"/>
                </a:cxn>
                <a:cxn ang="0">
                  <a:pos x="connsiteX2" y="connsiteY2"/>
                </a:cxn>
              </a:cxnLst>
              <a:rect l="l" t="t" r="r" b="b"/>
              <a:pathLst>
                <a:path w="240506" h="142875">
                  <a:moveTo>
                    <a:pt x="0" y="1190"/>
                  </a:moveTo>
                  <a:lnTo>
                    <a:pt x="151209" y="0"/>
                  </a:lnTo>
                  <a:lnTo>
                    <a:pt x="240506" y="142875"/>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6" name="フリーフォーム: 図形 65">
              <a:extLst>
                <a:ext uri="{FF2B5EF4-FFF2-40B4-BE49-F238E27FC236}">
                  <a16:creationId xmlns:a16="http://schemas.microsoft.com/office/drawing/2014/main" id="{446C6512-350C-4034-3466-0FADA66A4A6A}"/>
                </a:ext>
              </a:extLst>
            </p:cNvPr>
            <p:cNvSpPr/>
            <p:nvPr/>
          </p:nvSpPr>
          <p:spPr bwMode="auto">
            <a:xfrm>
              <a:off x="7728797" y="1521865"/>
              <a:ext cx="367453" cy="222364"/>
            </a:xfrm>
            <a:custGeom>
              <a:avLst/>
              <a:gdLst>
                <a:gd name="connsiteX0" fmla="*/ 0 w 240506"/>
                <a:gd name="connsiteY0" fmla="*/ 1190 h 142875"/>
                <a:gd name="connsiteX1" fmla="*/ 151209 w 240506"/>
                <a:gd name="connsiteY1" fmla="*/ 0 h 142875"/>
                <a:gd name="connsiteX2" fmla="*/ 240506 w 240506"/>
                <a:gd name="connsiteY2" fmla="*/ 142875 h 142875"/>
              </a:gdLst>
              <a:ahLst/>
              <a:cxnLst>
                <a:cxn ang="0">
                  <a:pos x="connsiteX0" y="connsiteY0"/>
                </a:cxn>
                <a:cxn ang="0">
                  <a:pos x="connsiteX1" y="connsiteY1"/>
                </a:cxn>
                <a:cxn ang="0">
                  <a:pos x="connsiteX2" y="connsiteY2"/>
                </a:cxn>
              </a:cxnLst>
              <a:rect l="l" t="t" r="r" b="b"/>
              <a:pathLst>
                <a:path w="240506" h="142875">
                  <a:moveTo>
                    <a:pt x="0" y="1190"/>
                  </a:moveTo>
                  <a:lnTo>
                    <a:pt x="151209" y="0"/>
                  </a:lnTo>
                  <a:lnTo>
                    <a:pt x="240506" y="142875"/>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7" name="フリーフォーム: 図形 66">
              <a:extLst>
                <a:ext uri="{FF2B5EF4-FFF2-40B4-BE49-F238E27FC236}">
                  <a16:creationId xmlns:a16="http://schemas.microsoft.com/office/drawing/2014/main" id="{A67843FA-EA47-0F1D-AA29-AC59017CAD55}"/>
                </a:ext>
              </a:extLst>
            </p:cNvPr>
            <p:cNvSpPr/>
            <p:nvPr/>
          </p:nvSpPr>
          <p:spPr bwMode="auto">
            <a:xfrm>
              <a:off x="7526015" y="1698365"/>
              <a:ext cx="415454" cy="164895"/>
            </a:xfrm>
            <a:custGeom>
              <a:avLst/>
              <a:gdLst>
                <a:gd name="connsiteX0" fmla="*/ 0 w 240506"/>
                <a:gd name="connsiteY0" fmla="*/ 1190 h 142875"/>
                <a:gd name="connsiteX1" fmla="*/ 151209 w 240506"/>
                <a:gd name="connsiteY1" fmla="*/ 0 h 142875"/>
                <a:gd name="connsiteX2" fmla="*/ 240506 w 240506"/>
                <a:gd name="connsiteY2" fmla="*/ 142875 h 142875"/>
              </a:gdLst>
              <a:ahLst/>
              <a:cxnLst>
                <a:cxn ang="0">
                  <a:pos x="connsiteX0" y="connsiteY0"/>
                </a:cxn>
                <a:cxn ang="0">
                  <a:pos x="connsiteX1" y="connsiteY1"/>
                </a:cxn>
                <a:cxn ang="0">
                  <a:pos x="connsiteX2" y="connsiteY2"/>
                </a:cxn>
              </a:cxnLst>
              <a:rect l="l" t="t" r="r" b="b"/>
              <a:pathLst>
                <a:path w="240506" h="142875">
                  <a:moveTo>
                    <a:pt x="0" y="1190"/>
                  </a:moveTo>
                  <a:lnTo>
                    <a:pt x="151209" y="0"/>
                  </a:lnTo>
                  <a:lnTo>
                    <a:pt x="240506" y="142875"/>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grpSp>
      <p:grpSp>
        <p:nvGrpSpPr>
          <p:cNvPr id="5" name="グループ化 4">
            <a:extLst>
              <a:ext uri="{FF2B5EF4-FFF2-40B4-BE49-F238E27FC236}">
                <a16:creationId xmlns:a16="http://schemas.microsoft.com/office/drawing/2014/main" id="{31C019B0-DFFD-70BE-8571-52BA7B233C33}"/>
              </a:ext>
            </a:extLst>
          </p:cNvPr>
          <p:cNvGrpSpPr/>
          <p:nvPr/>
        </p:nvGrpSpPr>
        <p:grpSpPr>
          <a:xfrm>
            <a:off x="10331961" y="431977"/>
            <a:ext cx="1813389" cy="1413876"/>
            <a:chOff x="10331961" y="527227"/>
            <a:chExt cx="1813389" cy="1413876"/>
          </a:xfrm>
        </p:grpSpPr>
        <p:sp>
          <p:nvSpPr>
            <p:cNvPr id="6" name="正方形/長方形 5">
              <a:extLst>
                <a:ext uri="{FF2B5EF4-FFF2-40B4-BE49-F238E27FC236}">
                  <a16:creationId xmlns:a16="http://schemas.microsoft.com/office/drawing/2014/main" id="{617F88B9-3413-8BE8-88C0-C92E5A520470}"/>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16" name="テキスト ボックス 15">
              <a:extLst>
                <a:ext uri="{FF2B5EF4-FFF2-40B4-BE49-F238E27FC236}">
                  <a16:creationId xmlns:a16="http://schemas.microsoft.com/office/drawing/2014/main" id="{8133534A-C7AD-748C-28DA-44D47BF1B4CC}"/>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21" name="正方形/長方形 20">
              <a:extLst>
                <a:ext uri="{FF2B5EF4-FFF2-40B4-BE49-F238E27FC236}">
                  <a16:creationId xmlns:a16="http://schemas.microsoft.com/office/drawing/2014/main" id="{65BC6E61-B453-2E3C-63E2-85756706A4E3}"/>
                </a:ext>
              </a:extLst>
            </p:cNvPr>
            <p:cNvSpPr/>
            <p:nvPr/>
          </p:nvSpPr>
          <p:spPr bwMode="auto">
            <a:xfrm>
              <a:off x="10436058" y="80343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23" name="テキスト ボックス 22">
              <a:extLst>
                <a:ext uri="{FF2B5EF4-FFF2-40B4-BE49-F238E27FC236}">
                  <a16:creationId xmlns:a16="http://schemas.microsoft.com/office/drawing/2014/main" id="{D5A7252B-4EEF-C4EE-884B-FB121A7382C5}"/>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25" name="テキスト ボックス 24">
              <a:extLst>
                <a:ext uri="{FF2B5EF4-FFF2-40B4-BE49-F238E27FC236}">
                  <a16:creationId xmlns:a16="http://schemas.microsoft.com/office/drawing/2014/main" id="{293BA3D7-AD92-CA68-D1E6-DBBCCFE10E21}"/>
                </a:ext>
              </a:extLst>
            </p:cNvPr>
            <p:cNvSpPr txBox="1"/>
            <p:nvPr/>
          </p:nvSpPr>
          <p:spPr>
            <a:xfrm>
              <a:off x="10556318" y="95212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27" name="正方形/長方形 26">
              <a:extLst>
                <a:ext uri="{FF2B5EF4-FFF2-40B4-BE49-F238E27FC236}">
                  <a16:creationId xmlns:a16="http://schemas.microsoft.com/office/drawing/2014/main" id="{A2E2DD6C-12AD-EADF-63D4-2962A41C949A}"/>
                </a:ext>
              </a:extLst>
            </p:cNvPr>
            <p:cNvSpPr/>
            <p:nvPr/>
          </p:nvSpPr>
          <p:spPr bwMode="auto">
            <a:xfrm>
              <a:off x="10433330" y="101226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29" name="テキスト ボックス 28">
              <a:extLst>
                <a:ext uri="{FF2B5EF4-FFF2-40B4-BE49-F238E27FC236}">
                  <a16:creationId xmlns:a16="http://schemas.microsoft.com/office/drawing/2014/main" id="{EFF4A584-F2D9-ED5B-B559-75A4A4C7F1E2}"/>
                </a:ext>
              </a:extLst>
            </p:cNvPr>
            <p:cNvSpPr txBox="1"/>
            <p:nvPr/>
          </p:nvSpPr>
          <p:spPr>
            <a:xfrm>
              <a:off x="10331961" y="1233217"/>
              <a:ext cx="1813388" cy="707886"/>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桁ベースでかかるため、詳細は個別の確認が必要。色分けはあくまで大まかな分類を示すもの。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スライド番号プレースホルダー 1">
            <a:extLst>
              <a:ext uri="{FF2B5EF4-FFF2-40B4-BE49-F238E27FC236}">
                <a16:creationId xmlns:a16="http://schemas.microsoft.com/office/drawing/2014/main" id="{772F9D59-0AD6-E5FC-AE8D-230DAC44E399}"/>
              </a:ext>
            </a:extLst>
          </p:cNvPr>
          <p:cNvSpPr>
            <a:spLocks noGrp="1"/>
          </p:cNvSpPr>
          <p:nvPr>
            <p:ph type="sldNum" sz="quarter" idx="12"/>
          </p:nvPr>
        </p:nvSpPr>
        <p:spPr>
          <a:xfrm>
            <a:off x="11669169" y="6433200"/>
            <a:ext cx="522831" cy="424800"/>
          </a:xfrm>
        </p:spPr>
        <p:txBody>
          <a:bodyPr/>
          <a:lstStyle/>
          <a:p>
            <a:fld id="{D9550142-B990-490A-A107-ED7302A7FD52}" type="slidenum">
              <a:rPr lang="en-US" altLang="ja-JP" smtClean="0">
                <a:latin typeface="Meiryo UI" panose="020B0604030504040204" pitchFamily="50" charset="-128"/>
                <a:ea typeface="Meiryo UI" panose="020B0604030504040204" pitchFamily="50" charset="-128"/>
              </a:rPr>
              <a:pPr/>
              <a:t>8</a:t>
            </a:fld>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76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プレースホルダー 4">
            <a:extLst>
              <a:ext uri="{FF2B5EF4-FFF2-40B4-BE49-F238E27FC236}">
                <a16:creationId xmlns:a16="http://schemas.microsoft.com/office/drawing/2014/main" id="{900AE54B-C312-9312-8EEA-6065A27378E9}"/>
              </a:ext>
            </a:extLst>
          </p:cNvPr>
          <p:cNvSpPr txBox="1">
            <a:spLocks/>
          </p:cNvSpPr>
          <p:nvPr/>
        </p:nvSpPr>
        <p:spPr>
          <a:xfrm>
            <a:off x="0" y="6455655"/>
            <a:ext cx="6762996" cy="351035"/>
          </a:xfrm>
          <a:prstGeom prst="rect">
            <a:avLst/>
          </a:prstGeom>
          <a:noFill/>
          <a:ln>
            <a:noFill/>
          </a:ln>
        </p:spPr>
        <p:txBody>
          <a:bodyPr vert="horz" wrap="square" lIns="216000" tIns="108000" rIns="216000" bIns="72000" rtlCol="0" anchor="t" anchorCtr="0">
            <a:spAutoFit/>
          </a:bodyPr>
          <a:lstStyle>
            <a:defPPr>
              <a:defRPr lang="ja-JP"/>
            </a:defPPr>
            <a:lvl1pPr indent="0" defTabSz="914423">
              <a:lnSpc>
                <a:spcPct val="100000"/>
              </a:lnSpc>
              <a:spcBef>
                <a:spcPts val="0"/>
              </a:spcBef>
              <a:spcAft>
                <a:spcPts val="600"/>
              </a:spcAft>
              <a:buClr>
                <a:srgbClr val="000000"/>
              </a:buClr>
              <a:buSzPct val="100000"/>
              <a:buFont typeface="メイリオ" panose="020B0604030504040204" pitchFamily="50" charset="-128"/>
              <a:buNone/>
              <a:defRPr sz="1000" b="0" i="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1pPr>
            <a:lvl2pPr marL="630254" indent="-285757"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2pPr>
            <a:lvl3pPr marL="896960" indent="-228606" defTabSz="914423">
              <a:spcBef>
                <a:spcPts val="600"/>
              </a:spcBef>
              <a:spcAft>
                <a:spcPts val="600"/>
              </a:spcAft>
              <a:buFont typeface="メイリオ" panose="020B0604030504040204" pitchFamily="50" charset="-128"/>
              <a:buChar char="‒"/>
              <a:defRPr sz="1600" b="0" i="0">
                <a:latin typeface="+mj-ea"/>
                <a:ea typeface="+mj-ea"/>
                <a:cs typeface="メイリオ" panose="020B0604030504040204" pitchFamily="50" charset="-128"/>
              </a:defRPr>
            </a:lvl3pPr>
            <a:lvl4pPr marL="1165254" indent="-228606" defTabSz="914423">
              <a:spcBef>
                <a:spcPct val="20000"/>
              </a:spcBef>
              <a:buFont typeface="Meiryo UI" panose="020B0604030504040204" pitchFamily="50" charset="-128"/>
              <a:buChar char="∗"/>
              <a:defRPr sz="1600">
                <a:latin typeface="+mj-ea"/>
                <a:ea typeface="+mj-ea"/>
                <a:cs typeface="Meiryo UI" panose="020B0604030504040204" pitchFamily="50" charset="-128"/>
              </a:defRPr>
            </a:lvl4pPr>
            <a:lvl5pPr marL="1527213" indent="-228606" defTabSz="914423">
              <a:spcBef>
                <a:spcPct val="20000"/>
              </a:spcBef>
              <a:buFont typeface="Arial" pitchFamily="34" charset="0"/>
              <a:buChar char="»"/>
              <a:defRPr sz="1600">
                <a:latin typeface="+mj-ea"/>
                <a:ea typeface="+mj-ea"/>
                <a:cs typeface="Meiryo UI" panose="020B0604030504040204" pitchFamily="50" charset="-128"/>
              </a:defRPr>
            </a:lvl5pPr>
            <a:lvl6pPr marL="2514663" indent="-228606" defTabSz="914423">
              <a:spcBef>
                <a:spcPct val="20000"/>
              </a:spcBef>
              <a:buFont typeface="Arial" pitchFamily="34" charset="0"/>
              <a:buChar char="•"/>
              <a:defRPr sz="2000"/>
            </a:lvl6pPr>
            <a:lvl7pPr marL="2971874" indent="-228606" defTabSz="914423">
              <a:spcBef>
                <a:spcPct val="20000"/>
              </a:spcBef>
              <a:buFont typeface="Arial" pitchFamily="34" charset="0"/>
              <a:buChar char="•"/>
              <a:defRPr sz="2000"/>
            </a:lvl7pPr>
            <a:lvl8pPr marL="3429086" indent="-228606" defTabSz="914423">
              <a:spcBef>
                <a:spcPct val="20000"/>
              </a:spcBef>
              <a:buFont typeface="Arial" pitchFamily="34" charset="0"/>
              <a:buChar char="•"/>
              <a:defRPr sz="2000"/>
            </a:lvl8pPr>
            <a:lvl9pPr marL="3886297" indent="-228606" defTabSz="914423">
              <a:spcBef>
                <a:spcPct val="20000"/>
              </a:spcBef>
              <a:buFont typeface="Arial" pitchFamily="34" charset="0"/>
              <a:buChar char="•"/>
              <a:defRPr sz="2000"/>
            </a:lvl9pPr>
          </a:lstStyle>
          <a:p>
            <a:r>
              <a:rPr lang="ja-JP" altLang="en-US"/>
              <a:t>＊米国輸入統計、日本→米国、</a:t>
            </a:r>
            <a:r>
              <a:rPr lang="en-US" altLang="ja-JP"/>
              <a:t>29,38</a:t>
            </a:r>
            <a:r>
              <a:rPr lang="ja-JP" altLang="en-US"/>
              <a:t>～</a:t>
            </a:r>
            <a:r>
              <a:rPr lang="en-US" altLang="ja-JP"/>
              <a:t>40</a:t>
            </a:r>
            <a:r>
              <a:rPr lang="ja-JP" altLang="en-US"/>
              <a:t>類の</a:t>
            </a:r>
            <a:r>
              <a:rPr lang="en-US" altLang="ja-JP"/>
              <a:t>4</a:t>
            </a:r>
            <a:r>
              <a:rPr lang="ja-JP" altLang="en-US"/>
              <a:t>桁を用い、経産省作成。</a:t>
            </a:r>
            <a:r>
              <a:rPr lang="en-US" altLang="ja-JP"/>
              <a:t>2</a:t>
            </a:r>
            <a:r>
              <a:rPr lang="ja-JP" altLang="en-US"/>
              <a:t>億ドル未満のものはその他にまとめ。</a:t>
            </a:r>
            <a:endParaRPr lang="en-US" altLang="ja-JP"/>
          </a:p>
        </p:txBody>
      </p:sp>
      <p:grpSp>
        <p:nvGrpSpPr>
          <p:cNvPr id="50" name="グループ化 49">
            <a:extLst>
              <a:ext uri="{FF2B5EF4-FFF2-40B4-BE49-F238E27FC236}">
                <a16:creationId xmlns:a16="http://schemas.microsoft.com/office/drawing/2014/main" id="{3D4683B5-CF99-F98A-33CD-A22687EE5C5D}"/>
              </a:ext>
            </a:extLst>
          </p:cNvPr>
          <p:cNvGrpSpPr/>
          <p:nvPr/>
        </p:nvGrpSpPr>
        <p:grpSpPr>
          <a:xfrm>
            <a:off x="84442" y="1443600"/>
            <a:ext cx="5350058" cy="4597676"/>
            <a:chOff x="84442" y="1443600"/>
            <a:chExt cx="5350058" cy="4597676"/>
          </a:xfrm>
        </p:grpSpPr>
        <p:pic>
          <p:nvPicPr>
            <p:cNvPr id="49" name="図 48">
              <a:extLst>
                <a:ext uri="{FF2B5EF4-FFF2-40B4-BE49-F238E27FC236}">
                  <a16:creationId xmlns:a16="http://schemas.microsoft.com/office/drawing/2014/main" id="{70F858FF-0DFC-7B4A-AFB4-27C2714D5280}"/>
                </a:ext>
              </a:extLst>
            </p:cNvPr>
            <p:cNvPicPr>
              <a:picLocks noChangeAspect="1"/>
            </p:cNvPicPr>
            <p:nvPr/>
          </p:nvPicPr>
          <p:blipFill>
            <a:blip r:embed="rId3"/>
            <a:stretch>
              <a:fillRect/>
            </a:stretch>
          </p:blipFill>
          <p:spPr>
            <a:xfrm>
              <a:off x="721884" y="1897544"/>
              <a:ext cx="4712616" cy="4035902"/>
            </a:xfrm>
            <a:prstGeom prst="rect">
              <a:avLst/>
            </a:prstGeom>
          </p:spPr>
        </p:pic>
        <p:grpSp>
          <p:nvGrpSpPr>
            <p:cNvPr id="16" name="グループ化 15">
              <a:extLst>
                <a:ext uri="{FF2B5EF4-FFF2-40B4-BE49-F238E27FC236}">
                  <a16:creationId xmlns:a16="http://schemas.microsoft.com/office/drawing/2014/main" id="{208D878C-7AB7-1972-4F53-DFC291D6B3B0}"/>
                </a:ext>
              </a:extLst>
            </p:cNvPr>
            <p:cNvGrpSpPr/>
            <p:nvPr/>
          </p:nvGrpSpPr>
          <p:grpSpPr>
            <a:xfrm>
              <a:off x="84442" y="1443600"/>
              <a:ext cx="5077415" cy="4597676"/>
              <a:chOff x="84442" y="1443600"/>
              <a:chExt cx="5077415" cy="4597676"/>
            </a:xfrm>
          </p:grpSpPr>
          <p:grpSp>
            <p:nvGrpSpPr>
              <p:cNvPr id="17" name="グループ化 16">
                <a:extLst>
                  <a:ext uri="{FF2B5EF4-FFF2-40B4-BE49-F238E27FC236}">
                    <a16:creationId xmlns:a16="http://schemas.microsoft.com/office/drawing/2014/main" id="{13BB6AA0-58EF-985A-0BFE-128665A86732}"/>
                  </a:ext>
                </a:extLst>
              </p:cNvPr>
              <p:cNvGrpSpPr/>
              <p:nvPr/>
            </p:nvGrpSpPr>
            <p:grpSpPr>
              <a:xfrm>
                <a:off x="2394320" y="3196596"/>
                <a:ext cx="1357285" cy="1372745"/>
                <a:chOff x="4217803" y="2709886"/>
                <a:chExt cx="1470392" cy="1487140"/>
              </a:xfrm>
            </p:grpSpPr>
            <p:sp>
              <p:nvSpPr>
                <p:cNvPr id="46" name="楕円 45">
                  <a:extLst>
                    <a:ext uri="{FF2B5EF4-FFF2-40B4-BE49-F238E27FC236}">
                      <a16:creationId xmlns:a16="http://schemas.microsoft.com/office/drawing/2014/main" id="{6560D1AF-B771-0CBF-CD6E-47CEF3890392}"/>
                    </a:ext>
                  </a:extLst>
                </p:cNvPr>
                <p:cNvSpPr/>
                <p:nvPr/>
              </p:nvSpPr>
              <p:spPr>
                <a:xfrm>
                  <a:off x="4217803" y="2709886"/>
                  <a:ext cx="1470392" cy="14382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48" name="テキスト ボックス 47">
                  <a:extLst>
                    <a:ext uri="{FF2B5EF4-FFF2-40B4-BE49-F238E27FC236}">
                      <a16:creationId xmlns:a16="http://schemas.microsoft.com/office/drawing/2014/main" id="{45561805-7448-9A9B-1A19-45B41429038E}"/>
                    </a:ext>
                  </a:extLst>
                </p:cNvPr>
                <p:cNvSpPr txBox="1"/>
                <p:nvPr/>
              </p:nvSpPr>
              <p:spPr>
                <a:xfrm>
                  <a:off x="4257205" y="2900351"/>
                  <a:ext cx="1370458" cy="1296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$1,480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$133</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(HS2</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grpSp>
          <p:sp>
            <p:nvSpPr>
              <p:cNvPr id="18" name="テキスト ボックス 17">
                <a:extLst>
                  <a:ext uri="{FF2B5EF4-FFF2-40B4-BE49-F238E27FC236}">
                    <a16:creationId xmlns:a16="http://schemas.microsoft.com/office/drawing/2014/main" id="{33F1C350-AE32-D34E-40B3-F30308E0A16B}"/>
                  </a:ext>
                </a:extLst>
              </p:cNvPr>
              <p:cNvSpPr txBox="1"/>
              <p:nvPr/>
            </p:nvSpPr>
            <p:spPr>
              <a:xfrm>
                <a:off x="3648697" y="2802530"/>
                <a:ext cx="1029338" cy="1001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自動車</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部品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34%,</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$513</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0" name="テキスト ボックス 19">
                <a:extLst>
                  <a:ext uri="{FF2B5EF4-FFF2-40B4-BE49-F238E27FC236}">
                    <a16:creationId xmlns:a16="http://schemas.microsoft.com/office/drawing/2014/main" id="{062E9D04-A90D-76A0-B77E-9E6996F5A3DF}"/>
                  </a:ext>
                </a:extLst>
              </p:cNvPr>
              <p:cNvSpPr txBox="1"/>
              <p:nvPr/>
            </p:nvSpPr>
            <p:spPr>
              <a:xfrm>
                <a:off x="2551140" y="4636893"/>
                <a:ext cx="1552747"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生産用・業務用・</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汎用機械</a:t>
                </a:r>
                <a:endPar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24%, $361</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1" name="テキスト ボックス 20">
                <a:extLst>
                  <a:ext uri="{FF2B5EF4-FFF2-40B4-BE49-F238E27FC236}">
                    <a16:creationId xmlns:a16="http://schemas.microsoft.com/office/drawing/2014/main" id="{51CB20B7-A982-DCC6-1D06-A9E700A47E6E}"/>
                  </a:ext>
                </a:extLst>
              </p:cNvPr>
              <p:cNvSpPr txBox="1"/>
              <p:nvPr/>
            </p:nvSpPr>
            <p:spPr>
              <a:xfrm>
                <a:off x="1456807" y="4247309"/>
                <a:ext cx="1006025" cy="7742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ｴﾚｸﾄﾛﾆｸｽ</a:t>
                </a: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$192</a:t>
                </a:r>
                <a:r>
                  <a:rPr kumimoji="1" lang="ja-JP" altLang="en-US" sz="1477"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2" name="テキスト ボックス 21">
                <a:extLst>
                  <a:ext uri="{FF2B5EF4-FFF2-40B4-BE49-F238E27FC236}">
                    <a16:creationId xmlns:a16="http://schemas.microsoft.com/office/drawing/2014/main" id="{F86D593C-5533-60FC-D268-0C9D3295A9CE}"/>
                  </a:ext>
                </a:extLst>
              </p:cNvPr>
              <p:cNvSpPr txBox="1"/>
              <p:nvPr/>
            </p:nvSpPr>
            <p:spPr>
              <a:xfrm>
                <a:off x="1190573" y="3096119"/>
                <a:ext cx="1211081"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医薬品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4.9%, $74</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3" name="テキスト ボックス 22">
                <a:extLst>
                  <a:ext uri="{FF2B5EF4-FFF2-40B4-BE49-F238E27FC236}">
                    <a16:creationId xmlns:a16="http://schemas.microsoft.com/office/drawing/2014/main" id="{CC77CDEB-B3E4-F78D-8641-63F1C5D6A785}"/>
                  </a:ext>
                </a:extLst>
              </p:cNvPr>
              <p:cNvSpPr txBox="1"/>
              <p:nvPr/>
            </p:nvSpPr>
            <p:spPr>
              <a:xfrm>
                <a:off x="1444607" y="2679588"/>
                <a:ext cx="1044652" cy="560923"/>
              </a:xfrm>
              <a:prstGeom prst="rect">
                <a:avLst/>
              </a:prstGeom>
              <a:noFill/>
            </p:spPr>
            <p:txBody>
              <a:bodyPr wrap="square" rtlCol="0">
                <a:spAutoFit/>
              </a:bodyPr>
              <a:lstStyle>
                <a:defPPr>
                  <a:defRPr lang="ja-JP"/>
                </a:defPPr>
                <a:lvl1pPr>
                  <a:defRPr sz="1200" b="1">
                    <a:solidFill>
                      <a:schemeClr val="bg1"/>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精密機械</a:t>
                </a:r>
                <a:endPar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4.7%</a:t>
                </a:r>
                <a:endPar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　　　　 </a:t>
                </a:r>
                <a:r>
                  <a:rPr kumimoji="1" lang="en-US" altLang="ja-JP"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$71</a:t>
                </a:r>
                <a:r>
                  <a:rPr kumimoji="1" lang="ja-JP" altLang="en-US" sz="1015"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7" name="テキスト ボックス 26">
                <a:extLst>
                  <a:ext uri="{FF2B5EF4-FFF2-40B4-BE49-F238E27FC236}">
                    <a16:creationId xmlns:a16="http://schemas.microsoft.com/office/drawing/2014/main" id="{F0D6E059-66A5-4E99-78AF-1D9A96DCDECD}"/>
                  </a:ext>
                </a:extLst>
              </p:cNvPr>
              <p:cNvSpPr txBox="1"/>
              <p:nvPr/>
            </p:nvSpPr>
            <p:spPr>
              <a:xfrm>
                <a:off x="1158938" y="3643731"/>
                <a:ext cx="1235381" cy="433324"/>
              </a:xfrm>
              <a:prstGeom prst="rect">
                <a:avLst/>
              </a:prstGeom>
              <a:noFill/>
            </p:spPr>
            <p:txBody>
              <a:bodyPr wrap="square" rtlCol="0">
                <a:spAutoFit/>
              </a:bodyPr>
              <a:lstStyle>
                <a:defPPr>
                  <a:defRPr lang="ja-JP"/>
                </a:defPPr>
                <a:lvl1pPr algn="ctr">
                  <a:defRPr sz="1200" b="1">
                    <a:solidFill>
                      <a:schemeClr val="tx1">
                        <a:lumMod val="50000"/>
                        <a:lumOff val="50000"/>
                      </a:schemeClr>
                    </a:solidFill>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化学製品</a:t>
                </a:r>
                <a:endPar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6.6%, $100</a:t>
                </a:r>
                <a:r>
                  <a:rPr kumimoji="1" lang="ja-JP" altLang="en-US" sz="1108"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cs typeface="+mn-cs"/>
                  </a:rPr>
                  <a:t>億</a:t>
                </a:r>
              </a:p>
            </p:txBody>
          </p:sp>
          <p:sp>
            <p:nvSpPr>
              <p:cNvPr id="29" name="テキスト ボックス 28">
                <a:extLst>
                  <a:ext uri="{FF2B5EF4-FFF2-40B4-BE49-F238E27FC236}">
                    <a16:creationId xmlns:a16="http://schemas.microsoft.com/office/drawing/2014/main" id="{4C5AD3F9-4B96-877A-229D-E03972B47B27}"/>
                  </a:ext>
                </a:extLst>
              </p:cNvPr>
              <p:cNvSpPr txBox="1"/>
              <p:nvPr/>
            </p:nvSpPr>
            <p:spPr>
              <a:xfrm>
                <a:off x="2265325" y="1443600"/>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航空機部品</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1.2%, $18</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30" name="テキスト ボックス 29">
                <a:extLst>
                  <a:ext uri="{FF2B5EF4-FFF2-40B4-BE49-F238E27FC236}">
                    <a16:creationId xmlns:a16="http://schemas.microsoft.com/office/drawing/2014/main" id="{D17CAF68-509F-22CC-C332-7C314F96DABB}"/>
                  </a:ext>
                </a:extLst>
              </p:cNvPr>
              <p:cNvSpPr txBox="1"/>
              <p:nvPr/>
            </p:nvSpPr>
            <p:spPr>
              <a:xfrm>
                <a:off x="443791" y="2268387"/>
                <a:ext cx="1174899" cy="433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鉄鋼</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rgbClr val="000000">
                        <a:lumMod val="50000"/>
                        <a:lumOff val="50000"/>
                      </a:srgbClr>
                    </a:solidFill>
                    <a:latin typeface="Meiryo UI" panose="020B0604030504040204" pitchFamily="50" charset="-128"/>
                    <a:ea typeface="Meiryo UI" panose="020B0604030504040204" pitchFamily="50" charset="-128"/>
                  </a:rPr>
                  <a:t>2.0</a:t>
                </a: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 $31</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p>
            </p:txBody>
          </p:sp>
          <p:sp>
            <p:nvSpPr>
              <p:cNvPr id="32" name="テキスト ボックス 31">
                <a:extLst>
                  <a:ext uri="{FF2B5EF4-FFF2-40B4-BE49-F238E27FC236}">
                    <a16:creationId xmlns:a16="http://schemas.microsoft.com/office/drawing/2014/main" id="{EC35467D-0362-9567-6F72-AFD65F7FF9A5}"/>
                  </a:ext>
                </a:extLst>
              </p:cNvPr>
              <p:cNvSpPr txBox="1"/>
              <p:nvPr/>
            </p:nvSpPr>
            <p:spPr>
              <a:xfrm>
                <a:off x="2365868" y="2215124"/>
                <a:ext cx="794205" cy="603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その他</a:t>
                </a:r>
                <a:endPar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8" b="1">
                    <a:solidFill>
                      <a:schemeClr val="bg1"/>
                    </a:solidFill>
                    <a:latin typeface="Meiryo UI" panose="020B0604030504040204" pitchFamily="50" charset="-128"/>
                    <a:ea typeface="Meiryo UI" panose="020B0604030504040204" pitchFamily="50" charset="-128"/>
                  </a:rPr>
                  <a:t>8.0</a:t>
                </a: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lang="en-US" altLang="ja-JP" sz="1108" b="1">
                    <a:solidFill>
                      <a:schemeClr val="bg1"/>
                    </a:solidFill>
                    <a:latin typeface="Meiryo UI" panose="020B0604030504040204" pitchFamily="50" charset="-128"/>
                    <a:ea typeface="Meiryo UI" panose="020B0604030504040204" pitchFamily="50" charset="-128"/>
                  </a:rPr>
                  <a:t>121</a:t>
                </a:r>
                <a:r>
                  <a:rPr kumimoji="1" lang="ja-JP" altLang="en-US" sz="1108"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億</a:t>
                </a:r>
              </a:p>
            </p:txBody>
          </p:sp>
          <p:sp>
            <p:nvSpPr>
              <p:cNvPr id="34" name="フリーフォーム: 図形 33">
                <a:extLst>
                  <a:ext uri="{FF2B5EF4-FFF2-40B4-BE49-F238E27FC236}">
                    <a16:creationId xmlns:a16="http://schemas.microsoft.com/office/drawing/2014/main" id="{EE1D0A52-EDB1-14C6-2DC3-F46C1219FC6C}"/>
                  </a:ext>
                </a:extLst>
              </p:cNvPr>
              <p:cNvSpPr/>
              <p:nvPr/>
            </p:nvSpPr>
            <p:spPr>
              <a:xfrm flipH="1">
                <a:off x="2106420" y="1574115"/>
                <a:ext cx="182760" cy="736457"/>
              </a:xfrm>
              <a:custGeom>
                <a:avLst/>
                <a:gdLst>
                  <a:gd name="connsiteX0" fmla="*/ 0 w 753576"/>
                  <a:gd name="connsiteY0" fmla="*/ 0 h 165419"/>
                  <a:gd name="connsiteX1" fmla="*/ 468687 w 753576"/>
                  <a:gd name="connsiteY1" fmla="*/ 4595 h 165419"/>
                  <a:gd name="connsiteX2" fmla="*/ 753576 w 753576"/>
                  <a:gd name="connsiteY2" fmla="*/ 165419 h 165419"/>
                  <a:gd name="connsiteX0" fmla="*/ 0 w 753576"/>
                  <a:gd name="connsiteY0" fmla="*/ 1755 h 167174"/>
                  <a:gd name="connsiteX1" fmla="*/ 260724 w 753576"/>
                  <a:gd name="connsiteY1" fmla="*/ 0 h 167174"/>
                  <a:gd name="connsiteX2" fmla="*/ 753576 w 753576"/>
                  <a:gd name="connsiteY2" fmla="*/ 167174 h 167174"/>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520214"/>
                  <a:gd name="connsiteY0" fmla="*/ 1755 h 265599"/>
                  <a:gd name="connsiteX1" fmla="*/ 260724 w 520214"/>
                  <a:gd name="connsiteY1" fmla="*/ 0 h 265599"/>
                  <a:gd name="connsiteX2" fmla="*/ 520214 w 520214"/>
                  <a:gd name="connsiteY2" fmla="*/ 265599 h 265599"/>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 name="connsiteX0" fmla="*/ 0 w 392986"/>
                  <a:gd name="connsiteY0" fmla="*/ 1755 h 554524"/>
                  <a:gd name="connsiteX1" fmla="*/ 260724 w 392986"/>
                  <a:gd name="connsiteY1" fmla="*/ 0 h 554524"/>
                  <a:gd name="connsiteX2" fmla="*/ 392986 w 392986"/>
                  <a:gd name="connsiteY2" fmla="*/ 554524 h 554524"/>
                </a:gdLst>
                <a:ahLst/>
                <a:cxnLst>
                  <a:cxn ang="0">
                    <a:pos x="connsiteX0" y="connsiteY0"/>
                  </a:cxn>
                  <a:cxn ang="0">
                    <a:pos x="connsiteX1" y="connsiteY1"/>
                  </a:cxn>
                  <a:cxn ang="0">
                    <a:pos x="connsiteX2" y="connsiteY2"/>
                  </a:cxn>
                </a:cxnLst>
                <a:rect l="l" t="t" r="r" b="b"/>
                <a:pathLst>
                  <a:path w="392986" h="554524">
                    <a:moveTo>
                      <a:pt x="0" y="1755"/>
                    </a:moveTo>
                    <a:lnTo>
                      <a:pt x="260724" y="0"/>
                    </a:lnTo>
                    <a:cubicBezTo>
                      <a:pt x="390743" y="553670"/>
                      <a:pt x="262428" y="5617"/>
                      <a:pt x="392986" y="554524"/>
                    </a:cubicBez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36" name="テキスト ボックス 35">
                <a:extLst>
                  <a:ext uri="{FF2B5EF4-FFF2-40B4-BE49-F238E27FC236}">
                    <a16:creationId xmlns:a16="http://schemas.microsoft.com/office/drawing/2014/main" id="{70D8C5BD-439F-5D25-B568-5166438C9D3D}"/>
                  </a:ext>
                </a:extLst>
              </p:cNvPr>
              <p:cNvSpPr txBox="1"/>
              <p:nvPr/>
            </p:nvSpPr>
            <p:spPr>
              <a:xfrm>
                <a:off x="145815" y="1801943"/>
                <a:ext cx="1619691" cy="430887"/>
              </a:xfrm>
              <a:prstGeom prst="rect">
                <a:avLst/>
              </a:prstGeom>
              <a:solidFill>
                <a:schemeClr val="bg1"/>
              </a:solidFill>
              <a:ln>
                <a:solidFill>
                  <a:srgbClr val="00B0F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B0F0"/>
                    </a:solidFill>
                    <a:latin typeface="+mj-ea"/>
                    <a:ea typeface="+mj-ea"/>
                  </a:rPr>
                  <a:t>①鉄鋼・アルミ等</a:t>
                </a:r>
                <a:endParaRPr lang="en-US" altLang="ja-JP">
                  <a:solidFill>
                    <a:srgbClr val="00B0F0"/>
                  </a:solidFill>
                  <a:latin typeface="+mj-ea"/>
                  <a:ea typeface="+mj-ea"/>
                </a:endParaRPr>
              </a:p>
              <a:p>
                <a:pPr algn="ctr"/>
                <a:r>
                  <a:rPr lang="ja-JP" altLang="en-US">
                    <a:solidFill>
                      <a:srgbClr val="00B0F0"/>
                    </a:solidFill>
                    <a:latin typeface="+mj-ea"/>
                    <a:ea typeface="+mj-ea"/>
                  </a:rPr>
                  <a:t>追加</a:t>
                </a:r>
                <a:r>
                  <a:rPr lang="en-US" altLang="ja-JP">
                    <a:solidFill>
                      <a:srgbClr val="00B0F0"/>
                    </a:solidFill>
                    <a:latin typeface="+mj-ea"/>
                    <a:ea typeface="+mj-ea"/>
                  </a:rPr>
                  <a:t>25% (3/12</a:t>
                </a:r>
                <a:r>
                  <a:rPr lang="ja-JP" altLang="en-US">
                    <a:solidFill>
                      <a:srgbClr val="00B0F0"/>
                    </a:solidFill>
                    <a:latin typeface="+mj-ea"/>
                    <a:ea typeface="+mj-ea"/>
                  </a:rPr>
                  <a:t>～</a:t>
                </a:r>
                <a:r>
                  <a:rPr lang="en-US" altLang="ja-JP">
                    <a:solidFill>
                      <a:srgbClr val="00B0F0"/>
                    </a:solidFill>
                    <a:latin typeface="+mj-ea"/>
                    <a:ea typeface="+mj-ea"/>
                  </a:rPr>
                  <a:t>)</a:t>
                </a:r>
                <a:endParaRPr lang="ja-JP" altLang="en-US">
                  <a:solidFill>
                    <a:srgbClr val="00B0F0"/>
                  </a:solidFill>
                  <a:latin typeface="+mj-ea"/>
                  <a:ea typeface="+mj-ea"/>
                </a:endParaRPr>
              </a:p>
            </p:txBody>
          </p:sp>
          <p:sp>
            <p:nvSpPr>
              <p:cNvPr id="39" name="吹き出し: 四角形 38">
                <a:extLst>
                  <a:ext uri="{FF2B5EF4-FFF2-40B4-BE49-F238E27FC236}">
                    <a16:creationId xmlns:a16="http://schemas.microsoft.com/office/drawing/2014/main" id="{1889C90C-4B9A-304E-13A0-75917C15A221}"/>
                  </a:ext>
                </a:extLst>
              </p:cNvPr>
              <p:cNvSpPr/>
              <p:nvPr/>
            </p:nvSpPr>
            <p:spPr>
              <a:xfrm>
                <a:off x="84442" y="3015193"/>
                <a:ext cx="1044652" cy="532569"/>
              </a:xfrm>
              <a:prstGeom prst="wedgeRectCallout">
                <a:avLst>
                  <a:gd name="adj1" fmla="val 63588"/>
                  <a:gd name="adj2" fmla="val 162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医薬品は現時点で大部分が除外</a:t>
                </a:r>
                <a:endPar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$73</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zh-TW"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1" name="吹き出し: 四角形 40">
                <a:extLst>
                  <a:ext uri="{FF2B5EF4-FFF2-40B4-BE49-F238E27FC236}">
                    <a16:creationId xmlns:a16="http://schemas.microsoft.com/office/drawing/2014/main" id="{66D3FCAF-6422-211F-954A-8B0AE111BFE3}"/>
                  </a:ext>
                </a:extLst>
              </p:cNvPr>
              <p:cNvSpPr/>
              <p:nvPr/>
            </p:nvSpPr>
            <p:spPr>
              <a:xfrm>
                <a:off x="547461" y="5132414"/>
                <a:ext cx="1135735" cy="426153"/>
              </a:xfrm>
              <a:prstGeom prst="wedgeRectCallout">
                <a:avLst>
                  <a:gd name="adj1" fmla="val 65023"/>
                  <a:gd name="adj2" fmla="val -4004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半導体は現時点で除外（</a:t>
                </a:r>
                <a:r>
                  <a:rPr kumimoji="1" lang="en-US" altLang="ja-JP"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969"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p>
            </p:txBody>
          </p:sp>
          <p:sp>
            <p:nvSpPr>
              <p:cNvPr id="42" name="テキスト ボックス 41">
                <a:extLst>
                  <a:ext uri="{FF2B5EF4-FFF2-40B4-BE49-F238E27FC236}">
                    <a16:creationId xmlns:a16="http://schemas.microsoft.com/office/drawing/2014/main" id="{A8132C99-8C9F-857E-2093-3508A12964DE}"/>
                  </a:ext>
                </a:extLst>
              </p:cNvPr>
              <p:cNvSpPr txBox="1"/>
              <p:nvPr/>
            </p:nvSpPr>
            <p:spPr>
              <a:xfrm>
                <a:off x="3304868" y="1966089"/>
                <a:ext cx="1668326" cy="430887"/>
              </a:xfrm>
              <a:prstGeom prst="rect">
                <a:avLst/>
              </a:prstGeom>
              <a:solidFill>
                <a:schemeClr val="bg1"/>
              </a:solidFill>
              <a:ln>
                <a:solidFill>
                  <a:srgbClr val="C0000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C00000"/>
                    </a:solidFill>
                    <a:latin typeface="+mj-ea"/>
                    <a:ea typeface="+mj-ea"/>
                  </a:rPr>
                  <a:t>②自動車・自動車部品</a:t>
                </a:r>
                <a:endParaRPr lang="en-US" altLang="ja-JP">
                  <a:solidFill>
                    <a:srgbClr val="C00000"/>
                  </a:solidFill>
                  <a:latin typeface="+mj-ea"/>
                  <a:ea typeface="+mj-ea"/>
                </a:endParaRPr>
              </a:p>
              <a:p>
                <a:pPr algn="ctr"/>
                <a:r>
                  <a:rPr lang="ja-JP" altLang="en-US">
                    <a:solidFill>
                      <a:srgbClr val="C00000"/>
                    </a:solidFill>
                    <a:latin typeface="+mj-ea"/>
                    <a:ea typeface="+mj-ea"/>
                  </a:rPr>
                  <a:t>追加</a:t>
                </a:r>
                <a:r>
                  <a:rPr lang="en-US" altLang="ja-JP">
                    <a:solidFill>
                      <a:srgbClr val="C00000"/>
                    </a:solidFill>
                    <a:latin typeface="+mj-ea"/>
                    <a:ea typeface="+mj-ea"/>
                  </a:rPr>
                  <a:t>25% (4/3</a:t>
                </a:r>
                <a:r>
                  <a:rPr lang="ja-JP" altLang="en-US">
                    <a:solidFill>
                      <a:srgbClr val="C00000"/>
                    </a:solidFill>
                    <a:latin typeface="+mj-ea"/>
                    <a:ea typeface="+mj-ea"/>
                  </a:rPr>
                  <a:t>等～</a:t>
                </a:r>
                <a:r>
                  <a:rPr lang="en-US" altLang="ja-JP">
                    <a:solidFill>
                      <a:srgbClr val="C00000"/>
                    </a:solidFill>
                    <a:latin typeface="+mj-ea"/>
                    <a:ea typeface="+mj-ea"/>
                  </a:rPr>
                  <a:t>)</a:t>
                </a:r>
                <a:endParaRPr lang="ja-JP" altLang="en-US">
                  <a:solidFill>
                    <a:srgbClr val="C00000"/>
                  </a:solidFill>
                  <a:latin typeface="+mj-ea"/>
                  <a:ea typeface="+mj-ea"/>
                </a:endParaRPr>
              </a:p>
            </p:txBody>
          </p:sp>
          <p:sp>
            <p:nvSpPr>
              <p:cNvPr id="43" name="テキスト ボックス 42">
                <a:extLst>
                  <a:ext uri="{FF2B5EF4-FFF2-40B4-BE49-F238E27FC236}">
                    <a16:creationId xmlns:a16="http://schemas.microsoft.com/office/drawing/2014/main" id="{F9198A22-F1EA-8EAD-0C7E-347FD02D4DD1}"/>
                  </a:ext>
                </a:extLst>
              </p:cNvPr>
              <p:cNvSpPr txBox="1"/>
              <p:nvPr/>
            </p:nvSpPr>
            <p:spPr>
              <a:xfrm>
                <a:off x="3375552" y="5441112"/>
                <a:ext cx="1786305" cy="600164"/>
              </a:xfrm>
              <a:prstGeom prst="rect">
                <a:avLst/>
              </a:prstGeom>
              <a:solidFill>
                <a:schemeClr val="bg1"/>
              </a:solidFill>
              <a:ln>
                <a:solidFill>
                  <a:srgbClr val="002060"/>
                </a:solidFill>
              </a:ln>
            </p:spPr>
            <p:txBody>
              <a:bodyPr wrap="square" rtlCol="0">
                <a:spAutoFit/>
              </a:bodyPr>
              <a:lstStyle>
                <a:defPPr>
                  <a:defRPr lang="ja-JP"/>
                </a:defPPr>
                <a:lvl1pPr>
                  <a:defRPr sz="1100" b="1">
                    <a:solidFill>
                      <a:schemeClr val="bg1"/>
                    </a:solidFill>
                    <a:latin typeface="游明朝" panose="02020400000000000000" pitchFamily="18" charset="-128"/>
                    <a:ea typeface="游明朝" panose="02020400000000000000" pitchFamily="18" charset="-128"/>
                  </a:defRPr>
                </a:lvl1pPr>
              </a:lstStyle>
              <a:p>
                <a:pPr algn="ctr"/>
                <a:r>
                  <a:rPr lang="ja-JP" altLang="en-US">
                    <a:solidFill>
                      <a:srgbClr val="002060"/>
                    </a:solidFill>
                    <a:latin typeface="+mj-ea"/>
                    <a:ea typeface="+mj-ea"/>
                  </a:rPr>
                  <a:t>③相互関税</a:t>
                </a:r>
                <a:endParaRPr lang="en-US" altLang="ja-JP">
                  <a:solidFill>
                    <a:srgbClr val="002060"/>
                  </a:solidFill>
                  <a:latin typeface="+mj-ea"/>
                  <a:ea typeface="+mj-ea"/>
                </a:endParaRPr>
              </a:p>
              <a:p>
                <a:pPr algn="ctr"/>
                <a:r>
                  <a:rPr lang="ja-JP" altLang="en-US">
                    <a:solidFill>
                      <a:srgbClr val="002060"/>
                    </a:solidFill>
                    <a:latin typeface="+mj-ea"/>
                    <a:ea typeface="+mj-ea"/>
                  </a:rPr>
                  <a:t>追加</a:t>
                </a:r>
                <a:r>
                  <a:rPr lang="en-US" altLang="ja-JP">
                    <a:solidFill>
                      <a:srgbClr val="002060"/>
                    </a:solidFill>
                    <a:latin typeface="+mj-ea"/>
                    <a:ea typeface="+mj-ea"/>
                  </a:rPr>
                  <a:t>10% (4/9</a:t>
                </a:r>
                <a:r>
                  <a:rPr lang="ja-JP" altLang="en-US">
                    <a:solidFill>
                      <a:srgbClr val="002060"/>
                    </a:solidFill>
                    <a:latin typeface="+mj-ea"/>
                    <a:ea typeface="+mj-ea"/>
                  </a:rPr>
                  <a:t>～</a:t>
                </a:r>
                <a:r>
                  <a:rPr lang="en-US" altLang="ja-JP">
                    <a:solidFill>
                      <a:srgbClr val="002060"/>
                    </a:solidFill>
                    <a:latin typeface="+mj-ea"/>
                    <a:ea typeface="+mj-ea"/>
                  </a:rPr>
                  <a:t>7/9)</a:t>
                </a:r>
              </a:p>
              <a:p>
                <a:pPr algn="ctr"/>
                <a:r>
                  <a:rPr lang="ja-JP" altLang="en-US">
                    <a:solidFill>
                      <a:srgbClr val="002060"/>
                    </a:solidFill>
                    <a:latin typeface="+mj-ea"/>
                    <a:ea typeface="+mj-ea"/>
                  </a:rPr>
                  <a:t>その後の税率は未定</a:t>
                </a:r>
              </a:p>
            </p:txBody>
          </p:sp>
          <p:sp>
            <p:nvSpPr>
              <p:cNvPr id="44" name="フリーフォーム: 図形 43">
                <a:extLst>
                  <a:ext uri="{FF2B5EF4-FFF2-40B4-BE49-F238E27FC236}">
                    <a16:creationId xmlns:a16="http://schemas.microsoft.com/office/drawing/2014/main" id="{1C21CE4E-62E7-3139-AE70-A61331E6654C}"/>
                  </a:ext>
                </a:extLst>
              </p:cNvPr>
              <p:cNvSpPr/>
              <p:nvPr/>
            </p:nvSpPr>
            <p:spPr bwMode="auto">
              <a:xfrm>
                <a:off x="855665" y="2394912"/>
                <a:ext cx="1182806" cy="125656"/>
              </a:xfrm>
              <a:custGeom>
                <a:avLst/>
                <a:gdLst>
                  <a:gd name="connsiteX0" fmla="*/ 0 w 1002507"/>
                  <a:gd name="connsiteY0" fmla="*/ 0 h 100013"/>
                  <a:gd name="connsiteX1" fmla="*/ 909638 w 1002507"/>
                  <a:gd name="connsiteY1" fmla="*/ 4763 h 100013"/>
                  <a:gd name="connsiteX2" fmla="*/ 1002507 w 1002507"/>
                  <a:gd name="connsiteY2" fmla="*/ 100013 h 100013"/>
                </a:gdLst>
                <a:ahLst/>
                <a:cxnLst>
                  <a:cxn ang="0">
                    <a:pos x="connsiteX0" y="connsiteY0"/>
                  </a:cxn>
                  <a:cxn ang="0">
                    <a:pos x="connsiteX1" y="connsiteY1"/>
                  </a:cxn>
                  <a:cxn ang="0">
                    <a:pos x="connsiteX2" y="connsiteY2"/>
                  </a:cxn>
                </a:cxnLst>
                <a:rect l="l" t="t" r="r" b="b"/>
                <a:pathLst>
                  <a:path w="1002507" h="100013">
                    <a:moveTo>
                      <a:pt x="0" y="0"/>
                    </a:moveTo>
                    <a:lnTo>
                      <a:pt x="909638" y="4763"/>
                    </a:lnTo>
                    <a:lnTo>
                      <a:pt x="1002507" y="100013"/>
                    </a:lnTo>
                  </a:path>
                </a:pathLst>
              </a:cu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EFFFF"/>
                  </a:solidFill>
                  <a:latin typeface="Calibri" panose="020F0502020204030204"/>
                  <a:ea typeface="メイリオ" panose="020B0604030504040204" pitchFamily="50" charset="-128"/>
                </a:endParaRPr>
              </a:p>
            </p:txBody>
          </p:sp>
        </p:grpSp>
      </p:grpSp>
      <p:sp>
        <p:nvSpPr>
          <p:cNvPr id="53" name="タイトル 1">
            <a:extLst>
              <a:ext uri="{FF2B5EF4-FFF2-40B4-BE49-F238E27FC236}">
                <a16:creationId xmlns:a16="http://schemas.microsoft.com/office/drawing/2014/main" id="{C2D93E07-0EE6-E5F0-CAC9-114CD41A39CE}"/>
              </a:ext>
            </a:extLst>
          </p:cNvPr>
          <p:cNvSpPr txBox="1">
            <a:spLocks/>
          </p:cNvSpPr>
          <p:nvPr/>
        </p:nvSpPr>
        <p:spPr>
          <a:xfrm>
            <a:off x="337584" y="215791"/>
            <a:ext cx="6543934" cy="461665"/>
          </a:xfrm>
          <a:prstGeom prst="rect">
            <a:avLst/>
          </a:prstGeom>
        </p:spPr>
        <p:txBody>
          <a:bodyPr vert="horz" wrap="square" lIns="91440" tIns="45720" rIns="91440" bIns="45720" rtlCol="0" anchor="ctr">
            <a:noAutofit/>
          </a:bodyPr>
          <a:lstStyle>
            <a:lvl1pPr algn="l" defTabSz="914423" rtl="0" eaLnBrk="1" latinLnBrk="0" hangingPunct="1">
              <a:spcBef>
                <a:spcPct val="0"/>
              </a:spcBef>
              <a:buNone/>
              <a:defRPr kumimoji="1" lang="ja-JP" altLang="en-US" sz="2400" b="1" i="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2800"/>
              <a:t>29, 38-40</a:t>
            </a:r>
            <a:r>
              <a:rPr lang="ja-JP" altLang="en-US" sz="2800"/>
              <a:t>類（化学製品）の輸出状況</a:t>
            </a:r>
          </a:p>
        </p:txBody>
      </p:sp>
      <p:grpSp>
        <p:nvGrpSpPr>
          <p:cNvPr id="61" name="グループ化 60">
            <a:extLst>
              <a:ext uri="{FF2B5EF4-FFF2-40B4-BE49-F238E27FC236}">
                <a16:creationId xmlns:a16="http://schemas.microsoft.com/office/drawing/2014/main" id="{6BAA1020-9F7F-64DD-FAF2-33BA645E55E5}"/>
              </a:ext>
            </a:extLst>
          </p:cNvPr>
          <p:cNvGrpSpPr/>
          <p:nvPr/>
        </p:nvGrpSpPr>
        <p:grpSpPr>
          <a:xfrm>
            <a:off x="5780932" y="1064664"/>
            <a:ext cx="6364417" cy="5740367"/>
            <a:chOff x="5780932" y="988464"/>
            <a:chExt cx="6364417" cy="5740367"/>
          </a:xfrm>
        </p:grpSpPr>
        <p:graphicFrame>
          <p:nvGraphicFramePr>
            <p:cNvPr id="2" name="グラフ 1">
              <a:extLst>
                <a:ext uri="{FF2B5EF4-FFF2-40B4-BE49-F238E27FC236}">
                  <a16:creationId xmlns:a16="http://schemas.microsoft.com/office/drawing/2014/main" id="{115ECF8F-06F6-F124-2F1E-0205088DDE13}"/>
                </a:ext>
              </a:extLst>
            </p:cNvPr>
            <p:cNvGraphicFramePr>
              <a:graphicFrameLocks/>
            </p:cNvGraphicFramePr>
            <p:nvPr/>
          </p:nvGraphicFramePr>
          <p:xfrm>
            <a:off x="5829300" y="988464"/>
            <a:ext cx="6009922" cy="5178245"/>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A51B91ED-2C5A-F9A9-0A5A-A7D2D4439769}"/>
                </a:ext>
              </a:extLst>
            </p:cNvPr>
            <p:cNvSpPr txBox="1"/>
            <p:nvPr/>
          </p:nvSpPr>
          <p:spPr>
            <a:xfrm>
              <a:off x="5832275" y="4464428"/>
              <a:ext cx="83860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合成ゴム他 </a:t>
              </a:r>
              <a:r>
                <a:rPr lang="en-US" altLang="ja-JP" sz="1100" b="1">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2.1</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15" name="テキスト ボックス 14">
              <a:extLst>
                <a:ext uri="{FF2B5EF4-FFF2-40B4-BE49-F238E27FC236}">
                  <a16:creationId xmlns:a16="http://schemas.microsoft.com/office/drawing/2014/main" id="{C14F0423-6915-2D01-0069-3B9527B3E3A3}"/>
                </a:ext>
              </a:extLst>
            </p:cNvPr>
            <p:cNvSpPr txBox="1"/>
            <p:nvPr/>
          </p:nvSpPr>
          <p:spPr>
            <a:xfrm>
              <a:off x="7611639" y="6116472"/>
              <a:ext cx="1086929"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アクリル重合体 </a:t>
              </a:r>
              <a:r>
                <a:rPr lang="en-US" altLang="ja-JP" sz="1100" b="1">
                  <a:latin typeface="Meiryo UI" panose="020B0604030504040204" pitchFamily="50" charset="-128"/>
                  <a:ea typeface="Meiryo UI" panose="020B0604030504040204" pitchFamily="50" charset="-128"/>
                </a:rPr>
                <a:t>$2.7</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12" name="テキスト ボックス 11">
              <a:extLst>
                <a:ext uri="{FF2B5EF4-FFF2-40B4-BE49-F238E27FC236}">
                  <a16:creationId xmlns:a16="http://schemas.microsoft.com/office/drawing/2014/main" id="{8884823B-C67E-B434-5F25-2D61A18FEBE9}"/>
                </a:ext>
              </a:extLst>
            </p:cNvPr>
            <p:cNvSpPr txBox="1"/>
            <p:nvPr/>
          </p:nvSpPr>
          <p:spPr>
            <a:xfrm>
              <a:off x="5780932" y="5376481"/>
              <a:ext cx="1380903"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複素環式化合</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　</a:t>
              </a:r>
              <a:r>
                <a:rPr lang="en-US" altLang="ja-JP" sz="1100" b="1">
                  <a:latin typeface="Meiryo UI" panose="020B0604030504040204" pitchFamily="50" charset="-128"/>
                  <a:ea typeface="Meiryo UI" panose="020B0604030504040204" pitchFamily="50" charset="-128"/>
                </a:rPr>
                <a:t> $ 2</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.3</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13" name="テキスト ボックス 12">
              <a:extLst>
                <a:ext uri="{FF2B5EF4-FFF2-40B4-BE49-F238E27FC236}">
                  <a16:creationId xmlns:a16="http://schemas.microsoft.com/office/drawing/2014/main" id="{CAA18262-ADB7-28C2-BAD9-A50C971C1ED4}"/>
                </a:ext>
              </a:extLst>
            </p:cNvPr>
            <p:cNvSpPr txBox="1"/>
            <p:nvPr/>
          </p:nvSpPr>
          <p:spPr>
            <a:xfrm>
              <a:off x="6251575" y="5823645"/>
              <a:ext cx="1361213"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プラスチックシート他 </a:t>
              </a:r>
              <a:r>
                <a:rPr lang="en-US" altLang="ja-JP" sz="1100" b="1">
                  <a:latin typeface="Meiryo UI" panose="020B0604030504040204" pitchFamily="50" charset="-128"/>
                  <a:ea typeface="Meiryo UI" panose="020B0604030504040204" pitchFamily="50" charset="-128"/>
                </a:rPr>
                <a:t>$</a:t>
              </a: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2.6</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19" name="テキスト ボックス 18">
              <a:extLst>
                <a:ext uri="{FF2B5EF4-FFF2-40B4-BE49-F238E27FC236}">
                  <a16:creationId xmlns:a16="http://schemas.microsoft.com/office/drawing/2014/main" id="{FA0707E2-D4EB-A5A1-57A2-523BC6F8341E}"/>
                </a:ext>
              </a:extLst>
            </p:cNvPr>
            <p:cNvSpPr txBox="1"/>
            <p:nvPr/>
          </p:nvSpPr>
          <p:spPr>
            <a:xfrm>
              <a:off x="9901118" y="3318337"/>
              <a:ext cx="13049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chemeClr val="bg1"/>
                  </a:solidFill>
                  <a:latin typeface="Meiryo UI" panose="020B0604030504040204" pitchFamily="50" charset="-128"/>
                  <a:ea typeface="Meiryo UI" panose="020B0604030504040204" pitchFamily="50" charset="-128"/>
                </a:rPr>
                <a:t>ゴム製の</a:t>
              </a:r>
              <a:endParaRPr lang="en-US" altLang="ja-JP" sz="1600" b="1">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chemeClr val="bg1"/>
                  </a:solidFill>
                  <a:latin typeface="Meiryo UI" panose="020B0604030504040204" pitchFamily="50" charset="-128"/>
                  <a:ea typeface="Meiryo UI" panose="020B0604030504040204" pitchFamily="50" charset="-128"/>
                </a:rPr>
                <a:t>空気タイヤ </a:t>
              </a:r>
              <a:endParaRPr lang="en-US" altLang="ja-JP" sz="1600" b="1">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a:solidFill>
                    <a:schemeClr val="bg1"/>
                  </a:solidFill>
                  <a:latin typeface="Meiryo UI" panose="020B0604030504040204" pitchFamily="50" charset="-128"/>
                  <a:ea typeface="Meiryo UI" panose="020B0604030504040204" pitchFamily="50" charset="-128"/>
                </a:rPr>
                <a:t>$15</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3" name="テキスト ボックス 2">
              <a:extLst>
                <a:ext uri="{FF2B5EF4-FFF2-40B4-BE49-F238E27FC236}">
                  <a16:creationId xmlns:a16="http://schemas.microsoft.com/office/drawing/2014/main" id="{5CF8A525-D233-899A-2CC9-6890BE567270}"/>
                </a:ext>
              </a:extLst>
            </p:cNvPr>
            <p:cNvSpPr txBox="1"/>
            <p:nvPr/>
          </p:nvSpPr>
          <p:spPr>
            <a:xfrm>
              <a:off x="8951855" y="1442436"/>
              <a:ext cx="20317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FEFFFF"/>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i="0" u="none" strike="noStrike">
                  <a:solidFill>
                    <a:schemeClr val="bg1"/>
                  </a:solidFill>
                  <a:effectLst/>
                  <a:latin typeface="Meiryo UI" panose="020B0604030504040204" pitchFamily="50" charset="-128"/>
                  <a:ea typeface="Meiryo UI" panose="020B0604030504040204" pitchFamily="50" charset="-128"/>
                </a:rPr>
                <a:t>鋳物用の鋳型化学品及び調製品等</a:t>
              </a:r>
              <a:endParaRPr lang="en-US" altLang="ja-JP" sz="1600" b="1" i="0" u="none" strike="noStrike">
                <a:solidFill>
                  <a:schemeClr val="bg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Meiryo UI" panose="020B0604030504040204" pitchFamily="50" charset="-128"/>
                  <a:ea typeface="Meiryo UI" panose="020B0604030504040204" pitchFamily="50" charset="-128"/>
                </a:rPr>
                <a:t>（多種多様な化学品で構成され一部が対象外） </a:t>
              </a:r>
              <a:endParaRPr lang="en-US" altLang="ja-JP" sz="1400">
                <a:solidFill>
                  <a:schemeClr val="bg1"/>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r>
                <a:rPr lang="en-US" altLang="ja-JP" sz="1600" b="1">
                  <a:solidFill>
                    <a:schemeClr val="bg1"/>
                  </a:solidFill>
                  <a:latin typeface="Meiryo UI" panose="020B0604030504040204" pitchFamily="50" charset="-128"/>
                  <a:ea typeface="Meiryo UI" panose="020B0604030504040204" pitchFamily="50" charset="-128"/>
                </a:rPr>
                <a:t>$20</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8" name="テキスト ボックス 7">
              <a:extLst>
                <a:ext uri="{FF2B5EF4-FFF2-40B4-BE49-F238E27FC236}">
                  <a16:creationId xmlns:a16="http://schemas.microsoft.com/office/drawing/2014/main" id="{FB7EF314-71B5-373D-F079-D493F442DC7B}"/>
                </a:ext>
              </a:extLst>
            </p:cNvPr>
            <p:cNvSpPr txBox="1"/>
            <p:nvPr/>
          </p:nvSpPr>
          <p:spPr>
            <a:xfrm>
              <a:off x="10764446" y="5115427"/>
              <a:ext cx="1380903"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i="0">
                  <a:effectLst/>
                  <a:latin typeface="Meiryo UI" panose="020B0604030504040204" pitchFamily="50" charset="-128"/>
                  <a:ea typeface="Meiryo UI" panose="020B0604030504040204" pitchFamily="50" charset="-128"/>
                </a:rPr>
                <a:t>元素を電気工業用にドープ処理した化学化合物　</a:t>
              </a:r>
              <a:r>
                <a:rPr lang="en-US" altLang="ja-JP" sz="1050" b="1">
                  <a:latin typeface="Meiryo UI" panose="020B0604030504040204" pitchFamily="50" charset="-128"/>
                  <a:ea typeface="Meiryo UI" panose="020B0604030504040204" pitchFamily="50" charset="-128"/>
                </a:rPr>
                <a:t>$</a:t>
              </a:r>
              <a:r>
                <a:rPr lang="ja-JP" altLang="en-US" sz="1050" b="1" i="0">
                  <a:effectLst/>
                  <a:latin typeface="Meiryo UI" panose="020B0604030504040204" pitchFamily="50" charset="-128"/>
                  <a:ea typeface="Meiryo UI" panose="020B0604030504040204" pitchFamily="50" charset="-128"/>
                </a:rPr>
                <a:t>６</a:t>
              </a:r>
              <a:r>
                <a:rPr lang="en-US" altLang="ja-JP" sz="1050" b="1">
                  <a:latin typeface="Meiryo UI" panose="020B0604030504040204" pitchFamily="50" charset="-128"/>
                  <a:ea typeface="Meiryo UI" panose="020B0604030504040204" pitchFamily="50" charset="-128"/>
                </a:rPr>
                <a:t>.</a:t>
              </a:r>
              <a:r>
                <a:rPr lang="en-US" altLang="ja-JP" sz="1050" b="1" i="0">
                  <a:effectLst/>
                  <a:latin typeface="Meiryo UI" panose="020B0604030504040204" pitchFamily="50" charset="-128"/>
                  <a:ea typeface="Meiryo UI" panose="020B0604030504040204" pitchFamily="50" charset="-128"/>
                </a:rPr>
                <a:t>3</a:t>
              </a:r>
              <a:r>
                <a:rPr lang="ja-JP" altLang="en-US" sz="1050" b="1">
                  <a:latin typeface="Meiryo UI" panose="020B0604030504040204" pitchFamily="50" charset="-128"/>
                  <a:ea typeface="Meiryo UI" panose="020B0604030504040204" pitchFamily="50" charset="-128"/>
                </a:rPr>
                <a:t>億</a:t>
              </a:r>
              <a:endPar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583750F-5BB2-F339-22D7-8D4A4B072B30}"/>
                </a:ext>
              </a:extLst>
            </p:cNvPr>
            <p:cNvSpPr txBox="1"/>
            <p:nvPr/>
          </p:nvSpPr>
          <p:spPr>
            <a:xfrm>
              <a:off x="7220309" y="2536204"/>
              <a:ext cx="12473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chemeClr val="bg1"/>
                  </a:solidFill>
                  <a:latin typeface="Meiryo UI" panose="020B0604030504040204" pitchFamily="50" charset="-128"/>
                  <a:ea typeface="Meiryo UI" panose="020B0604030504040204" pitchFamily="50" charset="-128"/>
                </a:rPr>
                <a:t>その他</a:t>
              </a:r>
              <a:endParaRPr lang="en-US" altLang="ja-JP" sz="1600" b="1">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a:solidFill>
                    <a:schemeClr val="bg1"/>
                  </a:solidFill>
                  <a:latin typeface="Meiryo UI" panose="020B0604030504040204" pitchFamily="50" charset="-128"/>
                  <a:ea typeface="Meiryo UI" panose="020B0604030504040204" pitchFamily="50" charset="-128"/>
                </a:rPr>
                <a:t>$30</a:t>
              </a:r>
              <a:r>
                <a:rPr lang="ja-JP" altLang="en-US" sz="1600" b="1">
                  <a:solidFill>
                    <a:schemeClr val="bg1"/>
                  </a:solidFill>
                  <a:latin typeface="Meiryo UI" panose="020B0604030504040204" pitchFamily="50" charset="-128"/>
                  <a:ea typeface="Meiryo UI" panose="020B0604030504040204" pitchFamily="50" charset="-128"/>
                </a:rPr>
                <a:t>億</a:t>
              </a:r>
            </a:p>
          </p:txBody>
        </p:sp>
        <p:sp>
          <p:nvSpPr>
            <p:cNvPr id="10" name="テキスト ボックス 9">
              <a:extLst>
                <a:ext uri="{FF2B5EF4-FFF2-40B4-BE49-F238E27FC236}">
                  <a16:creationId xmlns:a16="http://schemas.microsoft.com/office/drawing/2014/main" id="{C54B9E35-8626-C60F-A311-D03F9A55A6D0}"/>
                </a:ext>
              </a:extLst>
            </p:cNvPr>
            <p:cNvSpPr txBox="1"/>
            <p:nvPr/>
          </p:nvSpPr>
          <p:spPr>
            <a:xfrm>
              <a:off x="5819555" y="4903953"/>
              <a:ext cx="950781"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1100" b="1">
                  <a:latin typeface="Meiryo UI" panose="020B0604030504040204" pitchFamily="50" charset="-128"/>
                  <a:ea typeface="Meiryo UI" panose="020B0604030504040204" pitchFamily="50" charset="-128"/>
                </a:rPr>
                <a:t>塩化ビニル他</a:t>
              </a:r>
              <a:endParaRPr lang="en-US" altLang="ja-JP" sz="1100" b="1">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$2.2</a:t>
              </a:r>
              <a:r>
                <a:rPr kumimoji="1" lang="ja-JP" altLang="en-US" sz="110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4" name="テキスト ボックス 23">
              <a:extLst>
                <a:ext uri="{FF2B5EF4-FFF2-40B4-BE49-F238E27FC236}">
                  <a16:creationId xmlns:a16="http://schemas.microsoft.com/office/drawing/2014/main" id="{EF2EC07A-A945-B4D8-FE6E-54E0C84B4025}"/>
                </a:ext>
              </a:extLst>
            </p:cNvPr>
            <p:cNvSpPr txBox="1"/>
            <p:nvPr/>
          </p:nvSpPr>
          <p:spPr>
            <a:xfrm>
              <a:off x="9421900" y="6313333"/>
              <a:ext cx="78404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試薬</a:t>
              </a:r>
              <a:endParaRPr kumimoji="1" lang="en-US" altLang="ja-JP"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b="1">
                  <a:latin typeface="Meiryo UI" panose="020B0604030504040204" pitchFamily="50" charset="-128"/>
                  <a:ea typeface="Meiryo UI" panose="020B0604030504040204" pitchFamily="50" charset="-128"/>
                </a:rPr>
                <a:t>$2.7</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5" name="テキスト ボックス 24">
              <a:extLst>
                <a:ext uri="{FF2B5EF4-FFF2-40B4-BE49-F238E27FC236}">
                  <a16:creationId xmlns:a16="http://schemas.microsoft.com/office/drawing/2014/main" id="{9115EB28-CE72-6A67-ABF8-4A02F6225BDB}"/>
                </a:ext>
              </a:extLst>
            </p:cNvPr>
            <p:cNvSpPr txBox="1"/>
            <p:nvPr/>
          </p:nvSpPr>
          <p:spPr>
            <a:xfrm>
              <a:off x="10476235" y="5737050"/>
              <a:ext cx="150646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その他プラスチック製品</a:t>
              </a:r>
              <a:r>
                <a:rPr lang="en-US" altLang="ja-JP" sz="1050" b="1">
                  <a:latin typeface="Meiryo UI" panose="020B0604030504040204" pitchFamily="50" charset="-128"/>
                  <a:ea typeface="Meiryo UI" panose="020B0604030504040204" pitchFamily="50" charset="-128"/>
                </a:rPr>
                <a:t> $4.8</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sp>
          <p:nvSpPr>
            <p:cNvPr id="26" name="テキスト ボックス 25">
              <a:extLst>
                <a:ext uri="{FF2B5EF4-FFF2-40B4-BE49-F238E27FC236}">
                  <a16:creationId xmlns:a16="http://schemas.microsoft.com/office/drawing/2014/main" id="{3C7A2D4D-1F0F-9A8B-66A4-32CA0030D51F}"/>
                </a:ext>
              </a:extLst>
            </p:cNvPr>
            <p:cNvSpPr txBox="1"/>
            <p:nvPr/>
          </p:nvSpPr>
          <p:spPr>
            <a:xfrm>
              <a:off x="10180139" y="6116472"/>
              <a:ext cx="11006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a:latin typeface="Meiryo UI" panose="020B0604030504040204" pitchFamily="50" charset="-128"/>
                  <a:ea typeface="Meiryo UI" panose="020B0604030504040204" pitchFamily="50" charset="-128"/>
                </a:rPr>
                <a:t>その他ゴム製品</a:t>
              </a:r>
              <a:endParaRPr lang="en-US" altLang="ja-JP" sz="1050" b="1">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a:latin typeface="Meiryo UI" panose="020B0604030504040204" pitchFamily="50" charset="-128"/>
                  <a:ea typeface="Meiryo UI" panose="020B0604030504040204" pitchFamily="50" charset="-128"/>
                </a:rPr>
                <a:t>$3.9</a:t>
              </a:r>
              <a:r>
                <a:rPr kumimoji="1" lang="ja-JP" altLang="en-US" sz="1050" b="1" i="0" u="none" strike="noStrike" kern="1200" cap="none" spc="0" normalizeH="0" baseline="0" noProof="0">
                  <a:ln>
                    <a:noFill/>
                  </a:ln>
                  <a:effectLst/>
                  <a:uLnTx/>
                  <a:uFillTx/>
                  <a:latin typeface="Meiryo UI" panose="020B0604030504040204" pitchFamily="50" charset="-128"/>
                  <a:ea typeface="Meiryo UI" panose="020B0604030504040204" pitchFamily="50" charset="-128"/>
                </a:rPr>
                <a:t>億</a:t>
              </a:r>
            </a:p>
          </p:txBody>
        </p:sp>
        <p:cxnSp>
          <p:nvCxnSpPr>
            <p:cNvPr id="31" name="直線コネクタ 30">
              <a:extLst>
                <a:ext uri="{FF2B5EF4-FFF2-40B4-BE49-F238E27FC236}">
                  <a16:creationId xmlns:a16="http://schemas.microsoft.com/office/drawing/2014/main" id="{9070FEDC-4C20-08DF-C7D3-1F484F69964F}"/>
                </a:ext>
              </a:extLst>
            </p:cNvPr>
            <p:cNvCxnSpPr>
              <a:cxnSpLocks/>
            </p:cNvCxnSpPr>
            <p:nvPr/>
          </p:nvCxnSpPr>
          <p:spPr>
            <a:xfrm flipV="1">
              <a:off x="6680621" y="5021560"/>
              <a:ext cx="895549" cy="13420"/>
            </a:xfrm>
            <a:prstGeom prst="line">
              <a:avLst/>
            </a:pr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吹き出し: 四角形 5">
              <a:extLst>
                <a:ext uri="{FF2B5EF4-FFF2-40B4-BE49-F238E27FC236}">
                  <a16:creationId xmlns:a16="http://schemas.microsoft.com/office/drawing/2014/main" id="{0624D100-A03F-67EA-79A2-B9AF0398268D}"/>
                </a:ext>
              </a:extLst>
            </p:cNvPr>
            <p:cNvSpPr/>
            <p:nvPr/>
          </p:nvSpPr>
          <p:spPr bwMode="auto">
            <a:xfrm>
              <a:off x="11207687" y="4265765"/>
              <a:ext cx="848646" cy="415498"/>
            </a:xfrm>
            <a:prstGeom prst="wedgeRectCallout">
              <a:avLst>
                <a:gd name="adj1" fmla="val -56750"/>
                <a:gd name="adj2" fmla="val -68819"/>
              </a:avLst>
            </a:prstGeom>
            <a:noFill/>
            <a:ln w="9525">
              <a:solidFill>
                <a:srgbClr val="B2B2B2"/>
              </a:solidFill>
              <a:miter lim="800000"/>
              <a:headEnd/>
              <a:tailEnd/>
            </a:ln>
            <a:effectLst/>
          </p:spPr>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自動車用タイヤ他</a:t>
              </a:r>
            </a:p>
          </p:txBody>
        </p:sp>
        <p:sp>
          <p:nvSpPr>
            <p:cNvPr id="51" name="楕円 50">
              <a:extLst>
                <a:ext uri="{FF2B5EF4-FFF2-40B4-BE49-F238E27FC236}">
                  <a16:creationId xmlns:a16="http://schemas.microsoft.com/office/drawing/2014/main" id="{2CAAD7C2-1621-ECC3-CEA2-5E1C0FF5B70C}"/>
                </a:ext>
              </a:extLst>
            </p:cNvPr>
            <p:cNvSpPr/>
            <p:nvPr/>
          </p:nvSpPr>
          <p:spPr>
            <a:xfrm>
              <a:off x="8296918" y="2998983"/>
              <a:ext cx="1357285" cy="1327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EFFFF"/>
                </a:solidFill>
                <a:effectLst/>
                <a:uLnTx/>
                <a:uFillTx/>
                <a:latin typeface="Calibri" panose="020F0502020204030204"/>
                <a:ea typeface="メイリオ" panose="020B0604030504040204" pitchFamily="50" charset="-128"/>
                <a:cs typeface="+mn-cs"/>
              </a:endParaRPr>
            </a:p>
          </p:txBody>
        </p:sp>
        <p:sp>
          <p:nvSpPr>
            <p:cNvPr id="52" name="テキスト ボックス 51">
              <a:extLst>
                <a:ext uri="{FF2B5EF4-FFF2-40B4-BE49-F238E27FC236}">
                  <a16:creationId xmlns:a16="http://schemas.microsoft.com/office/drawing/2014/main" id="{3963D529-A95A-CFEE-786F-F9068CBBB647}"/>
                </a:ext>
              </a:extLst>
            </p:cNvPr>
            <p:cNvSpPr txBox="1"/>
            <p:nvPr/>
          </p:nvSpPr>
          <p:spPr>
            <a:xfrm>
              <a:off x="8345279" y="3042906"/>
              <a:ext cx="1265038" cy="1395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29,38-40</a:t>
              </a: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類</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対米輸出総額</a:t>
              </a:r>
              <a:endParaRPr kumimoji="1" lang="en-US" altLang="ja-JP" sz="1292"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$100</a:t>
              </a:r>
              <a:r>
                <a:rPr kumimoji="1" lang="ja-JP" altLang="en-US"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億</a:t>
              </a:r>
              <a:endParaRPr kumimoji="1" lang="en-US" altLang="ja-JP" sz="1662"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対象外品目</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$1.9</a:t>
              </a:r>
              <a:r>
                <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億</a:t>
              </a:r>
              <a:endParaRPr kumimoji="1" lang="en-US" altLang="ja-JP"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(HS4</a:t>
              </a:r>
              <a:r>
                <a:rPr kumimoji="1" lang="ja-JP" altLang="en-US"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桁で分類</a:t>
              </a:r>
              <a:r>
                <a:rPr kumimoji="1" lang="en-US" altLang="ja-JP" sz="900"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8" b="1" i="0" u="none" strike="noStrike" kern="1200" cap="none" spc="0" normalizeH="0" baseline="0" noProof="0">
                <a:ln>
                  <a:noFill/>
                </a:ln>
                <a:solidFill>
                  <a:srgbClr val="000000">
                    <a:lumMod val="50000"/>
                    <a:lumOff val="50000"/>
                  </a:srgbClr>
                </a:solidFill>
                <a:effectLst/>
                <a:uLnTx/>
                <a:uFillTx/>
                <a:latin typeface="Meiryo UI" panose="020B0604030504040204" pitchFamily="50" charset="-128"/>
                <a:ea typeface="Meiryo UI" panose="020B0604030504040204" pitchFamily="50" charset="-128"/>
                <a:cs typeface="+mn-cs"/>
              </a:endParaRPr>
            </a:p>
          </p:txBody>
        </p:sp>
        <p:sp>
          <p:nvSpPr>
            <p:cNvPr id="58" name="フリーフォーム: 図形 57">
              <a:extLst>
                <a:ext uri="{FF2B5EF4-FFF2-40B4-BE49-F238E27FC236}">
                  <a16:creationId xmlns:a16="http://schemas.microsoft.com/office/drawing/2014/main" id="{2B18C13E-69B9-5278-BBC1-1F49D9B3F825}"/>
                </a:ext>
              </a:extLst>
            </p:cNvPr>
            <p:cNvSpPr/>
            <p:nvPr/>
          </p:nvSpPr>
          <p:spPr bwMode="auto">
            <a:xfrm>
              <a:off x="9813925" y="5664201"/>
              <a:ext cx="713979" cy="193676"/>
            </a:xfrm>
            <a:custGeom>
              <a:avLst/>
              <a:gdLst>
                <a:gd name="connsiteX0" fmla="*/ 708025 w 708025"/>
                <a:gd name="connsiteY0" fmla="*/ 184150 h 193675"/>
                <a:gd name="connsiteX1" fmla="*/ 241300 w 708025"/>
                <a:gd name="connsiteY1" fmla="*/ 193675 h 193675"/>
                <a:gd name="connsiteX2" fmla="*/ 0 w 708025"/>
                <a:gd name="connsiteY2" fmla="*/ 0 h 193675"/>
                <a:gd name="connsiteX0" fmla="*/ 708025 w 708025"/>
                <a:gd name="connsiteY0" fmla="*/ 200819 h 200819"/>
                <a:gd name="connsiteX1" fmla="*/ 241300 w 708025"/>
                <a:gd name="connsiteY1" fmla="*/ 193675 h 200819"/>
                <a:gd name="connsiteX2" fmla="*/ 0 w 708025"/>
                <a:gd name="connsiteY2" fmla="*/ 0 h 200819"/>
                <a:gd name="connsiteX0" fmla="*/ 713979 w 713979"/>
                <a:gd name="connsiteY0" fmla="*/ 193675 h 193675"/>
                <a:gd name="connsiteX1" fmla="*/ 241300 w 713979"/>
                <a:gd name="connsiteY1" fmla="*/ 193675 h 193675"/>
                <a:gd name="connsiteX2" fmla="*/ 0 w 713979"/>
                <a:gd name="connsiteY2" fmla="*/ 0 h 193675"/>
                <a:gd name="connsiteX0" fmla="*/ 713979 w 713979"/>
                <a:gd name="connsiteY0" fmla="*/ 203200 h 203200"/>
                <a:gd name="connsiteX1" fmla="*/ 241300 w 713979"/>
                <a:gd name="connsiteY1" fmla="*/ 193675 h 203200"/>
                <a:gd name="connsiteX2" fmla="*/ 0 w 713979"/>
                <a:gd name="connsiteY2" fmla="*/ 0 h 203200"/>
                <a:gd name="connsiteX0" fmla="*/ 713979 w 713979"/>
                <a:gd name="connsiteY0" fmla="*/ 194866 h 194866"/>
                <a:gd name="connsiteX1" fmla="*/ 241300 w 713979"/>
                <a:gd name="connsiteY1" fmla="*/ 193675 h 194866"/>
                <a:gd name="connsiteX2" fmla="*/ 0 w 713979"/>
                <a:gd name="connsiteY2" fmla="*/ 0 h 194866"/>
                <a:gd name="connsiteX0" fmla="*/ 713979 w 713979"/>
                <a:gd name="connsiteY0" fmla="*/ 198438 h 198438"/>
                <a:gd name="connsiteX1" fmla="*/ 241300 w 713979"/>
                <a:gd name="connsiteY1" fmla="*/ 193675 h 198438"/>
                <a:gd name="connsiteX2" fmla="*/ 0 w 713979"/>
                <a:gd name="connsiteY2" fmla="*/ 0 h 198438"/>
                <a:gd name="connsiteX0" fmla="*/ 713979 w 713979"/>
                <a:gd name="connsiteY0" fmla="*/ 193676 h 193676"/>
                <a:gd name="connsiteX1" fmla="*/ 241300 w 713979"/>
                <a:gd name="connsiteY1" fmla="*/ 193675 h 193676"/>
                <a:gd name="connsiteX2" fmla="*/ 0 w 713979"/>
                <a:gd name="connsiteY2" fmla="*/ 0 h 193676"/>
              </a:gdLst>
              <a:ahLst/>
              <a:cxnLst>
                <a:cxn ang="0">
                  <a:pos x="connsiteX0" y="connsiteY0"/>
                </a:cxn>
                <a:cxn ang="0">
                  <a:pos x="connsiteX1" y="connsiteY1"/>
                </a:cxn>
                <a:cxn ang="0">
                  <a:pos x="connsiteX2" y="connsiteY2"/>
                </a:cxn>
              </a:cxnLst>
              <a:rect l="l" t="t" r="r" b="b"/>
              <a:pathLst>
                <a:path w="713979" h="193676">
                  <a:moveTo>
                    <a:pt x="713979" y="193676"/>
                  </a:moveTo>
                  <a:lnTo>
                    <a:pt x="241300" y="193675"/>
                  </a:lnTo>
                  <a:lnTo>
                    <a:pt x="0"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D491C336-E328-7D1E-8601-D216252E8D52}"/>
                </a:ext>
              </a:extLst>
            </p:cNvPr>
            <p:cNvSpPr/>
            <p:nvPr/>
          </p:nvSpPr>
          <p:spPr bwMode="auto">
            <a:xfrm>
              <a:off x="9300564" y="5898356"/>
              <a:ext cx="928827" cy="328544"/>
            </a:xfrm>
            <a:custGeom>
              <a:avLst/>
              <a:gdLst>
                <a:gd name="connsiteX0" fmla="*/ 708025 w 708025"/>
                <a:gd name="connsiteY0" fmla="*/ 184150 h 193675"/>
                <a:gd name="connsiteX1" fmla="*/ 241300 w 708025"/>
                <a:gd name="connsiteY1" fmla="*/ 193675 h 193675"/>
                <a:gd name="connsiteX2" fmla="*/ 0 w 708025"/>
                <a:gd name="connsiteY2" fmla="*/ 0 h 193675"/>
                <a:gd name="connsiteX0" fmla="*/ 708025 w 708025"/>
                <a:gd name="connsiteY0" fmla="*/ 200819 h 200819"/>
                <a:gd name="connsiteX1" fmla="*/ 241300 w 708025"/>
                <a:gd name="connsiteY1" fmla="*/ 193675 h 200819"/>
                <a:gd name="connsiteX2" fmla="*/ 0 w 708025"/>
                <a:gd name="connsiteY2" fmla="*/ 0 h 200819"/>
                <a:gd name="connsiteX0" fmla="*/ 713979 w 713979"/>
                <a:gd name="connsiteY0" fmla="*/ 193675 h 193675"/>
                <a:gd name="connsiteX1" fmla="*/ 241300 w 713979"/>
                <a:gd name="connsiteY1" fmla="*/ 193675 h 193675"/>
                <a:gd name="connsiteX2" fmla="*/ 0 w 713979"/>
                <a:gd name="connsiteY2" fmla="*/ 0 h 193675"/>
                <a:gd name="connsiteX0" fmla="*/ 713979 w 713979"/>
                <a:gd name="connsiteY0" fmla="*/ 203200 h 203200"/>
                <a:gd name="connsiteX1" fmla="*/ 241300 w 713979"/>
                <a:gd name="connsiteY1" fmla="*/ 193675 h 203200"/>
                <a:gd name="connsiteX2" fmla="*/ 0 w 713979"/>
                <a:gd name="connsiteY2" fmla="*/ 0 h 203200"/>
                <a:gd name="connsiteX0" fmla="*/ 713979 w 713979"/>
                <a:gd name="connsiteY0" fmla="*/ 194866 h 194866"/>
                <a:gd name="connsiteX1" fmla="*/ 241300 w 713979"/>
                <a:gd name="connsiteY1" fmla="*/ 193675 h 194866"/>
                <a:gd name="connsiteX2" fmla="*/ 0 w 713979"/>
                <a:gd name="connsiteY2" fmla="*/ 0 h 194866"/>
                <a:gd name="connsiteX0" fmla="*/ 713979 w 713979"/>
                <a:gd name="connsiteY0" fmla="*/ 198438 h 198438"/>
                <a:gd name="connsiteX1" fmla="*/ 241300 w 713979"/>
                <a:gd name="connsiteY1" fmla="*/ 193675 h 198438"/>
                <a:gd name="connsiteX2" fmla="*/ 0 w 713979"/>
                <a:gd name="connsiteY2" fmla="*/ 0 h 198438"/>
                <a:gd name="connsiteX0" fmla="*/ 713979 w 713979"/>
                <a:gd name="connsiteY0" fmla="*/ 193676 h 193676"/>
                <a:gd name="connsiteX1" fmla="*/ 241300 w 713979"/>
                <a:gd name="connsiteY1" fmla="*/ 193675 h 193676"/>
                <a:gd name="connsiteX2" fmla="*/ 0 w 713979"/>
                <a:gd name="connsiteY2" fmla="*/ 0 h 193676"/>
              </a:gdLst>
              <a:ahLst/>
              <a:cxnLst>
                <a:cxn ang="0">
                  <a:pos x="connsiteX0" y="connsiteY0"/>
                </a:cxn>
                <a:cxn ang="0">
                  <a:pos x="connsiteX1" y="connsiteY1"/>
                </a:cxn>
                <a:cxn ang="0">
                  <a:pos x="connsiteX2" y="connsiteY2"/>
                </a:cxn>
              </a:cxnLst>
              <a:rect l="l" t="t" r="r" b="b"/>
              <a:pathLst>
                <a:path w="713979" h="193676">
                  <a:moveTo>
                    <a:pt x="713979" y="193676"/>
                  </a:moveTo>
                  <a:lnTo>
                    <a:pt x="241300" y="193675"/>
                  </a:lnTo>
                  <a:lnTo>
                    <a:pt x="0"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9E87C038-FF5C-F1FC-564C-A018B7B35FCA}"/>
                </a:ext>
              </a:extLst>
            </p:cNvPr>
            <p:cNvSpPr/>
            <p:nvPr/>
          </p:nvSpPr>
          <p:spPr bwMode="auto">
            <a:xfrm>
              <a:off x="8681490" y="5873022"/>
              <a:ext cx="928827" cy="587140"/>
            </a:xfrm>
            <a:custGeom>
              <a:avLst/>
              <a:gdLst>
                <a:gd name="connsiteX0" fmla="*/ 708025 w 708025"/>
                <a:gd name="connsiteY0" fmla="*/ 184150 h 193675"/>
                <a:gd name="connsiteX1" fmla="*/ 241300 w 708025"/>
                <a:gd name="connsiteY1" fmla="*/ 193675 h 193675"/>
                <a:gd name="connsiteX2" fmla="*/ 0 w 708025"/>
                <a:gd name="connsiteY2" fmla="*/ 0 h 193675"/>
                <a:gd name="connsiteX0" fmla="*/ 708025 w 708025"/>
                <a:gd name="connsiteY0" fmla="*/ 200819 h 200819"/>
                <a:gd name="connsiteX1" fmla="*/ 241300 w 708025"/>
                <a:gd name="connsiteY1" fmla="*/ 193675 h 200819"/>
                <a:gd name="connsiteX2" fmla="*/ 0 w 708025"/>
                <a:gd name="connsiteY2" fmla="*/ 0 h 200819"/>
                <a:gd name="connsiteX0" fmla="*/ 713979 w 713979"/>
                <a:gd name="connsiteY0" fmla="*/ 193675 h 193675"/>
                <a:gd name="connsiteX1" fmla="*/ 241300 w 713979"/>
                <a:gd name="connsiteY1" fmla="*/ 193675 h 193675"/>
                <a:gd name="connsiteX2" fmla="*/ 0 w 713979"/>
                <a:gd name="connsiteY2" fmla="*/ 0 h 193675"/>
                <a:gd name="connsiteX0" fmla="*/ 713979 w 713979"/>
                <a:gd name="connsiteY0" fmla="*/ 203200 h 203200"/>
                <a:gd name="connsiteX1" fmla="*/ 241300 w 713979"/>
                <a:gd name="connsiteY1" fmla="*/ 193675 h 203200"/>
                <a:gd name="connsiteX2" fmla="*/ 0 w 713979"/>
                <a:gd name="connsiteY2" fmla="*/ 0 h 203200"/>
                <a:gd name="connsiteX0" fmla="*/ 713979 w 713979"/>
                <a:gd name="connsiteY0" fmla="*/ 194866 h 194866"/>
                <a:gd name="connsiteX1" fmla="*/ 241300 w 713979"/>
                <a:gd name="connsiteY1" fmla="*/ 193675 h 194866"/>
                <a:gd name="connsiteX2" fmla="*/ 0 w 713979"/>
                <a:gd name="connsiteY2" fmla="*/ 0 h 194866"/>
                <a:gd name="connsiteX0" fmla="*/ 713979 w 713979"/>
                <a:gd name="connsiteY0" fmla="*/ 198438 h 198438"/>
                <a:gd name="connsiteX1" fmla="*/ 241300 w 713979"/>
                <a:gd name="connsiteY1" fmla="*/ 193675 h 198438"/>
                <a:gd name="connsiteX2" fmla="*/ 0 w 713979"/>
                <a:gd name="connsiteY2" fmla="*/ 0 h 198438"/>
                <a:gd name="connsiteX0" fmla="*/ 713979 w 713979"/>
                <a:gd name="connsiteY0" fmla="*/ 193676 h 193676"/>
                <a:gd name="connsiteX1" fmla="*/ 241300 w 713979"/>
                <a:gd name="connsiteY1" fmla="*/ 193675 h 193676"/>
                <a:gd name="connsiteX2" fmla="*/ 0 w 713979"/>
                <a:gd name="connsiteY2" fmla="*/ 0 h 193676"/>
                <a:gd name="connsiteX0" fmla="*/ 713979 w 713979"/>
                <a:gd name="connsiteY0" fmla="*/ 193676 h 193676"/>
                <a:gd name="connsiteX1" fmla="*/ 365770 w 713979"/>
                <a:gd name="connsiteY1" fmla="*/ 193675 h 193676"/>
                <a:gd name="connsiteX2" fmla="*/ 0 w 713979"/>
                <a:gd name="connsiteY2" fmla="*/ 0 h 193676"/>
              </a:gdLst>
              <a:ahLst/>
              <a:cxnLst>
                <a:cxn ang="0">
                  <a:pos x="connsiteX0" y="connsiteY0"/>
                </a:cxn>
                <a:cxn ang="0">
                  <a:pos x="connsiteX1" y="connsiteY1"/>
                </a:cxn>
                <a:cxn ang="0">
                  <a:pos x="connsiteX2" y="connsiteY2"/>
                </a:cxn>
              </a:cxnLst>
              <a:rect l="l" t="t" r="r" b="b"/>
              <a:pathLst>
                <a:path w="713979" h="193676">
                  <a:moveTo>
                    <a:pt x="713979" y="193676"/>
                  </a:moveTo>
                  <a:lnTo>
                    <a:pt x="365770" y="193675"/>
                  </a:lnTo>
                  <a:lnTo>
                    <a:pt x="0"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cxnSp>
          <p:nvCxnSpPr>
            <p:cNvPr id="66" name="直線コネクタ 65">
              <a:extLst>
                <a:ext uri="{FF2B5EF4-FFF2-40B4-BE49-F238E27FC236}">
                  <a16:creationId xmlns:a16="http://schemas.microsoft.com/office/drawing/2014/main" id="{5289D6E5-8AF7-5752-E5B2-30BEB6EA225E}"/>
                </a:ext>
              </a:extLst>
            </p:cNvPr>
            <p:cNvCxnSpPr>
              <a:cxnSpLocks/>
            </p:cNvCxnSpPr>
            <p:nvPr/>
          </p:nvCxnSpPr>
          <p:spPr>
            <a:xfrm flipV="1">
              <a:off x="6617901" y="4579525"/>
              <a:ext cx="895549" cy="13420"/>
            </a:xfrm>
            <a:prstGeom prst="line">
              <a:avLst/>
            </a:pr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フリーフォーム: 図形 66">
              <a:extLst>
                <a:ext uri="{FF2B5EF4-FFF2-40B4-BE49-F238E27FC236}">
                  <a16:creationId xmlns:a16="http://schemas.microsoft.com/office/drawing/2014/main" id="{D1F1826D-AD16-CE9C-70B4-F8F6599644E4}"/>
                </a:ext>
              </a:extLst>
            </p:cNvPr>
            <p:cNvSpPr/>
            <p:nvPr/>
          </p:nvSpPr>
          <p:spPr bwMode="auto">
            <a:xfrm>
              <a:off x="7128510" y="5410200"/>
              <a:ext cx="487680" cy="106680"/>
            </a:xfrm>
            <a:custGeom>
              <a:avLst/>
              <a:gdLst>
                <a:gd name="connsiteX0" fmla="*/ 0 w 487680"/>
                <a:gd name="connsiteY0" fmla="*/ 106680 h 106680"/>
                <a:gd name="connsiteX1" fmla="*/ 365760 w 487680"/>
                <a:gd name="connsiteY1" fmla="*/ 99060 h 106680"/>
                <a:gd name="connsiteX2" fmla="*/ 487680 w 487680"/>
                <a:gd name="connsiteY2" fmla="*/ 0 h 106680"/>
              </a:gdLst>
              <a:ahLst/>
              <a:cxnLst>
                <a:cxn ang="0">
                  <a:pos x="connsiteX0" y="connsiteY0"/>
                </a:cxn>
                <a:cxn ang="0">
                  <a:pos x="connsiteX1" y="connsiteY1"/>
                </a:cxn>
                <a:cxn ang="0">
                  <a:pos x="connsiteX2" y="connsiteY2"/>
                </a:cxn>
              </a:cxnLst>
              <a:rect l="l" t="t" r="r" b="b"/>
              <a:pathLst>
                <a:path w="487680" h="106680">
                  <a:moveTo>
                    <a:pt x="0" y="106680"/>
                  </a:moveTo>
                  <a:lnTo>
                    <a:pt x="365760" y="99060"/>
                  </a:lnTo>
                  <a:lnTo>
                    <a:pt x="487680"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sp>
          <p:nvSpPr>
            <p:cNvPr id="68" name="フリーフォーム: 図形 67">
              <a:extLst>
                <a:ext uri="{FF2B5EF4-FFF2-40B4-BE49-F238E27FC236}">
                  <a16:creationId xmlns:a16="http://schemas.microsoft.com/office/drawing/2014/main" id="{BBA28CAF-0A60-EC0A-FCFA-4B1E4A938232}"/>
                </a:ext>
              </a:extLst>
            </p:cNvPr>
            <p:cNvSpPr/>
            <p:nvPr/>
          </p:nvSpPr>
          <p:spPr bwMode="auto">
            <a:xfrm>
              <a:off x="7555609" y="5635022"/>
              <a:ext cx="387033" cy="330518"/>
            </a:xfrm>
            <a:custGeom>
              <a:avLst/>
              <a:gdLst>
                <a:gd name="connsiteX0" fmla="*/ 0 w 331470"/>
                <a:gd name="connsiteY0" fmla="*/ 236220 h 240030"/>
                <a:gd name="connsiteX1" fmla="*/ 186690 w 331470"/>
                <a:gd name="connsiteY1" fmla="*/ 240030 h 240030"/>
                <a:gd name="connsiteX2" fmla="*/ 331470 w 331470"/>
                <a:gd name="connsiteY2" fmla="*/ 0 h 240030"/>
                <a:gd name="connsiteX0" fmla="*/ 0 w 387033"/>
                <a:gd name="connsiteY0" fmla="*/ 326708 h 330518"/>
                <a:gd name="connsiteX1" fmla="*/ 186690 w 387033"/>
                <a:gd name="connsiteY1" fmla="*/ 330518 h 330518"/>
                <a:gd name="connsiteX2" fmla="*/ 387033 w 387033"/>
                <a:gd name="connsiteY2" fmla="*/ 0 h 330518"/>
              </a:gdLst>
              <a:ahLst/>
              <a:cxnLst>
                <a:cxn ang="0">
                  <a:pos x="connsiteX0" y="connsiteY0"/>
                </a:cxn>
                <a:cxn ang="0">
                  <a:pos x="connsiteX1" y="connsiteY1"/>
                </a:cxn>
                <a:cxn ang="0">
                  <a:pos x="connsiteX2" y="connsiteY2"/>
                </a:cxn>
              </a:cxnLst>
              <a:rect l="l" t="t" r="r" b="b"/>
              <a:pathLst>
                <a:path w="387033" h="330518">
                  <a:moveTo>
                    <a:pt x="0" y="326708"/>
                  </a:moveTo>
                  <a:lnTo>
                    <a:pt x="186690" y="330518"/>
                  </a:lnTo>
                  <a:lnTo>
                    <a:pt x="387033" y="0"/>
                  </a:lnTo>
                </a:path>
              </a:pathLst>
            </a:cu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ja-JP" altLang="en-US"/>
            </a:p>
          </p:txBody>
        </p:sp>
        <p:cxnSp>
          <p:nvCxnSpPr>
            <p:cNvPr id="69" name="直線コネクタ 68">
              <a:extLst>
                <a:ext uri="{FF2B5EF4-FFF2-40B4-BE49-F238E27FC236}">
                  <a16:creationId xmlns:a16="http://schemas.microsoft.com/office/drawing/2014/main" id="{6D88B521-E9D4-5F58-BB44-7F5AE9E565D7}"/>
                </a:ext>
              </a:extLst>
            </p:cNvPr>
            <p:cNvCxnSpPr>
              <a:cxnSpLocks/>
            </p:cNvCxnSpPr>
            <p:nvPr/>
          </p:nvCxnSpPr>
          <p:spPr>
            <a:xfrm flipV="1">
              <a:off x="8175915" y="5756368"/>
              <a:ext cx="159513" cy="400554"/>
            </a:xfrm>
            <a:prstGeom prst="line">
              <a:avLst/>
            </a:prstGeom>
            <a:noFill/>
            <a:ln w="9525">
              <a:solidFill>
                <a:schemeClr val="tx2">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グループ化 27">
            <a:extLst>
              <a:ext uri="{FF2B5EF4-FFF2-40B4-BE49-F238E27FC236}">
                <a16:creationId xmlns:a16="http://schemas.microsoft.com/office/drawing/2014/main" id="{A1720FB3-5A6B-556C-B3EF-406CF8245040}"/>
              </a:ext>
            </a:extLst>
          </p:cNvPr>
          <p:cNvGrpSpPr/>
          <p:nvPr/>
        </p:nvGrpSpPr>
        <p:grpSpPr>
          <a:xfrm>
            <a:off x="10331961" y="527227"/>
            <a:ext cx="1813389" cy="1413876"/>
            <a:chOff x="10331961" y="527227"/>
            <a:chExt cx="1813389" cy="1413876"/>
          </a:xfrm>
        </p:grpSpPr>
        <p:sp>
          <p:nvSpPr>
            <p:cNvPr id="33" name="正方形/長方形 32">
              <a:extLst>
                <a:ext uri="{FF2B5EF4-FFF2-40B4-BE49-F238E27FC236}">
                  <a16:creationId xmlns:a16="http://schemas.microsoft.com/office/drawing/2014/main" id="{A7557486-82EE-8ED7-A7D4-BEE02DADD858}"/>
                </a:ext>
              </a:extLst>
            </p:cNvPr>
            <p:cNvSpPr/>
            <p:nvPr/>
          </p:nvSpPr>
          <p:spPr bwMode="auto">
            <a:xfrm>
              <a:off x="10436058" y="598448"/>
              <a:ext cx="120262" cy="119168"/>
            </a:xfrm>
            <a:prstGeom prst="rect">
              <a:avLst/>
            </a:prstGeom>
            <a:solidFill>
              <a:srgbClr val="C04F15"/>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5" name="テキスト ボックス 34">
              <a:extLst>
                <a:ext uri="{FF2B5EF4-FFF2-40B4-BE49-F238E27FC236}">
                  <a16:creationId xmlns:a16="http://schemas.microsoft.com/office/drawing/2014/main" id="{D6F1AF4E-B3E2-513C-AED6-678BD9DFEB67}"/>
                </a:ext>
              </a:extLst>
            </p:cNvPr>
            <p:cNvSpPr txBox="1"/>
            <p:nvPr/>
          </p:nvSpPr>
          <p:spPr>
            <a:xfrm>
              <a:off x="10556319" y="527227"/>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自動車・自動車部品関税</a:t>
              </a:r>
            </a:p>
          </p:txBody>
        </p:sp>
        <p:sp>
          <p:nvSpPr>
            <p:cNvPr id="37" name="正方形/長方形 36">
              <a:extLst>
                <a:ext uri="{FF2B5EF4-FFF2-40B4-BE49-F238E27FC236}">
                  <a16:creationId xmlns:a16="http://schemas.microsoft.com/office/drawing/2014/main" id="{55C7ABDF-DCF6-5526-BDF5-D8E3A543DA84}"/>
                </a:ext>
              </a:extLst>
            </p:cNvPr>
            <p:cNvSpPr/>
            <p:nvPr/>
          </p:nvSpPr>
          <p:spPr bwMode="auto">
            <a:xfrm>
              <a:off x="10436058" y="803430"/>
              <a:ext cx="120262" cy="119168"/>
            </a:xfrm>
            <a:prstGeom prst="rect">
              <a:avLst/>
            </a:prstGeom>
            <a:solidFill>
              <a:srgbClr val="016F96"/>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38" name="テキスト ボックス 37">
              <a:extLst>
                <a:ext uri="{FF2B5EF4-FFF2-40B4-BE49-F238E27FC236}">
                  <a16:creationId xmlns:a16="http://schemas.microsoft.com/office/drawing/2014/main" id="{5B3AF3FE-5F09-817D-1F82-D19E5343B391}"/>
                </a:ext>
              </a:extLst>
            </p:cNvPr>
            <p:cNvSpPr txBox="1"/>
            <p:nvPr/>
          </p:nvSpPr>
          <p:spPr>
            <a:xfrm>
              <a:off x="10556319" y="732114"/>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a:t>
              </a:r>
            </a:p>
          </p:txBody>
        </p:sp>
        <p:sp>
          <p:nvSpPr>
            <p:cNvPr id="40" name="テキスト ボックス 39">
              <a:extLst>
                <a:ext uri="{FF2B5EF4-FFF2-40B4-BE49-F238E27FC236}">
                  <a16:creationId xmlns:a16="http://schemas.microsoft.com/office/drawing/2014/main" id="{7FA74138-A932-41D8-739F-BCD31164686E}"/>
                </a:ext>
              </a:extLst>
            </p:cNvPr>
            <p:cNvSpPr txBox="1"/>
            <p:nvPr/>
          </p:nvSpPr>
          <p:spPr>
            <a:xfrm>
              <a:off x="10556318" y="952121"/>
              <a:ext cx="1589031" cy="253916"/>
            </a:xfrm>
            <a:prstGeom prst="rect">
              <a:avLst/>
            </a:prstGeom>
            <a:noFill/>
          </p:spPr>
          <p:txBody>
            <a:bodyPr wrap="square" rtlCol="0">
              <a:spAutoFit/>
            </a:bodyPr>
            <a:lstStyle/>
            <a:p>
              <a:pPr algn="l"/>
              <a:r>
                <a:rPr kumimoji="1" lang="ja-JP" altLang="en-US" sz="1050">
                  <a:latin typeface="Meiryo UI" panose="020B0604030504040204" pitchFamily="50" charset="-128"/>
                  <a:ea typeface="Meiryo UI" panose="020B0604030504040204" pitchFamily="50" charset="-128"/>
                  <a:cs typeface="Meiryo UI" panose="020B0604030504040204" pitchFamily="50" charset="-128"/>
                </a:rPr>
                <a:t>相互関税対象外品目</a:t>
              </a:r>
            </a:p>
          </p:txBody>
        </p:sp>
        <p:sp>
          <p:nvSpPr>
            <p:cNvPr id="45" name="正方形/長方形 44">
              <a:extLst>
                <a:ext uri="{FF2B5EF4-FFF2-40B4-BE49-F238E27FC236}">
                  <a16:creationId xmlns:a16="http://schemas.microsoft.com/office/drawing/2014/main" id="{1EACD2D9-CF03-E191-4332-BE95C9A9A86D}"/>
                </a:ext>
              </a:extLst>
            </p:cNvPr>
            <p:cNvSpPr/>
            <p:nvPr/>
          </p:nvSpPr>
          <p:spPr bwMode="auto">
            <a:xfrm>
              <a:off x="10433330" y="1012260"/>
              <a:ext cx="120262" cy="119168"/>
            </a:xfrm>
            <a:prstGeom prst="rect">
              <a:avLst/>
            </a:prstGeom>
            <a:solidFill>
              <a:srgbClr val="FF00FF"/>
            </a:solidFill>
            <a:ln w="9525">
              <a:solidFill>
                <a:srgbClr val="B2B2B2"/>
              </a:solidFill>
              <a:miter lim="800000"/>
              <a:headEnd/>
              <a:tailEnd/>
            </a:ln>
            <a:effectLst/>
          </p:spPr>
          <p:txBody>
            <a:bodyPr wrap="square" rtlCol="0" anchor="ctr"/>
            <a:lstStyle/>
            <a:p>
              <a:pPr algn="l"/>
              <a:endParaRPr kumimoji="0" lang="ja-JP" altLang="en-US" sz="1200">
                <a:latin typeface="+mj-ea"/>
                <a:ea typeface="+mj-ea"/>
              </a:endParaRPr>
            </a:p>
          </p:txBody>
        </p:sp>
        <p:sp>
          <p:nvSpPr>
            <p:cNvPr id="57" name="テキスト ボックス 56">
              <a:extLst>
                <a:ext uri="{FF2B5EF4-FFF2-40B4-BE49-F238E27FC236}">
                  <a16:creationId xmlns:a16="http://schemas.microsoft.com/office/drawing/2014/main" id="{0FA8DFF1-0B67-9432-7074-10C04B0A32AF}"/>
                </a:ext>
              </a:extLst>
            </p:cNvPr>
            <p:cNvSpPr txBox="1"/>
            <p:nvPr/>
          </p:nvSpPr>
          <p:spPr>
            <a:xfrm>
              <a:off x="10331961" y="1233217"/>
              <a:ext cx="1813388" cy="707886"/>
            </a:xfrm>
            <a:prstGeom prst="rect">
              <a:avLst/>
            </a:prstGeom>
            <a:noFill/>
          </p:spPr>
          <p:txBody>
            <a:bodyPr wrap="square" rtlCol="0">
              <a:spAutoFit/>
            </a:bodyPr>
            <a:lstStyle/>
            <a:p>
              <a:pPr marL="122238" indent="-122238" algn="l"/>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関税は細分</a:t>
              </a:r>
              <a:r>
                <a:rPr lang="en-US" altLang="ja-JP" sz="1000">
                  <a:latin typeface="Meiryo UI" panose="020B0604030504040204" pitchFamily="50" charset="-128"/>
                  <a:ea typeface="Meiryo UI" panose="020B0604030504040204" pitchFamily="50" charset="-128"/>
                </a:rPr>
                <a:t>10</a:t>
              </a:r>
              <a:r>
                <a:rPr lang="ja-JP" altLang="en-US" sz="1000">
                  <a:latin typeface="Meiryo UI" panose="020B0604030504040204" pitchFamily="50" charset="-128"/>
                  <a:ea typeface="Meiryo UI" panose="020B0604030504040204" pitchFamily="50" charset="-128"/>
                </a:rPr>
                <a:t>桁ベースでかかるため、詳細は個別の確認が必要。色分けはあくまで大まかな分類を示すもの。</a:t>
              </a:r>
              <a:endParaRPr kumimoji="1"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スライド番号プレースホルダー 1">
            <a:extLst>
              <a:ext uri="{FF2B5EF4-FFF2-40B4-BE49-F238E27FC236}">
                <a16:creationId xmlns:a16="http://schemas.microsoft.com/office/drawing/2014/main" id="{D170FDFC-41C7-0B8E-4DE3-E3ADE371D202}"/>
              </a:ext>
            </a:extLst>
          </p:cNvPr>
          <p:cNvSpPr>
            <a:spLocks noGrp="1"/>
          </p:cNvSpPr>
          <p:nvPr>
            <p:ph type="sldNum" sz="quarter" idx="12"/>
          </p:nvPr>
        </p:nvSpPr>
        <p:spPr>
          <a:xfrm>
            <a:off x="11669169" y="6433200"/>
            <a:ext cx="522831" cy="424800"/>
          </a:xfrm>
        </p:spPr>
        <p:txBody>
          <a:bodyPr/>
          <a:lstStyle/>
          <a:p>
            <a:fld id="{D9550142-B990-490A-A107-ED7302A7FD52}" type="slidenum">
              <a:rPr lang="en-US" altLang="ja-JP" smtClean="0">
                <a:latin typeface="Meiryo UI" panose="020B0604030504040204" pitchFamily="50" charset="-128"/>
                <a:ea typeface="Meiryo UI" panose="020B0604030504040204" pitchFamily="50" charset="-128"/>
              </a:rPr>
              <a:pPr/>
              <a:t>9</a:t>
            </a:fld>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8983522"/>
      </p:ext>
    </p:extLst>
  </p:cSld>
  <p:clrMapOvr>
    <a:masterClrMapping/>
  </p:clrMapOvr>
</p:sld>
</file>

<file path=ppt/theme/theme1.xml><?xml version="1.0" encoding="utf-8"?>
<a:theme xmlns:a="http://schemas.openxmlformats.org/drawingml/2006/main" name="【機○・記載例なし】">
  <a:themeElements>
    <a:clrScheme name="METI color palette">
      <a:dk1>
        <a:srgbClr val="000000"/>
      </a:dk1>
      <a:lt1>
        <a:srgbClr val="FEFFFF"/>
      </a:lt1>
      <a:dk2>
        <a:srgbClr val="000000"/>
      </a:dk2>
      <a:lt2>
        <a:srgbClr val="F8FBFB"/>
      </a:lt2>
      <a:accent1>
        <a:srgbClr val="016F96"/>
      </a:accent1>
      <a:accent2>
        <a:srgbClr val="0098D0"/>
      </a:accent2>
      <a:accent3>
        <a:srgbClr val="01AFDC"/>
      </a:accent3>
      <a:accent4>
        <a:srgbClr val="727070"/>
      </a:accent4>
      <a:accent5>
        <a:srgbClr val="DBDDDD"/>
      </a:accent5>
      <a:accent6>
        <a:srgbClr val="F6F9F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rtlCol="0" anchor="ctr"/>
      <a:lstStyle>
        <a:defPPr algn="l">
          <a:defRPr kumimoji="0" sz="1200" dirty="0" smtClean="0">
            <a:latin typeface="+mj-ea"/>
            <a:ea typeface="+mj-ea"/>
          </a:defRPr>
        </a:defPPr>
      </a:lstStyle>
    </a:spDef>
    <a:txDef>
      <a:spPr>
        <a:noFill/>
      </a:spPr>
      <a:bodyPr wrap="square" rtlCol="0">
        <a:spAutoFit/>
      </a:bodyPr>
      <a:lstStyle>
        <a:defPPr marL="285750" indent="-285750" algn="l">
          <a:buFont typeface="Arial" panose="020B0604020202020204" pitchFamily="34" charset="0"/>
          <a:buChar char="•"/>
          <a:defRPr kumimoji="1" sz="1600"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D8C861B6-498F-4F22-A8A9-3BAFC219480C}" vid="{9E769544-01F3-4BF8-B3A9-3F1EAE4A540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5241</Words>
  <Application>Microsoft Office PowerPoint</Application>
  <PresentationFormat>ワイド画面</PresentationFormat>
  <Paragraphs>912</Paragraphs>
  <Slides>14</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Meiryo UI</vt:lpstr>
      <vt:lpstr>メイリオ</vt:lpstr>
      <vt:lpstr>游ゴシック</vt:lpstr>
      <vt:lpstr>Arial</vt:lpstr>
      <vt:lpstr>Calibri</vt:lpstr>
      <vt:lpstr>Wingdings</vt:lpstr>
      <vt:lpstr>【機○・記載例なし】</vt:lpstr>
      <vt:lpstr>米国関税の影響概観</vt:lpstr>
      <vt:lpstr>米国による関税措置の影響概観（初期的評価）</vt:lpstr>
      <vt:lpstr>米国の日本からの輸入品目(2024年)</vt:lpstr>
      <vt:lpstr>米国の日本からの輸入品目と追加関税賦状況（詳細）</vt:lpstr>
      <vt:lpstr>米国の日本からの輸入品目と追加関税賦状況（詳細）</vt:lpstr>
      <vt:lpstr>PowerPoint プレゼンテーション</vt:lpstr>
      <vt:lpstr>PowerPoint プレゼンテーション</vt:lpstr>
      <vt:lpstr>85類（エレクトロニクス）の輸出状況</vt:lpstr>
      <vt:lpstr>PowerPoint プレゼンテーション</vt:lpstr>
      <vt:lpstr>PowerPoint プレゼンテーション</vt:lpstr>
      <vt:lpstr>PowerPoint プレゼンテーション</vt:lpstr>
      <vt:lpstr>PowerPoint プレゼンテーション</vt:lpstr>
      <vt:lpstr>自動車・自動車部品関税品目（87,84,85,40,83類等）</vt:lpstr>
      <vt:lpstr>鉄鋼・アルミ派生品関税品目（84,87,83,72,73類等）</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HK</dc:creator>
  <cp:keywords/>
  <dc:description/>
  <cp:lastModifiedBy>hashizume kakeru</cp:lastModifiedBy>
  <cp:revision>2</cp:revision>
  <cp:lastPrinted>2024-03-13T08:20:44Z</cp:lastPrinted>
  <dcterms:created xsi:type="dcterms:W3CDTF">2024-08-23T05:50:59Z</dcterms:created>
  <dcterms:modified xsi:type="dcterms:W3CDTF">2025-04-23T05:53:46Z</dcterms:modified>
  <cp:category/>
</cp:coreProperties>
</file>